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40"/>
  </p:notesMasterIdLst>
  <p:handoutMasterIdLst>
    <p:handoutMasterId r:id="rId141"/>
  </p:handoutMasterIdLst>
  <p:sldIdLst>
    <p:sldId id="407" r:id="rId2"/>
    <p:sldId id="408" r:id="rId3"/>
    <p:sldId id="409" r:id="rId4"/>
    <p:sldId id="493" r:id="rId5"/>
    <p:sldId id="406" r:id="rId6"/>
    <p:sldId id="385" r:id="rId7"/>
    <p:sldId id="386" r:id="rId8"/>
    <p:sldId id="387" r:id="rId9"/>
    <p:sldId id="388" r:id="rId10"/>
    <p:sldId id="389" r:id="rId11"/>
    <p:sldId id="390" r:id="rId12"/>
    <p:sldId id="391" r:id="rId13"/>
    <p:sldId id="392" r:id="rId14"/>
    <p:sldId id="393" r:id="rId15"/>
    <p:sldId id="497" r:id="rId16"/>
    <p:sldId id="410" r:id="rId17"/>
    <p:sldId id="498" r:id="rId18"/>
    <p:sldId id="499" r:id="rId19"/>
    <p:sldId id="500" r:id="rId20"/>
    <p:sldId id="599" r:id="rId21"/>
    <p:sldId id="501" r:id="rId22"/>
    <p:sldId id="502" r:id="rId23"/>
    <p:sldId id="503" r:id="rId24"/>
    <p:sldId id="598" r:id="rId25"/>
    <p:sldId id="596" r:id="rId26"/>
    <p:sldId id="504" r:id="rId27"/>
    <p:sldId id="505" r:id="rId28"/>
    <p:sldId id="557" r:id="rId29"/>
    <p:sldId id="558" r:id="rId30"/>
    <p:sldId id="603" r:id="rId31"/>
    <p:sldId id="560" r:id="rId32"/>
    <p:sldId id="561" r:id="rId33"/>
    <p:sldId id="562" r:id="rId34"/>
    <p:sldId id="506" r:id="rId35"/>
    <p:sldId id="507" r:id="rId36"/>
    <p:sldId id="508"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521" r:id="rId50"/>
    <p:sldId id="522" r:id="rId51"/>
    <p:sldId id="417" r:id="rId52"/>
    <p:sldId id="418" r:id="rId53"/>
    <p:sldId id="607" r:id="rId54"/>
    <p:sldId id="604" r:id="rId55"/>
    <p:sldId id="610" r:id="rId56"/>
    <p:sldId id="609" r:id="rId57"/>
    <p:sldId id="419" r:id="rId58"/>
    <p:sldId id="420" r:id="rId59"/>
    <p:sldId id="421" r:id="rId60"/>
    <p:sldId id="422" r:id="rId61"/>
    <p:sldId id="523" r:id="rId62"/>
    <p:sldId id="524" r:id="rId63"/>
    <p:sldId id="525" r:id="rId64"/>
    <p:sldId id="526" r:id="rId65"/>
    <p:sldId id="527" r:id="rId66"/>
    <p:sldId id="528" r:id="rId67"/>
    <p:sldId id="612" r:id="rId68"/>
    <p:sldId id="529" r:id="rId69"/>
    <p:sldId id="611" r:id="rId70"/>
    <p:sldId id="530" r:id="rId71"/>
    <p:sldId id="429" r:id="rId72"/>
    <p:sldId id="430" r:id="rId73"/>
    <p:sldId id="613" r:id="rId74"/>
    <p:sldId id="614" r:id="rId75"/>
    <p:sldId id="615" r:id="rId76"/>
    <p:sldId id="616" r:id="rId77"/>
    <p:sldId id="431" r:id="rId78"/>
    <p:sldId id="617" r:id="rId79"/>
    <p:sldId id="601" r:id="rId80"/>
    <p:sldId id="618" r:id="rId81"/>
    <p:sldId id="619" r:id="rId82"/>
    <p:sldId id="620" r:id="rId83"/>
    <p:sldId id="621" r:id="rId84"/>
    <p:sldId id="622" r:id="rId85"/>
    <p:sldId id="623" r:id="rId86"/>
    <p:sldId id="624" r:id="rId87"/>
    <p:sldId id="625" r:id="rId88"/>
    <p:sldId id="626" r:id="rId89"/>
    <p:sldId id="627" r:id="rId90"/>
    <p:sldId id="628" r:id="rId91"/>
    <p:sldId id="629" r:id="rId92"/>
    <p:sldId id="630" r:id="rId93"/>
    <p:sldId id="631" r:id="rId94"/>
    <p:sldId id="632" r:id="rId95"/>
    <p:sldId id="633" r:id="rId96"/>
    <p:sldId id="634" r:id="rId97"/>
    <p:sldId id="635" r:id="rId98"/>
    <p:sldId id="636" r:id="rId99"/>
    <p:sldId id="637" r:id="rId100"/>
    <p:sldId id="663" r:id="rId101"/>
    <p:sldId id="664" r:id="rId102"/>
    <p:sldId id="665" r:id="rId103"/>
    <p:sldId id="639" r:id="rId104"/>
    <p:sldId id="640" r:id="rId105"/>
    <p:sldId id="641" r:id="rId106"/>
    <p:sldId id="642" r:id="rId107"/>
    <p:sldId id="643" r:id="rId108"/>
    <p:sldId id="644" r:id="rId109"/>
    <p:sldId id="645" r:id="rId110"/>
    <p:sldId id="646" r:id="rId111"/>
    <p:sldId id="666" r:id="rId112"/>
    <p:sldId id="647" r:id="rId113"/>
    <p:sldId id="648" r:id="rId114"/>
    <p:sldId id="649" r:id="rId115"/>
    <p:sldId id="460" r:id="rId116"/>
    <p:sldId id="461" r:id="rId117"/>
    <p:sldId id="464" r:id="rId118"/>
    <p:sldId id="463" r:id="rId119"/>
    <p:sldId id="462" r:id="rId120"/>
    <p:sldId id="467" r:id="rId121"/>
    <p:sldId id="468" r:id="rId122"/>
    <p:sldId id="469" r:id="rId123"/>
    <p:sldId id="574" r:id="rId124"/>
    <p:sldId id="470" r:id="rId125"/>
    <p:sldId id="471" r:id="rId126"/>
    <p:sldId id="472" r:id="rId127"/>
    <p:sldId id="575" r:id="rId128"/>
    <p:sldId id="576" r:id="rId129"/>
    <p:sldId id="582" r:id="rId130"/>
    <p:sldId id="584" r:id="rId131"/>
    <p:sldId id="585" r:id="rId132"/>
    <p:sldId id="586" r:id="rId133"/>
    <p:sldId id="587" r:id="rId134"/>
    <p:sldId id="577" r:id="rId135"/>
    <p:sldId id="578" r:id="rId136"/>
    <p:sldId id="579" r:id="rId137"/>
    <p:sldId id="580" r:id="rId138"/>
    <p:sldId id="581" r:id="rId139"/>
  </p:sldIdLst>
  <p:sldSz cx="9144000" cy="6858000" type="screen4x3"/>
  <p:notesSz cx="6858000" cy="9144000"/>
  <p:defaultTextStyle>
    <a:defPPr>
      <a:defRPr lang="en-US"/>
    </a:defPPr>
    <a:lvl1pPr algn="l" rtl="0" fontAlgn="base">
      <a:spcBef>
        <a:spcPct val="45000"/>
      </a:spcBef>
      <a:spcAft>
        <a:spcPct val="0"/>
      </a:spcAft>
      <a:defRPr sz="3200" b="1" kern="1200">
        <a:solidFill>
          <a:srgbClr val="99FFCC"/>
        </a:solidFill>
        <a:latin typeface="楷体_GB2312" pitchFamily="49" charset="-122"/>
        <a:ea typeface="隶书" panose="02010509060101010101" pitchFamily="49" charset="-122"/>
        <a:cs typeface="+mn-cs"/>
      </a:defRPr>
    </a:lvl1pPr>
    <a:lvl2pPr marL="457200" algn="l" rtl="0" fontAlgn="base">
      <a:spcBef>
        <a:spcPct val="45000"/>
      </a:spcBef>
      <a:spcAft>
        <a:spcPct val="0"/>
      </a:spcAft>
      <a:defRPr sz="3200" b="1" kern="1200">
        <a:solidFill>
          <a:srgbClr val="99FFCC"/>
        </a:solidFill>
        <a:latin typeface="楷体_GB2312" pitchFamily="49" charset="-122"/>
        <a:ea typeface="隶书" panose="02010509060101010101" pitchFamily="49" charset="-122"/>
        <a:cs typeface="+mn-cs"/>
      </a:defRPr>
    </a:lvl2pPr>
    <a:lvl3pPr marL="914400" algn="l" rtl="0" fontAlgn="base">
      <a:spcBef>
        <a:spcPct val="45000"/>
      </a:spcBef>
      <a:spcAft>
        <a:spcPct val="0"/>
      </a:spcAft>
      <a:defRPr sz="3200" b="1" kern="1200">
        <a:solidFill>
          <a:srgbClr val="99FFCC"/>
        </a:solidFill>
        <a:latin typeface="楷体_GB2312" pitchFamily="49" charset="-122"/>
        <a:ea typeface="隶书" panose="02010509060101010101" pitchFamily="49" charset="-122"/>
        <a:cs typeface="+mn-cs"/>
      </a:defRPr>
    </a:lvl3pPr>
    <a:lvl4pPr marL="1371600" algn="l" rtl="0" fontAlgn="base">
      <a:spcBef>
        <a:spcPct val="45000"/>
      </a:spcBef>
      <a:spcAft>
        <a:spcPct val="0"/>
      </a:spcAft>
      <a:defRPr sz="3200" b="1" kern="1200">
        <a:solidFill>
          <a:srgbClr val="99FFCC"/>
        </a:solidFill>
        <a:latin typeface="楷体_GB2312" pitchFamily="49" charset="-122"/>
        <a:ea typeface="隶书" panose="02010509060101010101" pitchFamily="49" charset="-122"/>
        <a:cs typeface="+mn-cs"/>
      </a:defRPr>
    </a:lvl4pPr>
    <a:lvl5pPr marL="1828800" algn="l" rtl="0" fontAlgn="base">
      <a:spcBef>
        <a:spcPct val="45000"/>
      </a:spcBef>
      <a:spcAft>
        <a:spcPct val="0"/>
      </a:spcAft>
      <a:defRPr sz="3200" b="1" kern="1200">
        <a:solidFill>
          <a:srgbClr val="99FFCC"/>
        </a:solidFill>
        <a:latin typeface="楷体_GB2312" pitchFamily="49" charset="-122"/>
        <a:ea typeface="隶书" panose="02010509060101010101" pitchFamily="49" charset="-122"/>
        <a:cs typeface="+mn-cs"/>
      </a:defRPr>
    </a:lvl5pPr>
    <a:lvl6pPr marL="2286000" algn="l" defTabSz="914400" rtl="0" eaLnBrk="1" latinLnBrk="0" hangingPunct="1">
      <a:defRPr sz="3200" b="1" kern="1200">
        <a:solidFill>
          <a:srgbClr val="99FFCC"/>
        </a:solidFill>
        <a:latin typeface="楷体_GB2312" pitchFamily="49" charset="-122"/>
        <a:ea typeface="隶书" panose="02010509060101010101" pitchFamily="49" charset="-122"/>
        <a:cs typeface="+mn-cs"/>
      </a:defRPr>
    </a:lvl6pPr>
    <a:lvl7pPr marL="2743200" algn="l" defTabSz="914400" rtl="0" eaLnBrk="1" latinLnBrk="0" hangingPunct="1">
      <a:defRPr sz="3200" b="1" kern="1200">
        <a:solidFill>
          <a:srgbClr val="99FFCC"/>
        </a:solidFill>
        <a:latin typeface="楷体_GB2312" pitchFamily="49" charset="-122"/>
        <a:ea typeface="隶书" panose="02010509060101010101" pitchFamily="49" charset="-122"/>
        <a:cs typeface="+mn-cs"/>
      </a:defRPr>
    </a:lvl7pPr>
    <a:lvl8pPr marL="3200400" algn="l" defTabSz="914400" rtl="0" eaLnBrk="1" latinLnBrk="0" hangingPunct="1">
      <a:defRPr sz="3200" b="1" kern="1200">
        <a:solidFill>
          <a:srgbClr val="99FFCC"/>
        </a:solidFill>
        <a:latin typeface="楷体_GB2312" pitchFamily="49" charset="-122"/>
        <a:ea typeface="隶书" panose="02010509060101010101" pitchFamily="49" charset="-122"/>
        <a:cs typeface="+mn-cs"/>
      </a:defRPr>
    </a:lvl8pPr>
    <a:lvl9pPr marL="3657600" algn="l" defTabSz="914400" rtl="0" eaLnBrk="1" latinLnBrk="0" hangingPunct="1">
      <a:defRPr sz="3200" b="1" kern="1200">
        <a:solidFill>
          <a:srgbClr val="99FFCC"/>
        </a:solidFill>
        <a:latin typeface="楷体_GB2312" pitchFamily="49" charset="-122"/>
        <a:ea typeface="隶书" panose="02010509060101010101" pitchFamily="49"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6600"/>
    <a:srgbClr val="FFFFB5"/>
    <a:srgbClr val="00CCFF"/>
    <a:srgbClr val="3366CC"/>
    <a:srgbClr val="800000"/>
    <a:srgbClr val="CC0000"/>
    <a:srgbClr val="4D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14" autoAdjust="0"/>
  </p:normalViewPr>
  <p:slideViewPr>
    <p:cSldViewPr>
      <p:cViewPr varScale="1">
        <p:scale>
          <a:sx n="121" d="100"/>
          <a:sy n="121" d="100"/>
        </p:scale>
        <p:origin x="1080" y="126"/>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3.png"/><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image" Target="../media/image5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39.wmf"/><Relationship Id="rId7" Type="http://schemas.openxmlformats.org/officeDocument/2006/relationships/image" Target="../media/image71.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image" Target="../media/image83.wmf"/><Relationship Id="rId18" Type="http://schemas.openxmlformats.org/officeDocument/2006/relationships/image" Target="../media/image88.wmf"/><Relationship Id="rId26" Type="http://schemas.openxmlformats.org/officeDocument/2006/relationships/image" Target="../media/image96.wmf"/><Relationship Id="rId3" Type="http://schemas.openxmlformats.org/officeDocument/2006/relationships/image" Target="../media/image75.wmf"/><Relationship Id="rId21" Type="http://schemas.openxmlformats.org/officeDocument/2006/relationships/image" Target="../media/image91.wmf"/><Relationship Id="rId7" Type="http://schemas.openxmlformats.org/officeDocument/2006/relationships/image" Target="../media/image40.wmf"/><Relationship Id="rId12" Type="http://schemas.openxmlformats.org/officeDocument/2006/relationships/image" Target="../media/image82.wmf"/><Relationship Id="rId17" Type="http://schemas.openxmlformats.org/officeDocument/2006/relationships/image" Target="../media/image87.wmf"/><Relationship Id="rId25" Type="http://schemas.openxmlformats.org/officeDocument/2006/relationships/image" Target="../media/image95.wmf"/><Relationship Id="rId2" Type="http://schemas.openxmlformats.org/officeDocument/2006/relationships/image" Target="../media/image74.wmf"/><Relationship Id="rId16" Type="http://schemas.openxmlformats.org/officeDocument/2006/relationships/image" Target="../media/image86.wmf"/><Relationship Id="rId20" Type="http://schemas.openxmlformats.org/officeDocument/2006/relationships/image" Target="../media/image90.wmf"/><Relationship Id="rId1" Type="http://schemas.openxmlformats.org/officeDocument/2006/relationships/image" Target="../media/image73.wmf"/><Relationship Id="rId6" Type="http://schemas.openxmlformats.org/officeDocument/2006/relationships/image" Target="../media/image78.wmf"/><Relationship Id="rId11" Type="http://schemas.openxmlformats.org/officeDocument/2006/relationships/image" Target="../media/image81.wmf"/><Relationship Id="rId24" Type="http://schemas.openxmlformats.org/officeDocument/2006/relationships/image" Target="../media/image94.wmf"/><Relationship Id="rId5" Type="http://schemas.openxmlformats.org/officeDocument/2006/relationships/image" Target="../media/image77.wmf"/><Relationship Id="rId15" Type="http://schemas.openxmlformats.org/officeDocument/2006/relationships/image" Target="../media/image85.wmf"/><Relationship Id="rId23" Type="http://schemas.openxmlformats.org/officeDocument/2006/relationships/image" Target="../media/image93.wmf"/><Relationship Id="rId28" Type="http://schemas.openxmlformats.org/officeDocument/2006/relationships/image" Target="../media/image98.wmf"/><Relationship Id="rId10" Type="http://schemas.openxmlformats.org/officeDocument/2006/relationships/image" Target="../media/image80.wmf"/><Relationship Id="rId19" Type="http://schemas.openxmlformats.org/officeDocument/2006/relationships/image" Target="../media/image89.wmf"/><Relationship Id="rId4" Type="http://schemas.openxmlformats.org/officeDocument/2006/relationships/image" Target="../media/image76.wmf"/><Relationship Id="rId9" Type="http://schemas.openxmlformats.org/officeDocument/2006/relationships/image" Target="../media/image42.wmf"/><Relationship Id="rId14" Type="http://schemas.openxmlformats.org/officeDocument/2006/relationships/image" Target="../media/image84.wmf"/><Relationship Id="rId22" Type="http://schemas.openxmlformats.org/officeDocument/2006/relationships/image" Target="../media/image92.wmf"/><Relationship Id="rId27"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 Id="rId4" Type="http://schemas.openxmlformats.org/officeDocument/2006/relationships/image" Target="../media/image136.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kumimoji="1" sz="1200" b="0">
                <a:solidFill>
                  <a:schemeClr val="tx1"/>
                </a:solidFill>
                <a:latin typeface="Times New Roman" pitchFamily="18" charset="0"/>
                <a:ea typeface="宋体" pitchFamily="2" charset="-122"/>
              </a:defRPr>
            </a:lvl1pPr>
          </a:lstStyle>
          <a:p>
            <a:pPr>
              <a:defRPr/>
            </a:pPr>
            <a:endParaRPr lang="zh-CN" altLang="en-US"/>
          </a:p>
        </p:txBody>
      </p:sp>
      <p:sp>
        <p:nvSpPr>
          <p:cNvPr id="51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solidFill>
                  <a:schemeClr val="tx1"/>
                </a:solidFill>
                <a:latin typeface="Times New Roman" panose="02020603050405020304" pitchFamily="18" charset="0"/>
                <a:ea typeface="宋体" panose="02010600030101010101" pitchFamily="2" charset="-122"/>
              </a:defRPr>
            </a:lvl1pPr>
          </a:lstStyle>
          <a:p>
            <a:fld id="{2DBC879B-1972-4008-8821-B712A4F645E6}" type="slidenum">
              <a:rPr lang="zh-CN" altLang="en-US"/>
              <a:pPr/>
              <a:t>‹#›</a:t>
            </a:fld>
            <a:endParaRPr lang="en-US" altLang="zh-CN"/>
          </a:p>
        </p:txBody>
      </p:sp>
    </p:spTree>
    <p:extLst>
      <p:ext uri="{BB962C8B-B14F-4D97-AF65-F5344CB8AC3E}">
        <p14:creationId xmlns:p14="http://schemas.microsoft.com/office/powerpoint/2010/main" val="1544514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kumimoji="1" sz="1200" b="0">
                <a:solidFill>
                  <a:schemeClr val="tx1"/>
                </a:solidFill>
                <a:latin typeface="Times New Roman" pitchFamily="18" charset="0"/>
                <a:ea typeface="宋体" pitchFamily="2" charset="-122"/>
              </a:defRPr>
            </a:lvl1pPr>
          </a:lstStyle>
          <a:p>
            <a:pPr>
              <a:defRPr/>
            </a:pPr>
            <a:endParaRPr lang="zh-CN" alt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152580"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solidFill>
                  <a:schemeClr val="tx1"/>
                </a:solidFill>
                <a:latin typeface="Times New Roman" panose="02020603050405020304" pitchFamily="18" charset="0"/>
                <a:ea typeface="宋体" panose="02010600030101010101" pitchFamily="2" charset="-122"/>
              </a:defRPr>
            </a:lvl1pPr>
          </a:lstStyle>
          <a:p>
            <a:fld id="{92C1B9E4-7581-4A97-AF2D-78C0872E5B75}" type="slidenum">
              <a:rPr lang="zh-CN" altLang="en-US"/>
              <a:pPr/>
              <a:t>‹#›</a:t>
            </a:fld>
            <a:endParaRPr lang="en-US" altLang="zh-CN"/>
          </a:p>
        </p:txBody>
      </p:sp>
    </p:spTree>
    <p:extLst>
      <p:ext uri="{BB962C8B-B14F-4D97-AF65-F5344CB8AC3E}">
        <p14:creationId xmlns:p14="http://schemas.microsoft.com/office/powerpoint/2010/main" val="4727155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F35188B-4FEB-4E92-B8CF-3079736AE0DA}" type="slidenum">
              <a:rPr lang="zh-CN" altLang="en-US" smtClean="0"/>
              <a:pPr/>
              <a:t>30</a:t>
            </a:fld>
            <a:endParaRPr lang="en-US" altLang="zh-CN" smtClean="0"/>
          </a:p>
        </p:txBody>
      </p:sp>
      <p:sp>
        <p:nvSpPr>
          <p:cNvPr id="10242" name="Rectangle 2"/>
          <p:cNvSpPr>
            <a:spLocks noGrp="1" noRot="1" noChangeAspect="1" noChangeArrowheads="1" noTextEdit="1"/>
          </p:cNvSpPr>
          <p:nvPr>
            <p:ph type="sldImg" idx="4294967295"/>
          </p:nvPr>
        </p:nvSpPr>
        <p:spPr>
          <a:xfrm>
            <a:off x="1162050" y="679450"/>
            <a:ext cx="4535488" cy="3402013"/>
          </a:xfrm>
          <a:ln/>
        </p:spPr>
      </p:sp>
      <p:sp>
        <p:nvSpPr>
          <p:cNvPr id="10243" name="Rectangle 3"/>
          <p:cNvSpPr>
            <a:spLocks noGrp="1" noChangeArrowheads="1"/>
          </p:cNvSpPr>
          <p:nvPr>
            <p:ph type="body" idx="4294967295"/>
          </p:nvPr>
        </p:nvSpPr>
        <p:spPr>
          <a:xfrm>
            <a:off x="914400" y="4306888"/>
            <a:ext cx="5029200" cy="4157662"/>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77800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F6479C89-EEFA-4889-B4F7-9FB66411C48C}" type="slidenum">
              <a:rPr lang="zh-CN" altLang="en-US" sz="1200" b="0">
                <a:solidFill>
                  <a:schemeClr val="tx1"/>
                </a:solidFill>
                <a:latin typeface="Times New Roman" panose="02020603050405020304" pitchFamily="18" charset="0"/>
                <a:ea typeface="宋体" panose="02010600030101010101" pitchFamily="2" charset="-122"/>
              </a:rPr>
              <a:pPr eaLnBrk="1" hangingPunct="1"/>
              <a:t>102</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65891" name="Rectangle 2"/>
          <p:cNvSpPr>
            <a:spLocks noGrp="1" noRot="1" noChangeAspect="1" noChangeArrowheads="1" noTextEdit="1"/>
          </p:cNvSpPr>
          <p:nvPr>
            <p:ph type="sldImg"/>
          </p:nvPr>
        </p:nvSpPr>
        <p:spPr>
          <a:xfrm>
            <a:off x="1162050" y="681038"/>
            <a:ext cx="4533900" cy="3400425"/>
          </a:xfrm>
          <a:ln/>
        </p:spPr>
      </p:sp>
      <p:sp>
        <p:nvSpPr>
          <p:cNvPr id="165892" name="Rectangle 3"/>
          <p:cNvSpPr>
            <a:spLocks noGrp="1" noChangeArrowheads="1"/>
          </p:cNvSpPr>
          <p:nvPr>
            <p:ph type="body" idx="1"/>
          </p:nvPr>
        </p:nvSpPr>
        <p:spPr>
          <a:xfrm>
            <a:off x="914400" y="4308475"/>
            <a:ext cx="5029200" cy="415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94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4A50333-6326-462C-8C90-CDE13EBD9F39}" type="slidenum">
              <a:rPr lang="zh-CN" altLang="en-US" smtClean="0"/>
              <a:pPr/>
              <a:t>55</a:t>
            </a:fld>
            <a:endParaRPr lang="en-US" altLang="zh-CN" smtClean="0"/>
          </a:p>
        </p:txBody>
      </p:sp>
      <p:sp>
        <p:nvSpPr>
          <p:cNvPr id="23554" name="Rectangle 2"/>
          <p:cNvSpPr>
            <a:spLocks noGrp="1" noRot="1" noChangeAspect="1" noChangeArrowheads="1" noTextEdit="1"/>
          </p:cNvSpPr>
          <p:nvPr>
            <p:ph type="sldImg" idx="4294967295"/>
          </p:nvPr>
        </p:nvSpPr>
        <p:spPr>
          <a:xfrm>
            <a:off x="1162050" y="679450"/>
            <a:ext cx="4535488" cy="3402013"/>
          </a:xfrm>
          <a:ln/>
        </p:spPr>
      </p:sp>
      <p:sp>
        <p:nvSpPr>
          <p:cNvPr id="23555" name="Rectangle 3"/>
          <p:cNvSpPr>
            <a:spLocks noGrp="1" noChangeArrowheads="1"/>
          </p:cNvSpPr>
          <p:nvPr>
            <p:ph type="body" idx="4294967295"/>
          </p:nvPr>
        </p:nvSpPr>
        <p:spPr>
          <a:xfrm>
            <a:off x="914400" y="4306888"/>
            <a:ext cx="5029200" cy="4157662"/>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6836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C98420C-F454-41C6-B0B8-4A4FC1586BB4}" type="slidenum">
              <a:rPr lang="zh-CN" altLang="en-US" smtClean="0"/>
              <a:pPr/>
              <a:t>56</a:t>
            </a:fld>
            <a:endParaRPr lang="en-US" altLang="zh-CN" smtClean="0"/>
          </a:p>
        </p:txBody>
      </p:sp>
      <p:sp>
        <p:nvSpPr>
          <p:cNvPr id="21506" name="Rectangle 2"/>
          <p:cNvSpPr>
            <a:spLocks noGrp="1" noRot="1" noChangeAspect="1" noChangeArrowheads="1" noTextEdit="1"/>
          </p:cNvSpPr>
          <p:nvPr>
            <p:ph type="sldImg" idx="4294967295"/>
          </p:nvPr>
        </p:nvSpPr>
        <p:spPr>
          <a:xfrm>
            <a:off x="1162050" y="679450"/>
            <a:ext cx="4535488" cy="3402013"/>
          </a:xfrm>
          <a:ln/>
        </p:spPr>
      </p:sp>
      <p:sp>
        <p:nvSpPr>
          <p:cNvPr id="21507" name="Rectangle 3"/>
          <p:cNvSpPr>
            <a:spLocks noGrp="1" noChangeArrowheads="1"/>
          </p:cNvSpPr>
          <p:nvPr>
            <p:ph type="body" idx="4294967295"/>
          </p:nvPr>
        </p:nvSpPr>
        <p:spPr>
          <a:xfrm>
            <a:off x="914400" y="4306888"/>
            <a:ext cx="5029200" cy="4157662"/>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77126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5A9F9696-6C8F-4A2C-96A3-F546BBD41CCD}" type="slidenum">
              <a:rPr lang="zh-CN" altLang="en-US" sz="1200" b="0">
                <a:solidFill>
                  <a:schemeClr val="tx1"/>
                </a:solidFill>
                <a:latin typeface="Times New Roman" panose="02020603050405020304" pitchFamily="18" charset="0"/>
                <a:ea typeface="宋体" panose="02010600030101010101" pitchFamily="2" charset="-122"/>
              </a:rPr>
              <a:pPr eaLnBrk="1" hangingPunct="1"/>
              <a:t>66</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3974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A51E9217-7E74-4181-A8F0-393F881141F0}" type="slidenum">
              <a:rPr lang="zh-CN" altLang="en-US" sz="1200" b="0">
                <a:solidFill>
                  <a:schemeClr val="tx1"/>
                </a:solidFill>
                <a:latin typeface="Times New Roman" panose="02020603050405020304" pitchFamily="18" charset="0"/>
                <a:ea typeface="宋体" panose="02010600030101010101" pitchFamily="2" charset="-122"/>
              </a:rPr>
              <a:pPr eaLnBrk="1" hangingPunct="1"/>
              <a:t>68</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sz="3200">
              <a:solidFill>
                <a:srgbClr val="FFFF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66319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274B755D-82EA-4228-AACD-14018FE50F25}" type="slidenum">
              <a:rPr lang="zh-CN" altLang="en-US" sz="1200" b="0">
                <a:solidFill>
                  <a:schemeClr val="tx1"/>
                </a:solidFill>
                <a:latin typeface="Times New Roman" panose="02020603050405020304" pitchFamily="18" charset="0"/>
                <a:ea typeface="宋体" panose="02010600030101010101" pitchFamily="2" charset="-122"/>
              </a:rPr>
              <a:pPr eaLnBrk="1" hangingPunct="1"/>
              <a:t>70</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833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330B3B5-48FE-47C0-B276-ECE5F4790FD4}" type="slidenum">
              <a:rPr lang="zh-CN" altLang="en-US" smtClean="0"/>
              <a:pPr/>
              <a:t>89</a:t>
            </a:fld>
            <a:endParaRPr lang="en-US" altLang="zh-CN" smtClean="0"/>
          </a:p>
        </p:txBody>
      </p:sp>
      <p:sp>
        <p:nvSpPr>
          <p:cNvPr id="37890" name="Rectangle 2"/>
          <p:cNvSpPr>
            <a:spLocks noGrp="1" noRot="1" noChangeAspect="1" noChangeArrowheads="1" noTextEdit="1"/>
          </p:cNvSpPr>
          <p:nvPr>
            <p:ph type="sldImg" idx="4294967295"/>
          </p:nvPr>
        </p:nvSpPr>
        <p:spPr>
          <a:xfrm>
            <a:off x="1371600" y="1143000"/>
            <a:ext cx="4114800" cy="3086100"/>
          </a:xfrm>
          <a:ln/>
        </p:spPr>
      </p:sp>
      <p:sp>
        <p:nvSpPr>
          <p:cNvPr id="37891" name="Rectangle 3"/>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13590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B4012D93-549F-469C-BD17-D33A35FA3852}" type="slidenum">
              <a:rPr lang="zh-CN" altLang="en-US" sz="1200" b="0">
                <a:solidFill>
                  <a:schemeClr val="tx1"/>
                </a:solidFill>
                <a:latin typeface="Times New Roman" panose="02020603050405020304" pitchFamily="18" charset="0"/>
                <a:ea typeface="宋体" panose="02010600030101010101" pitchFamily="2" charset="-122"/>
              </a:rPr>
              <a:pPr eaLnBrk="1" hangingPunct="1"/>
              <a:t>100</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63843" name="Rectangle 2"/>
          <p:cNvSpPr>
            <a:spLocks noGrp="1" noRot="1" noChangeAspect="1" noChangeArrowheads="1" noTextEdit="1"/>
          </p:cNvSpPr>
          <p:nvPr>
            <p:ph type="sldImg"/>
          </p:nvPr>
        </p:nvSpPr>
        <p:spPr>
          <a:xfrm>
            <a:off x="1162050" y="681038"/>
            <a:ext cx="4533900" cy="3400425"/>
          </a:xfrm>
          <a:ln/>
        </p:spPr>
      </p:sp>
      <p:sp>
        <p:nvSpPr>
          <p:cNvPr id="163844" name="Rectangle 3"/>
          <p:cNvSpPr>
            <a:spLocks noGrp="1" noChangeArrowheads="1"/>
          </p:cNvSpPr>
          <p:nvPr>
            <p:ph type="body" idx="1"/>
          </p:nvPr>
        </p:nvSpPr>
        <p:spPr>
          <a:xfrm>
            <a:off x="914400" y="4308475"/>
            <a:ext cx="5029200" cy="415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5471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fld id="{B469C8CE-8114-428E-BAD5-5866FDD7BDE5}" type="slidenum">
              <a:rPr lang="zh-CN" altLang="en-US" sz="1200" b="0">
                <a:solidFill>
                  <a:schemeClr val="tx1"/>
                </a:solidFill>
                <a:latin typeface="Times New Roman" panose="02020603050405020304" pitchFamily="18" charset="0"/>
                <a:ea typeface="宋体" panose="02010600030101010101" pitchFamily="2" charset="-122"/>
              </a:rPr>
              <a:pPr eaLnBrk="1" hangingPunct="1"/>
              <a:t>101</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64867" name="Rectangle 2"/>
          <p:cNvSpPr>
            <a:spLocks noGrp="1" noRot="1" noChangeAspect="1" noChangeArrowheads="1" noTextEdit="1"/>
          </p:cNvSpPr>
          <p:nvPr>
            <p:ph type="sldImg"/>
          </p:nvPr>
        </p:nvSpPr>
        <p:spPr>
          <a:xfrm>
            <a:off x="1162050" y="681038"/>
            <a:ext cx="4533900" cy="3400425"/>
          </a:xfrm>
          <a:ln/>
        </p:spPr>
      </p:sp>
      <p:sp>
        <p:nvSpPr>
          <p:cNvPr id="164868" name="Rectangle 3"/>
          <p:cNvSpPr>
            <a:spLocks noGrp="1" noChangeArrowheads="1"/>
          </p:cNvSpPr>
          <p:nvPr>
            <p:ph type="body" idx="1"/>
          </p:nvPr>
        </p:nvSpPr>
        <p:spPr>
          <a:xfrm>
            <a:off x="914400" y="4308475"/>
            <a:ext cx="5029200" cy="415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050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4BA526BA-DB44-477A-B67B-17961DD4E282}" type="slidenum">
              <a:rPr lang="zh-CN" altLang="en-US"/>
              <a:pPr/>
              <a:t>‹#›</a:t>
            </a:fld>
            <a:endParaRPr lang="en-US" altLang="zh-CN"/>
          </a:p>
        </p:txBody>
      </p:sp>
    </p:spTree>
    <p:extLst>
      <p:ext uri="{BB962C8B-B14F-4D97-AF65-F5344CB8AC3E}">
        <p14:creationId xmlns:p14="http://schemas.microsoft.com/office/powerpoint/2010/main" val="3805436277"/>
      </p:ext>
    </p:extLst>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4260629B-46B1-4D1E-9482-7FABEEB44072}" type="slidenum">
              <a:rPr lang="zh-CN" altLang="en-US"/>
              <a:pPr/>
              <a:t>‹#›</a:t>
            </a:fld>
            <a:endParaRPr lang="en-US" altLang="zh-CN"/>
          </a:p>
        </p:txBody>
      </p:sp>
    </p:spTree>
    <p:extLst>
      <p:ext uri="{BB962C8B-B14F-4D97-AF65-F5344CB8AC3E}">
        <p14:creationId xmlns:p14="http://schemas.microsoft.com/office/powerpoint/2010/main" val="3633427303"/>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C11BDE5E-6133-4F7F-B2C8-87498996DE32}" type="slidenum">
              <a:rPr lang="zh-CN" altLang="en-US"/>
              <a:pPr/>
              <a:t>‹#›</a:t>
            </a:fld>
            <a:endParaRPr lang="en-US" altLang="zh-CN"/>
          </a:p>
        </p:txBody>
      </p:sp>
    </p:spTree>
    <p:extLst>
      <p:ext uri="{BB962C8B-B14F-4D97-AF65-F5344CB8AC3E}">
        <p14:creationId xmlns:p14="http://schemas.microsoft.com/office/powerpoint/2010/main" val="1670754738"/>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5B360C20-BD31-453D-AB75-9E6B7E4BB900}" type="slidenum">
              <a:rPr lang="zh-CN" altLang="en-US"/>
              <a:pPr/>
              <a:t>‹#›</a:t>
            </a:fld>
            <a:endParaRPr lang="en-US" altLang="zh-CN"/>
          </a:p>
        </p:txBody>
      </p:sp>
    </p:spTree>
    <p:extLst>
      <p:ext uri="{BB962C8B-B14F-4D97-AF65-F5344CB8AC3E}">
        <p14:creationId xmlns:p14="http://schemas.microsoft.com/office/powerpoint/2010/main" val="2114813377"/>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0E9E7C31-B75A-417D-B61E-0424332EDE89}" type="slidenum">
              <a:rPr lang="zh-CN" altLang="en-US"/>
              <a:pPr/>
              <a:t>‹#›</a:t>
            </a:fld>
            <a:endParaRPr lang="en-US" altLang="zh-CN"/>
          </a:p>
        </p:txBody>
      </p:sp>
    </p:spTree>
    <p:extLst>
      <p:ext uri="{BB962C8B-B14F-4D97-AF65-F5344CB8AC3E}">
        <p14:creationId xmlns:p14="http://schemas.microsoft.com/office/powerpoint/2010/main" val="3885831592"/>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04CBDCED-E929-4372-822D-6223B8240BAC}" type="slidenum">
              <a:rPr lang="zh-CN" altLang="en-US"/>
              <a:pPr/>
              <a:t>‹#›</a:t>
            </a:fld>
            <a:endParaRPr lang="en-US" altLang="zh-CN"/>
          </a:p>
        </p:txBody>
      </p:sp>
    </p:spTree>
    <p:extLst>
      <p:ext uri="{BB962C8B-B14F-4D97-AF65-F5344CB8AC3E}">
        <p14:creationId xmlns:p14="http://schemas.microsoft.com/office/powerpoint/2010/main" val="2784848177"/>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fld id="{DFF7A097-6F2E-4CD0-A877-A5DDFA61FBE7}" type="slidenum">
              <a:rPr lang="zh-CN" altLang="en-US"/>
              <a:pPr/>
              <a:t>‹#›</a:t>
            </a:fld>
            <a:endParaRPr lang="en-US" altLang="zh-CN"/>
          </a:p>
        </p:txBody>
      </p:sp>
    </p:spTree>
    <p:extLst>
      <p:ext uri="{BB962C8B-B14F-4D97-AF65-F5344CB8AC3E}">
        <p14:creationId xmlns:p14="http://schemas.microsoft.com/office/powerpoint/2010/main" val="4252670167"/>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fld id="{F83DA343-9CC7-45E0-AE5E-7A8E73115D2E}" type="slidenum">
              <a:rPr lang="zh-CN" altLang="en-US"/>
              <a:pPr/>
              <a:t>‹#›</a:t>
            </a:fld>
            <a:endParaRPr lang="en-US" altLang="zh-CN"/>
          </a:p>
        </p:txBody>
      </p:sp>
    </p:spTree>
    <p:extLst>
      <p:ext uri="{BB962C8B-B14F-4D97-AF65-F5344CB8AC3E}">
        <p14:creationId xmlns:p14="http://schemas.microsoft.com/office/powerpoint/2010/main" val="3525362683"/>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fld id="{7368E074-34AD-4A83-AAFB-90C75A742859}" type="slidenum">
              <a:rPr lang="zh-CN" altLang="en-US"/>
              <a:pPr/>
              <a:t>‹#›</a:t>
            </a:fld>
            <a:endParaRPr lang="en-US" altLang="zh-CN"/>
          </a:p>
        </p:txBody>
      </p:sp>
    </p:spTree>
    <p:extLst>
      <p:ext uri="{BB962C8B-B14F-4D97-AF65-F5344CB8AC3E}">
        <p14:creationId xmlns:p14="http://schemas.microsoft.com/office/powerpoint/2010/main" val="654837855"/>
      </p:ext>
    </p:extLst>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4F63C96F-159E-43C7-AB6A-1C2E5272796A}" type="slidenum">
              <a:rPr lang="zh-CN" altLang="en-US"/>
              <a:pPr/>
              <a:t>‹#›</a:t>
            </a:fld>
            <a:endParaRPr lang="en-US" altLang="zh-CN"/>
          </a:p>
        </p:txBody>
      </p:sp>
    </p:spTree>
    <p:extLst>
      <p:ext uri="{BB962C8B-B14F-4D97-AF65-F5344CB8AC3E}">
        <p14:creationId xmlns:p14="http://schemas.microsoft.com/office/powerpoint/2010/main" val="1862555895"/>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F29C8EDF-CEEA-4481-80FA-F146B2D1D4FB}" type="slidenum">
              <a:rPr lang="zh-CN" altLang="en-US"/>
              <a:pPr/>
              <a:t>‹#›</a:t>
            </a:fld>
            <a:endParaRPr lang="en-US" altLang="zh-CN"/>
          </a:p>
        </p:txBody>
      </p:sp>
    </p:spTree>
    <p:extLst>
      <p:ext uri="{BB962C8B-B14F-4D97-AF65-F5344CB8AC3E}">
        <p14:creationId xmlns:p14="http://schemas.microsoft.com/office/powerpoint/2010/main" val="478282815"/>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6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317475C-5E38-45DE-AEEC-F50126C7DFBC}" type="slidenum">
              <a:rPr lang="zh-CN" altLang="en-US"/>
              <a:pPr/>
              <a:t>‹#›</a:t>
            </a:fld>
            <a:endParaRPr lang="en-US" altLang="zh-CN"/>
          </a:p>
        </p:txBody>
      </p:sp>
      <p:grpSp>
        <p:nvGrpSpPr>
          <p:cNvPr id="7" name="组合 6"/>
          <p:cNvGrpSpPr/>
          <p:nvPr userDrawn="1"/>
        </p:nvGrpSpPr>
        <p:grpSpPr>
          <a:xfrm>
            <a:off x="395536" y="1052736"/>
            <a:ext cx="8557146" cy="90000"/>
            <a:chOff x="0" y="832513"/>
            <a:chExt cx="9880978" cy="163774"/>
          </a:xfrm>
          <a:gradFill>
            <a:gsLst>
              <a:gs pos="50000">
                <a:srgbClr val="C00000"/>
              </a:gs>
              <a:gs pos="24000">
                <a:srgbClr val="7030A0"/>
              </a:gs>
              <a:gs pos="67000">
                <a:srgbClr val="7030A0"/>
              </a:gs>
            </a:gsLst>
            <a:path path="circle">
              <a:fillToRect l="100000" t="100000"/>
            </a:path>
          </a:gradFill>
        </p:grpSpPr>
        <p:sp>
          <p:nvSpPr>
            <p:cNvPr id="8" name="等腰三角形 7"/>
            <p:cNvSpPr/>
            <p:nvPr/>
          </p:nvSpPr>
          <p:spPr>
            <a:xfrm rot="16200000">
              <a:off x="2388358" y="-1555845"/>
              <a:ext cx="163773" cy="49404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3600" b="1" i="0" u="none" strike="noStrike" kern="1200" cap="none" spc="0" normalizeH="0" baseline="0" noProof="0">
                <a:ln>
                  <a:noFill/>
                </a:ln>
                <a:solidFill>
                  <a:schemeClr val="lt1"/>
                </a:solidFill>
                <a:effectLst/>
                <a:uLnTx/>
                <a:uFillTx/>
                <a:latin typeface="+mn-lt"/>
                <a:ea typeface="+mn-ea"/>
                <a:cs typeface="+mn-cs"/>
              </a:endParaRPr>
            </a:p>
          </p:txBody>
        </p:sp>
        <p:sp>
          <p:nvSpPr>
            <p:cNvPr id="9" name="等腰三角形 8"/>
            <p:cNvSpPr/>
            <p:nvPr/>
          </p:nvSpPr>
          <p:spPr>
            <a:xfrm rot="5400000" flipH="1">
              <a:off x="7328847" y="-1555844"/>
              <a:ext cx="163773" cy="49404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3600" b="1" i="0" u="none" strike="noStrike" kern="1200" cap="none" spc="0" normalizeH="0" baseline="0" noProof="0">
                <a:ln>
                  <a:noFill/>
                </a:ln>
                <a:solidFill>
                  <a:schemeClr val="lt1"/>
                </a:solidFill>
                <a:effectLst/>
                <a:uLnTx/>
                <a:uFillTx/>
                <a:latin typeface="+mn-lt"/>
                <a:ea typeface="+mn-ea"/>
                <a:cs typeface="+mn-cs"/>
              </a:endParaRPr>
            </a:p>
          </p:txBody>
        </p:sp>
      </p:gr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spd="slow">
    <p:random/>
  </p:transition>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slide" Target="slide76.xml"/><Relationship Id="rId4" Type="http://schemas.openxmlformats.org/officeDocument/2006/relationships/image" Target="../media/image115.jpeg"/></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slide" Target="slide11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png"/><Relationship Id="rId5" Type="http://schemas.openxmlformats.org/officeDocument/2006/relationships/oleObject" Target="../embeddings/oleObject7.bin"/><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http:/jswx.jsol.net/Biochem/images/0050203917.jpg"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slide" Target="slide10.xml"/></Relationships>
</file>

<file path=ppt/slides/_rels/slide11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audio" Target="../media/audio3.wav"/><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oleObject" Target="../embeddings/oleObject75.bin"/><Relationship Id="rId7" Type="http://schemas.openxmlformats.org/officeDocument/2006/relationships/slide" Target="slide52.xml"/><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129.png"/><Relationship Id="rId5" Type="http://schemas.openxmlformats.org/officeDocument/2006/relationships/oleObject" Target="../embeddings/oleObject76.bin"/><Relationship Id="rId4" Type="http://schemas.openxmlformats.org/officeDocument/2006/relationships/image" Target="../media/image128.png"/><Relationship Id="rId9"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slide" Target="slide16.xml"/><Relationship Id="rId4" Type="http://schemas.openxmlformats.org/officeDocument/2006/relationships/image" Target="../media/image1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gif"/><Relationship Id="rId5" Type="http://schemas.openxmlformats.org/officeDocument/2006/relationships/slide" Target="slide115.xml"/><Relationship Id="rId4" Type="http://schemas.openxmlformats.org/officeDocument/2006/relationships/image" Target="../media/image132.png"/></Relationships>
</file>

<file path=ppt/slides/_rels/slide1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slide" Target="slide69.xml"/><Relationship Id="rId3" Type="http://schemas.openxmlformats.org/officeDocument/2006/relationships/slide" Target="slide70.xml"/><Relationship Id="rId7" Type="http://schemas.openxmlformats.org/officeDocument/2006/relationships/image" Target="../media/image134.emf"/><Relationship Id="rId12" Type="http://schemas.openxmlformats.org/officeDocument/2006/relationships/slide" Target="slide68.xml"/><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oleObject" Target="../embeddings/oleObject81.bin"/><Relationship Id="rId11" Type="http://schemas.openxmlformats.org/officeDocument/2006/relationships/image" Target="../media/image136.emf"/><Relationship Id="rId5" Type="http://schemas.openxmlformats.org/officeDocument/2006/relationships/image" Target="../media/image133.e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3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oleObject" Target="../embeddings/oleObject84.bin"/><Relationship Id="rId7" Type="http://schemas.openxmlformats.org/officeDocument/2006/relationships/image" Target="../media/image138.emf"/><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oleObject" Target="../embeddings/oleObject85.bin"/><Relationship Id="rId5" Type="http://schemas.openxmlformats.org/officeDocument/2006/relationships/image" Target="../media/image139.png"/><Relationship Id="rId4" Type="http://schemas.openxmlformats.org/officeDocument/2006/relationships/image" Target="../media/image137.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gif"/><Relationship Id="rId5" Type="http://schemas.openxmlformats.org/officeDocument/2006/relationships/slide" Target="slide2.xml"/><Relationship Id="rId4" Type="http://schemas.openxmlformats.org/officeDocument/2006/relationships/image" Target="../media/image140.emf"/></Relationships>
</file>

<file path=ppt/slides/_rels/slide134.xml.rels><?xml version="1.0" encoding="UTF-8" standalone="yes"?>
<Relationships xmlns="http://schemas.openxmlformats.org/package/2006/relationships"><Relationship Id="rId3" Type="http://schemas.openxmlformats.org/officeDocument/2006/relationships/image" Target="../media/image141.jpeg"/><Relationship Id="rId7" Type="http://schemas.openxmlformats.org/officeDocument/2006/relationships/image" Target="../media/image143.jpeg"/><Relationship Id="rId2" Type="http://schemas.openxmlformats.org/officeDocument/2006/relationships/hyperlink" Target="http://images.google.cn/imgres?imgurl=http://www.21food.cn/userImages/hbxtwd/hbxtwd$215163933.jpg&amp;imgrefurl=http://www.21food.cn/product/productlist06016.html&amp;h=479&amp;w=342&amp;sz=44&amp;hl=zh-CN&amp;start=1&amp;tbnid=LUntbR0pqdZ32M:&amp;tbnh=129&amp;tbnw=92&amp;prev=/images?q%3D%E6%B7%80%E7%B2%89%E9%85%B6%26svnum%3D10%26hl%3Dzh-CN%26lr%3D%26newwindow%3D1%26sa%3DN" TargetMode="External"/><Relationship Id="rId1" Type="http://schemas.openxmlformats.org/officeDocument/2006/relationships/slideLayout" Target="../slideLayouts/slideLayout7.xml"/><Relationship Id="rId6" Type="http://schemas.openxmlformats.org/officeDocument/2006/relationships/hyperlink" Target="http://images.google.cn/imgres?imgurl=http://img.china.alibaba.com/img/offer/22/49/24/19/22492419&amp;imgrefurl=http://detail.china.alibaba.com/buyer/offerdetail/22492419.html&amp;h=250&amp;w=250&amp;sz=12&amp;hl=zh-CN&amp;start=3&amp;tbnid=hYhsxMeype2IEM:&amp;tbnh=111&amp;tbnw=111&amp;prev=/images?q%3D%E8%9B%8B%E7%99%BD%E9%85%B6%26svnum%3D10%26hl%3Dzh-CN%26lr%3D%26newwindow%3D1%26sa%3DG" TargetMode="External"/><Relationship Id="rId5" Type="http://schemas.openxmlformats.org/officeDocument/2006/relationships/image" Target="../media/image142.jpeg"/><Relationship Id="rId4" Type="http://schemas.openxmlformats.org/officeDocument/2006/relationships/hyperlink" Target="http://images.google.cn/imgres?imgurl=http://www.zhiyinjp.com/UpLoad/oldsmallproduct/553.jpg&amp;imgrefurl=http://www.zhiyinjp.com/WEB/Seasoning.Htm&amp;h=136&amp;w=90&amp;sz=5&amp;hl=zh-CN&amp;start=26&amp;tbnid=kNF_7aqO3eObUM:&amp;tbnh=92&amp;tbnw=61&amp;prev=/images?q%3D%E5%AB%A9%E8%82%89%E7%B2%89%26start%3D20%26ndsp%3D20%26svnum%3D10%26hl%3Dzh-CN%26lr%3D%26newwindow%3D1%26sa%3DN"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slide" Target="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bxyuan.com/ns_detail.php?id=9293&amp;nowmenuid=13732&amp;cpath=1967:&amp;catid=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7.gi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slide" Target="slide25.xml"/><Relationship Id="rId5" Type="http://schemas.openxmlformats.org/officeDocument/2006/relationships/image" Target="../media/image26.png"/><Relationship Id="rId4" Type="http://schemas.openxmlformats.org/officeDocument/2006/relationships/image" Target="../media/image30.wmf"/></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4.png"/><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6.png"/><Relationship Id="rId4" Type="http://schemas.openxmlformats.org/officeDocument/2006/relationships/image" Target="../media/image3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4.wmf"/></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4.png"/><Relationship Id="rId5" Type="http://schemas.openxmlformats.org/officeDocument/2006/relationships/image" Target="../media/image35.w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52.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22.bin"/><Relationship Id="rId18" Type="http://schemas.openxmlformats.org/officeDocument/2006/relationships/image" Target="../media/image1.gi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1.wmf"/><Relationship Id="rId17" Type="http://schemas.openxmlformats.org/officeDocument/2006/relationships/slide" Target="slide51.xml"/><Relationship Id="rId2" Type="http://schemas.openxmlformats.org/officeDocument/2006/relationships/slideLayout" Target="../slideLayouts/slideLayout6.xml"/><Relationship Id="rId16" Type="http://schemas.openxmlformats.org/officeDocument/2006/relationships/image" Target="../media/image43.png"/><Relationship Id="rId1" Type="http://schemas.openxmlformats.org/officeDocument/2006/relationships/vmlDrawing" Target="../drawings/vmlDrawing12.vml"/><Relationship Id="rId6" Type="http://schemas.openxmlformats.org/officeDocument/2006/relationships/image" Target="../media/image38.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0.bin"/><Relationship Id="rId14" Type="http://schemas.openxmlformats.org/officeDocument/2006/relationships/image" Target="../media/image4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1.gif"/><Relationship Id="rId4" Type="http://schemas.openxmlformats.org/officeDocument/2006/relationships/slide" Target="slide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8.xml"/><Relationship Id="rId1" Type="http://schemas.openxmlformats.org/officeDocument/2006/relationships/slideLayout" Target="../slideLayouts/slideLayout6.xml"/><Relationship Id="rId5" Type="http://schemas.openxmlformats.org/officeDocument/2006/relationships/image" Target="../media/image1.gif"/><Relationship Id="rId4" Type="http://schemas.openxmlformats.org/officeDocument/2006/relationships/slide" Target="slide5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1.gif"/><Relationship Id="rId5" Type="http://schemas.openxmlformats.org/officeDocument/2006/relationships/slide" Target="slide57.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1.gif"/><Relationship Id="rId5" Type="http://schemas.openxmlformats.org/officeDocument/2006/relationships/slide" Target="slide57.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oleObject" Target="../embeddings/oleObject26.bin"/><Relationship Id="rId7"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27.bin"/><Relationship Id="rId5" Type="http://schemas.openxmlformats.org/officeDocument/2006/relationships/slide" Target="slide18.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3.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73.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70.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1.xml"/><Relationship Id="rId4" Type="http://schemas.openxmlformats.org/officeDocument/2006/relationships/slide" Target="slide72.xml"/></Relationships>
</file>

<file path=ppt/slides/_rels/slide74.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73.xml"/><Relationship Id="rId7"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9.bin"/><Relationship Id="rId5" Type="http://schemas.openxmlformats.org/officeDocument/2006/relationships/image" Target="../media/image1.gif"/><Relationship Id="rId4" Type="http://schemas.openxmlformats.org/officeDocument/2006/relationships/slide" Target="slide72.xml"/></Relationships>
</file>

<file path=ppt/slides/_rels/slide7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90.xml"/><Relationship Id="rId7" Type="http://schemas.openxmlformats.org/officeDocument/2006/relationships/slide" Target="slide94.xml"/><Relationship Id="rId2" Type="http://schemas.openxmlformats.org/officeDocument/2006/relationships/slide" Target="slide81.xml"/><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slide" Target="slide92.xml"/><Relationship Id="rId4" Type="http://schemas.openxmlformats.org/officeDocument/2006/relationships/slide" Target="slide91.xml"/></Relationships>
</file>

<file path=ppt/slides/_rels/slide81.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slide" Target="slide82.xml"/><Relationship Id="rId4" Type="http://schemas.openxmlformats.org/officeDocument/2006/relationships/slide" Target="slide8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1.gif"/><Relationship Id="rId5" Type="http://schemas.openxmlformats.org/officeDocument/2006/relationships/slide" Target="slide123.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5.wmf"/><Relationship Id="rId5" Type="http://schemas.openxmlformats.org/officeDocument/2006/relationships/oleObject" Target="../embeddings/oleObject32.bin"/><Relationship Id="rId10" Type="http://schemas.openxmlformats.org/officeDocument/2006/relationships/image" Target="../media/image67.png"/><Relationship Id="rId4" Type="http://schemas.openxmlformats.org/officeDocument/2006/relationships/image" Target="../media/image64.wmf"/><Relationship Id="rId9" Type="http://schemas.openxmlformats.org/officeDocument/2006/relationships/oleObject" Target="../embeddings/oleObject34.bin"/></Relationships>
</file>

<file path=ppt/slides/_rels/slide8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9.png"/><Relationship Id="rId5" Type="http://schemas.openxmlformats.org/officeDocument/2006/relationships/oleObject" Target="../embeddings/oleObject36.bin"/><Relationship Id="rId4" Type="http://schemas.openxmlformats.org/officeDocument/2006/relationships/image" Target="../media/image68.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0.wmf"/><Relationship Id="rId18" Type="http://schemas.openxmlformats.org/officeDocument/2006/relationships/oleObject" Target="../embeddings/oleObject44.bin"/><Relationship Id="rId3" Type="http://schemas.openxmlformats.org/officeDocument/2006/relationships/audio" Target="../media/audio1.wav"/><Relationship Id="rId21" Type="http://schemas.openxmlformats.org/officeDocument/2006/relationships/image" Target="../media/image72.wmf"/><Relationship Id="rId7" Type="http://schemas.openxmlformats.org/officeDocument/2006/relationships/image" Target="../media/image37.wmf"/><Relationship Id="rId12" Type="http://schemas.openxmlformats.org/officeDocument/2006/relationships/oleObject" Target="../embeddings/oleObject41.bin"/><Relationship Id="rId17" Type="http://schemas.openxmlformats.org/officeDocument/2006/relationships/image" Target="../media/image42.wmf"/><Relationship Id="rId2" Type="http://schemas.openxmlformats.org/officeDocument/2006/relationships/slideLayout" Target="../slideLayouts/slideLayout6.xml"/><Relationship Id="rId16" Type="http://schemas.openxmlformats.org/officeDocument/2006/relationships/oleObject" Target="../embeddings/oleObject43.bin"/><Relationship Id="rId20" Type="http://schemas.openxmlformats.org/officeDocument/2006/relationships/oleObject" Target="../embeddings/oleObject45.bin"/><Relationship Id="rId1" Type="http://schemas.openxmlformats.org/officeDocument/2006/relationships/vmlDrawing" Target="../drawings/vmlDrawing20.vml"/><Relationship Id="rId6" Type="http://schemas.openxmlformats.org/officeDocument/2006/relationships/oleObject" Target="../embeddings/oleObject38.bin"/><Relationship Id="rId11" Type="http://schemas.openxmlformats.org/officeDocument/2006/relationships/image" Target="../media/image39.wmf"/><Relationship Id="rId5" Type="http://schemas.openxmlformats.org/officeDocument/2006/relationships/slide" Target="slide8.xml"/><Relationship Id="rId15" Type="http://schemas.openxmlformats.org/officeDocument/2006/relationships/image" Target="../media/image41.wmf"/><Relationship Id="rId10" Type="http://schemas.openxmlformats.org/officeDocument/2006/relationships/oleObject" Target="../embeddings/oleObject40.bin"/><Relationship Id="rId19" Type="http://schemas.openxmlformats.org/officeDocument/2006/relationships/image" Target="../media/image71.wmf"/><Relationship Id="rId4" Type="http://schemas.openxmlformats.org/officeDocument/2006/relationships/slide" Target="slide14.xml"/><Relationship Id="rId9" Type="http://schemas.openxmlformats.org/officeDocument/2006/relationships/image" Target="../media/image38.wmf"/><Relationship Id="rId14" Type="http://schemas.openxmlformats.org/officeDocument/2006/relationships/oleObject" Target="../embeddings/oleObject42.bin"/></Relationships>
</file>

<file path=ppt/slides/_rels/slide86.xml.rels><?xml version="1.0" encoding="UTF-8" standalone="yes"?>
<Relationships xmlns="http://schemas.openxmlformats.org/package/2006/relationships"><Relationship Id="rId13" Type="http://schemas.openxmlformats.org/officeDocument/2006/relationships/image" Target="../media/image77.wmf"/><Relationship Id="rId18" Type="http://schemas.openxmlformats.org/officeDocument/2006/relationships/oleObject" Target="../embeddings/oleObject53.bin"/><Relationship Id="rId26" Type="http://schemas.openxmlformats.org/officeDocument/2006/relationships/oleObject" Target="../embeddings/oleObject57.bin"/><Relationship Id="rId39" Type="http://schemas.openxmlformats.org/officeDocument/2006/relationships/image" Target="../media/image88.wmf"/><Relationship Id="rId21" Type="http://schemas.openxmlformats.org/officeDocument/2006/relationships/image" Target="../media/image42.wmf"/><Relationship Id="rId34" Type="http://schemas.openxmlformats.org/officeDocument/2006/relationships/oleObject" Target="../embeddings/oleObject61.bin"/><Relationship Id="rId42" Type="http://schemas.openxmlformats.org/officeDocument/2006/relationships/oleObject" Target="../embeddings/oleObject65.bin"/><Relationship Id="rId47" Type="http://schemas.openxmlformats.org/officeDocument/2006/relationships/image" Target="../media/image92.wmf"/><Relationship Id="rId50" Type="http://schemas.openxmlformats.org/officeDocument/2006/relationships/oleObject" Target="../embeddings/oleObject69.bin"/><Relationship Id="rId55" Type="http://schemas.openxmlformats.org/officeDocument/2006/relationships/oleObject" Target="../embeddings/oleObject72.bin"/><Relationship Id="rId7" Type="http://schemas.openxmlformats.org/officeDocument/2006/relationships/image" Target="../media/image74.wmf"/><Relationship Id="rId2" Type="http://schemas.openxmlformats.org/officeDocument/2006/relationships/slideLayout" Target="../slideLayouts/slideLayout6.xml"/><Relationship Id="rId16" Type="http://schemas.openxmlformats.org/officeDocument/2006/relationships/oleObject" Target="../embeddings/oleObject52.bin"/><Relationship Id="rId29" Type="http://schemas.openxmlformats.org/officeDocument/2006/relationships/image" Target="../media/image83.wmf"/><Relationship Id="rId11" Type="http://schemas.openxmlformats.org/officeDocument/2006/relationships/image" Target="../media/image76.wmf"/><Relationship Id="rId24" Type="http://schemas.openxmlformats.org/officeDocument/2006/relationships/oleObject" Target="../embeddings/oleObject56.bin"/><Relationship Id="rId32" Type="http://schemas.openxmlformats.org/officeDocument/2006/relationships/oleObject" Target="../embeddings/oleObject60.bin"/><Relationship Id="rId37" Type="http://schemas.openxmlformats.org/officeDocument/2006/relationships/image" Target="../media/image87.wmf"/><Relationship Id="rId40" Type="http://schemas.openxmlformats.org/officeDocument/2006/relationships/oleObject" Target="../embeddings/oleObject64.bin"/><Relationship Id="rId45" Type="http://schemas.openxmlformats.org/officeDocument/2006/relationships/image" Target="../media/image91.wmf"/><Relationship Id="rId53" Type="http://schemas.openxmlformats.org/officeDocument/2006/relationships/image" Target="../media/image95.wmf"/><Relationship Id="rId58" Type="http://schemas.openxmlformats.org/officeDocument/2006/relationships/image" Target="../media/image97.wmf"/><Relationship Id="rId5" Type="http://schemas.openxmlformats.org/officeDocument/2006/relationships/image" Target="../media/image73.wmf"/><Relationship Id="rId19" Type="http://schemas.openxmlformats.org/officeDocument/2006/relationships/image" Target="../media/image79.wmf"/><Relationship Id="rId4" Type="http://schemas.openxmlformats.org/officeDocument/2006/relationships/oleObject" Target="../embeddings/oleObject46.bin"/><Relationship Id="rId9" Type="http://schemas.openxmlformats.org/officeDocument/2006/relationships/image" Target="../media/image75.wmf"/><Relationship Id="rId14" Type="http://schemas.openxmlformats.org/officeDocument/2006/relationships/oleObject" Target="../embeddings/oleObject51.bin"/><Relationship Id="rId22" Type="http://schemas.openxmlformats.org/officeDocument/2006/relationships/oleObject" Target="../embeddings/oleObject55.bin"/><Relationship Id="rId27" Type="http://schemas.openxmlformats.org/officeDocument/2006/relationships/image" Target="../media/image82.wmf"/><Relationship Id="rId30" Type="http://schemas.openxmlformats.org/officeDocument/2006/relationships/oleObject" Target="../embeddings/oleObject59.bin"/><Relationship Id="rId35" Type="http://schemas.openxmlformats.org/officeDocument/2006/relationships/image" Target="../media/image86.wmf"/><Relationship Id="rId43" Type="http://schemas.openxmlformats.org/officeDocument/2006/relationships/image" Target="../media/image90.wmf"/><Relationship Id="rId48" Type="http://schemas.openxmlformats.org/officeDocument/2006/relationships/oleObject" Target="../embeddings/oleObject68.bin"/><Relationship Id="rId56" Type="http://schemas.openxmlformats.org/officeDocument/2006/relationships/image" Target="../media/image96.wmf"/><Relationship Id="rId8" Type="http://schemas.openxmlformats.org/officeDocument/2006/relationships/oleObject" Target="../embeddings/oleObject48.bin"/><Relationship Id="rId51" Type="http://schemas.openxmlformats.org/officeDocument/2006/relationships/image" Target="../media/image94.wmf"/><Relationship Id="rId3" Type="http://schemas.openxmlformats.org/officeDocument/2006/relationships/audio" Target="../media/audio2.wav"/><Relationship Id="rId12" Type="http://schemas.openxmlformats.org/officeDocument/2006/relationships/oleObject" Target="../embeddings/oleObject50.bin"/><Relationship Id="rId17" Type="http://schemas.openxmlformats.org/officeDocument/2006/relationships/image" Target="../media/image40.wmf"/><Relationship Id="rId25" Type="http://schemas.openxmlformats.org/officeDocument/2006/relationships/image" Target="../media/image81.wmf"/><Relationship Id="rId33" Type="http://schemas.openxmlformats.org/officeDocument/2006/relationships/image" Target="../media/image85.wmf"/><Relationship Id="rId38" Type="http://schemas.openxmlformats.org/officeDocument/2006/relationships/oleObject" Target="../embeddings/oleObject63.bin"/><Relationship Id="rId46" Type="http://schemas.openxmlformats.org/officeDocument/2006/relationships/oleObject" Target="../embeddings/oleObject67.bin"/><Relationship Id="rId59" Type="http://schemas.openxmlformats.org/officeDocument/2006/relationships/oleObject" Target="../embeddings/oleObject74.bin"/><Relationship Id="rId20" Type="http://schemas.openxmlformats.org/officeDocument/2006/relationships/oleObject" Target="../embeddings/oleObject54.bin"/><Relationship Id="rId41" Type="http://schemas.openxmlformats.org/officeDocument/2006/relationships/image" Target="../media/image89.wmf"/><Relationship Id="rId54" Type="http://schemas.openxmlformats.org/officeDocument/2006/relationships/oleObject" Target="../embeddings/oleObject71.bin"/><Relationship Id="rId1" Type="http://schemas.openxmlformats.org/officeDocument/2006/relationships/vmlDrawing" Target="../drawings/vmlDrawing21.vml"/><Relationship Id="rId6" Type="http://schemas.openxmlformats.org/officeDocument/2006/relationships/oleObject" Target="../embeddings/oleObject47.bin"/><Relationship Id="rId15" Type="http://schemas.openxmlformats.org/officeDocument/2006/relationships/image" Target="../media/image78.wmf"/><Relationship Id="rId23" Type="http://schemas.openxmlformats.org/officeDocument/2006/relationships/image" Target="../media/image80.wmf"/><Relationship Id="rId28" Type="http://schemas.openxmlformats.org/officeDocument/2006/relationships/oleObject" Target="../embeddings/oleObject58.bin"/><Relationship Id="rId36" Type="http://schemas.openxmlformats.org/officeDocument/2006/relationships/oleObject" Target="../embeddings/oleObject62.bin"/><Relationship Id="rId49" Type="http://schemas.openxmlformats.org/officeDocument/2006/relationships/image" Target="../media/image93.wmf"/><Relationship Id="rId57" Type="http://schemas.openxmlformats.org/officeDocument/2006/relationships/oleObject" Target="../embeddings/oleObject73.bin"/><Relationship Id="rId10" Type="http://schemas.openxmlformats.org/officeDocument/2006/relationships/oleObject" Target="../embeddings/oleObject49.bin"/><Relationship Id="rId31" Type="http://schemas.openxmlformats.org/officeDocument/2006/relationships/image" Target="../media/image84.wmf"/><Relationship Id="rId44" Type="http://schemas.openxmlformats.org/officeDocument/2006/relationships/oleObject" Target="../embeddings/oleObject66.bin"/><Relationship Id="rId52" Type="http://schemas.openxmlformats.org/officeDocument/2006/relationships/oleObject" Target="../embeddings/oleObject70.bin"/><Relationship Id="rId60" Type="http://schemas.openxmlformats.org/officeDocument/2006/relationships/image" Target="../media/image98.wmf"/></Relationships>
</file>

<file path=ppt/slides/_rels/slide8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11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slide" Target="slide89.xml"/><Relationship Id="rId1" Type="http://schemas.openxmlformats.org/officeDocument/2006/relationships/slideLayout" Target="../slideLayouts/slideLayout6.xml"/><Relationship Id="rId4" Type="http://schemas.openxmlformats.org/officeDocument/2006/relationships/image" Target="../media/image1.gif"/></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oleObject" Target="../embeddings/oleObject3.bin"/><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80.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80.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image" Target="http:/jswx.jsol.net/Biochem/images/0050203901.jpg" TargetMode="External"/><Relationship Id="rId4" Type="http://schemas.openxmlformats.org/officeDocument/2006/relationships/image" Target="../media/image105.jpeg"/></Relationships>
</file>

<file path=ppt/slides/_rels/slide93.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slide" Target="slide113.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555776" y="209550"/>
            <a:ext cx="3912840" cy="1104900"/>
          </a:xfrm>
        </p:spPr>
        <p:txBody>
          <a:body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第</a:t>
            </a:r>
            <a:r>
              <a:rPr lang="en-US" altLang="zh-CN" b="1" dirty="0">
                <a:solidFill>
                  <a:srgbClr val="C00000"/>
                </a:solidFill>
                <a:latin typeface="微软雅黑" panose="020B0503020204020204" pitchFamily="34" charset="-122"/>
                <a:ea typeface="微软雅黑" panose="020B0503020204020204" pitchFamily="34" charset="-122"/>
              </a:rPr>
              <a:t>6</a:t>
            </a:r>
            <a:r>
              <a:rPr lang="zh-CN" altLang="en-US" b="1" dirty="0">
                <a:solidFill>
                  <a:srgbClr val="C00000"/>
                </a:solidFill>
                <a:latin typeface="微软雅黑" panose="020B0503020204020204" pitchFamily="34" charset="-122"/>
                <a:ea typeface="微软雅黑" panose="020B0503020204020204" pitchFamily="34" charset="-122"/>
              </a:rPr>
              <a:t>章   酶化学</a:t>
            </a:r>
          </a:p>
        </p:txBody>
      </p:sp>
      <p:sp>
        <p:nvSpPr>
          <p:cNvPr id="41987" name="Text Box 3"/>
          <p:cNvSpPr txBox="1">
            <a:spLocks noChangeArrowheads="1"/>
          </p:cNvSpPr>
          <p:nvPr/>
        </p:nvSpPr>
        <p:spPr bwMode="auto">
          <a:xfrm>
            <a:off x="1219200" y="1524000"/>
            <a:ext cx="6858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200000"/>
              </a:lnSpc>
              <a:spcBef>
                <a:spcPct val="0"/>
              </a:spcBef>
            </a:pPr>
            <a:r>
              <a:rPr lang="zh-CN" altLang="en-US" sz="2400" dirty="0">
                <a:solidFill>
                  <a:srgbClr val="0000FF"/>
                </a:solidFill>
                <a:latin typeface="Times New Roman" panose="02020603050405020304" pitchFamily="18" charset="0"/>
                <a:ea typeface="宋体" panose="02010600030101010101" pitchFamily="2" charset="-122"/>
              </a:rPr>
              <a:t>          </a:t>
            </a:r>
            <a:r>
              <a:rPr lang="zh-CN" altLang="en-US" sz="2800" dirty="0">
                <a:solidFill>
                  <a:srgbClr val="FF0000"/>
                </a:solidFill>
                <a:latin typeface="微软雅黑" panose="020B0503020204020204" pitchFamily="34" charset="-122"/>
                <a:ea typeface="微软雅黑" panose="020B0503020204020204" pitchFamily="34" charset="-122"/>
              </a:rPr>
              <a:t>主要内容</a:t>
            </a:r>
            <a:r>
              <a:rPr lang="zh-CN" altLang="en-US" sz="2800" b="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介绍酶的概念、作用特点和分类、命名，讨论酶的结构特征和催化功能以及酶的作用机理，进而讨论影响酶作用的主要因素</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对酶工程和酶的应用作一般介绍。</a:t>
            </a:r>
          </a:p>
        </p:txBody>
      </p:sp>
      <p:sp>
        <p:nvSpPr>
          <p:cNvPr id="177158" name="Text Box 6"/>
          <p:cNvSpPr txBox="1">
            <a:spLocks noChangeArrowheads="1"/>
          </p:cNvSpPr>
          <p:nvPr/>
        </p:nvSpPr>
        <p:spPr bwMode="auto">
          <a:xfrm>
            <a:off x="6019800" y="5486400"/>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0"/>
              </a:spcBef>
            </a:pPr>
            <a:r>
              <a:rPr lang="zh-CN" altLang="en-US" sz="2400">
                <a:solidFill>
                  <a:srgbClr val="E50D31"/>
                </a:solidFill>
                <a:latin typeface="Times New Roman" panose="02020603050405020304" pitchFamily="18" charset="0"/>
                <a:ea typeface="宋体" panose="02010600030101010101" pitchFamily="2" charset="-122"/>
                <a:sym typeface="Symbol" panose="05050102010706020507" pitchFamily="18" charset="2"/>
                <a:hlinkClick r:id="rId2" action="ppaction://hlinksldjump"/>
              </a:rPr>
              <a:t>思考</a:t>
            </a:r>
            <a:r>
              <a:rPr lang="zh-CN" altLang="en-US" sz="4400" b="0">
                <a:solidFill>
                  <a:srgbClr val="E50D31"/>
                </a:solidFill>
                <a:latin typeface="Times New Roman" panose="02020603050405020304" pitchFamily="18" charset="0"/>
                <a:ea typeface="宋体" panose="02010600030101010101" pitchFamily="2" charset="-122"/>
                <a:sym typeface="Symbol" panose="05050102010706020507" pitchFamily="18" charset="2"/>
              </a:rPr>
              <a:t></a:t>
            </a:r>
            <a:endParaRPr lang="zh-CN" altLang="en-US" sz="4400" b="0">
              <a:solidFill>
                <a:srgbClr val="E50D31"/>
              </a:solidFill>
              <a:latin typeface="Times New Roman" panose="02020603050405020304" pitchFamily="18" charset="0"/>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7158"/>
                                        </p:tgtEl>
                                        <p:attrNameLst>
                                          <p:attrName>style.visibility</p:attrName>
                                        </p:attrNameLst>
                                      </p:cBhvr>
                                      <p:to>
                                        <p:strVal val="visible"/>
                                      </p:to>
                                    </p:set>
                                    <p:animEffect transition="in" filter="box(in)">
                                      <p:cBhvr>
                                        <p:cTn id="7"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506" name="Object 2"/>
          <p:cNvGraphicFramePr>
            <a:graphicFrameLocks noChangeAspect="1"/>
          </p:cNvGraphicFramePr>
          <p:nvPr/>
        </p:nvGraphicFramePr>
        <p:xfrm>
          <a:off x="1066800" y="2819400"/>
          <a:ext cx="2370138" cy="3581400"/>
        </p:xfrm>
        <a:graphic>
          <a:graphicData uri="http://schemas.openxmlformats.org/presentationml/2006/ole">
            <mc:AlternateContent xmlns:mc="http://schemas.openxmlformats.org/markup-compatibility/2006">
              <mc:Choice xmlns:v="urn:schemas-microsoft-com:vml" Requires="v">
                <p:oleObj spid="_x0000_s3098" name="BMP 图象" r:id="rId3" imgW="1400000" imgH="2114845" progId="Paint.Picture">
                  <p:embed/>
                </p:oleObj>
              </mc:Choice>
              <mc:Fallback>
                <p:oleObj name="BMP 图象" r:id="rId3" imgW="1400000" imgH="211484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819400"/>
                        <a:ext cx="2370138" cy="35814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
        <p:nvSpPr>
          <p:cNvPr id="3075" name="Text Box 3"/>
          <p:cNvSpPr txBox="1">
            <a:spLocks noChangeArrowheads="1"/>
          </p:cNvSpPr>
          <p:nvPr/>
        </p:nvSpPr>
        <p:spPr bwMode="auto">
          <a:xfrm>
            <a:off x="899592" y="1196752"/>
            <a:ext cx="6264275"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40000"/>
              </a:lnSpc>
              <a:spcBef>
                <a:spcPct val="0"/>
              </a:spcBef>
            </a:pPr>
            <a:r>
              <a:rPr kumimoji="1" lang="zh-CN" altLang="en-US" sz="2200" b="0" dirty="0">
                <a:solidFill>
                  <a:schemeClr val="tx1"/>
                </a:solidFill>
                <a:latin typeface="Times New Roman" panose="02020603050405020304" pitchFamily="18" charset="0"/>
                <a:ea typeface="宋体" panose="02010600030101010101" pitchFamily="2" charset="-122"/>
              </a:rPr>
              <a:t>       </a:t>
            </a:r>
            <a:r>
              <a:rPr kumimoji="1" lang="en-US" altLang="zh-CN" sz="2200" dirty="0">
                <a:solidFill>
                  <a:schemeClr val="tx1"/>
                </a:solidFill>
                <a:latin typeface="微软雅黑" panose="020B0503020204020204" pitchFamily="34" charset="-122"/>
                <a:ea typeface="微软雅黑" panose="020B0503020204020204" pitchFamily="34" charset="-122"/>
              </a:rPr>
              <a:t>1983</a:t>
            </a:r>
            <a:r>
              <a:rPr kumimoji="1" lang="zh-CN" altLang="en-US" sz="2200" dirty="0">
                <a:solidFill>
                  <a:schemeClr val="tx1"/>
                </a:solidFill>
                <a:latin typeface="微软雅黑" panose="020B0503020204020204" pitchFamily="34" charset="-122"/>
                <a:ea typeface="微软雅黑" panose="020B0503020204020204" pitchFamily="34" charset="-122"/>
              </a:rPr>
              <a:t>年美国</a:t>
            </a:r>
            <a:r>
              <a:rPr kumimoji="1" lang="en-US" altLang="zh-CN" sz="2200" dirty="0" err="1">
                <a:solidFill>
                  <a:schemeClr val="tx1"/>
                </a:solidFill>
                <a:latin typeface="微软雅黑" panose="020B0503020204020204" pitchFamily="34" charset="-122"/>
                <a:ea typeface="微软雅黑" panose="020B0503020204020204" pitchFamily="34" charset="-122"/>
              </a:rPr>
              <a:t>S.Altman</a:t>
            </a:r>
            <a:r>
              <a:rPr kumimoji="1" lang="zh-CN" altLang="en-US" sz="2200" dirty="0">
                <a:solidFill>
                  <a:schemeClr val="tx1"/>
                </a:solidFill>
                <a:latin typeface="微软雅黑" panose="020B0503020204020204" pitchFamily="34" charset="-122"/>
                <a:ea typeface="微软雅黑" panose="020B0503020204020204" pitchFamily="34" charset="-122"/>
              </a:rPr>
              <a:t>等研究</a:t>
            </a:r>
            <a:r>
              <a:rPr kumimoji="1" lang="en-US" altLang="zh-CN" sz="2200" dirty="0" err="1">
                <a:solidFill>
                  <a:schemeClr val="tx1"/>
                </a:solidFill>
                <a:latin typeface="微软雅黑" panose="020B0503020204020204" pitchFamily="34" charset="-122"/>
                <a:ea typeface="微软雅黑" panose="020B0503020204020204" pitchFamily="34" charset="-122"/>
              </a:rPr>
              <a:t>RNaseP</a:t>
            </a:r>
            <a:r>
              <a:rPr kumimoji="1" lang="zh-CN" altLang="en-US" sz="2200" dirty="0">
                <a:solidFill>
                  <a:schemeClr val="tx1"/>
                </a:solidFill>
                <a:latin typeface="微软雅黑" panose="020B0503020204020204" pitchFamily="34" charset="-122"/>
                <a:ea typeface="微软雅黑" panose="020B0503020204020204" pitchFamily="34" charset="-122"/>
              </a:rPr>
              <a:t>（由</a:t>
            </a:r>
            <a:r>
              <a:rPr kumimoji="1" lang="en-US" altLang="zh-CN" sz="2200" dirty="0">
                <a:solidFill>
                  <a:schemeClr val="tx1"/>
                </a:solidFill>
                <a:latin typeface="微软雅黑" panose="020B0503020204020204" pitchFamily="34" charset="-122"/>
                <a:ea typeface="微软雅黑" panose="020B0503020204020204" pitchFamily="34" charset="-122"/>
              </a:rPr>
              <a:t>20%</a:t>
            </a:r>
            <a:r>
              <a:rPr kumimoji="1" lang="zh-CN" altLang="en-US" sz="2200" dirty="0">
                <a:solidFill>
                  <a:schemeClr val="tx1"/>
                </a:solidFill>
                <a:latin typeface="微软雅黑" panose="020B0503020204020204" pitchFamily="34" charset="-122"/>
                <a:ea typeface="微软雅黑" panose="020B0503020204020204" pitchFamily="34" charset="-122"/>
              </a:rPr>
              <a:t>蛋白质和</a:t>
            </a:r>
            <a:r>
              <a:rPr kumimoji="1" lang="en-US" altLang="zh-CN" sz="2200" dirty="0">
                <a:solidFill>
                  <a:schemeClr val="tx1"/>
                </a:solidFill>
                <a:latin typeface="微软雅黑" panose="020B0503020204020204" pitchFamily="34" charset="-122"/>
                <a:ea typeface="微软雅黑" panose="020B0503020204020204" pitchFamily="34" charset="-122"/>
              </a:rPr>
              <a:t>80%</a:t>
            </a:r>
            <a:r>
              <a:rPr kumimoji="1" lang="zh-CN" altLang="en-US" sz="2200" dirty="0">
                <a:solidFill>
                  <a:schemeClr val="tx1"/>
                </a:solidFill>
                <a:latin typeface="微软雅黑" panose="020B0503020204020204" pitchFamily="34" charset="-122"/>
                <a:ea typeface="微软雅黑" panose="020B0503020204020204" pitchFamily="34" charset="-122"/>
              </a:rPr>
              <a:t>的</a:t>
            </a:r>
            <a:r>
              <a:rPr kumimoji="1" lang="en-US" altLang="zh-CN" sz="2200" dirty="0">
                <a:solidFill>
                  <a:schemeClr val="tx1"/>
                </a:solidFill>
                <a:latin typeface="微软雅黑" panose="020B0503020204020204" pitchFamily="34" charset="-122"/>
                <a:ea typeface="微软雅黑" panose="020B0503020204020204" pitchFamily="34" charset="-122"/>
              </a:rPr>
              <a:t>RNA</a:t>
            </a:r>
            <a:r>
              <a:rPr kumimoji="1" lang="zh-CN" altLang="en-US" sz="2200" dirty="0">
                <a:solidFill>
                  <a:schemeClr val="tx1"/>
                </a:solidFill>
                <a:latin typeface="微软雅黑" panose="020B0503020204020204" pitchFamily="34" charset="-122"/>
                <a:ea typeface="微软雅黑" panose="020B0503020204020204" pitchFamily="34" charset="-122"/>
              </a:rPr>
              <a:t>组成），发现</a:t>
            </a:r>
            <a:r>
              <a:rPr kumimoji="1" lang="en-US" altLang="zh-CN" sz="2200" dirty="0" err="1">
                <a:solidFill>
                  <a:schemeClr val="tx1"/>
                </a:solidFill>
                <a:latin typeface="微软雅黑" panose="020B0503020204020204" pitchFamily="34" charset="-122"/>
                <a:ea typeface="微软雅黑" panose="020B0503020204020204" pitchFamily="34" charset="-122"/>
              </a:rPr>
              <a:t>RNaseP</a:t>
            </a:r>
            <a:r>
              <a:rPr kumimoji="1" lang="zh-CN" altLang="en-US" sz="2200" dirty="0">
                <a:solidFill>
                  <a:schemeClr val="tx1"/>
                </a:solidFill>
                <a:latin typeface="微软雅黑" panose="020B0503020204020204" pitchFamily="34" charset="-122"/>
                <a:ea typeface="微软雅黑" panose="020B0503020204020204" pitchFamily="34" charset="-122"/>
              </a:rPr>
              <a:t>中的</a:t>
            </a:r>
            <a:r>
              <a:rPr kumimoji="1" lang="en-US" altLang="zh-CN" sz="2200" dirty="0">
                <a:solidFill>
                  <a:schemeClr val="tx1"/>
                </a:solidFill>
                <a:latin typeface="微软雅黑" panose="020B0503020204020204" pitchFamily="34" charset="-122"/>
                <a:ea typeface="微软雅黑" panose="020B0503020204020204" pitchFamily="34" charset="-122"/>
              </a:rPr>
              <a:t>RNA</a:t>
            </a:r>
            <a:r>
              <a:rPr kumimoji="1" lang="zh-CN" altLang="en-US" sz="2200" dirty="0">
                <a:solidFill>
                  <a:schemeClr val="tx1"/>
                </a:solidFill>
                <a:latin typeface="微软雅黑" panose="020B0503020204020204" pitchFamily="34" charset="-122"/>
                <a:ea typeface="微软雅黑" panose="020B0503020204020204" pitchFamily="34" charset="-122"/>
              </a:rPr>
              <a:t>可催化</a:t>
            </a:r>
            <a:r>
              <a:rPr kumimoji="1" lang="en-US" altLang="zh-CN" sz="2200" dirty="0">
                <a:solidFill>
                  <a:schemeClr val="tx1"/>
                </a:solidFill>
                <a:latin typeface="微软雅黑" panose="020B0503020204020204" pitchFamily="34" charset="-122"/>
                <a:ea typeface="微软雅黑" panose="020B0503020204020204" pitchFamily="34" charset="-122"/>
              </a:rPr>
              <a:t>E. coli </a:t>
            </a:r>
            <a:r>
              <a:rPr kumimoji="1" lang="en-US" altLang="zh-CN" sz="2200" dirty="0" err="1">
                <a:solidFill>
                  <a:schemeClr val="tx1"/>
                </a:solidFill>
                <a:latin typeface="微软雅黑" panose="020B0503020204020204" pitchFamily="34" charset="-122"/>
                <a:ea typeface="微软雅黑" panose="020B0503020204020204" pitchFamily="34" charset="-122"/>
              </a:rPr>
              <a:t>tRNA</a:t>
            </a:r>
            <a:r>
              <a:rPr kumimoji="1" lang="zh-CN" altLang="en-US" sz="2200" dirty="0">
                <a:solidFill>
                  <a:schemeClr val="tx1"/>
                </a:solidFill>
                <a:latin typeface="微软雅黑" panose="020B0503020204020204" pitchFamily="34" charset="-122"/>
                <a:ea typeface="微软雅黑" panose="020B0503020204020204" pitchFamily="34" charset="-122"/>
              </a:rPr>
              <a:t>的前体加工。 </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9508" name="Text Box 4"/>
          <p:cNvSpPr txBox="1">
            <a:spLocks noChangeArrowheads="1"/>
          </p:cNvSpPr>
          <p:nvPr/>
        </p:nvSpPr>
        <p:spPr bwMode="auto">
          <a:xfrm>
            <a:off x="3733800" y="3794125"/>
            <a:ext cx="2987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000" b="0" dirty="0">
                <a:solidFill>
                  <a:schemeClr val="tx1"/>
                </a:solidFill>
                <a:latin typeface="Times New Roman" panose="02020603050405020304" pitchFamily="18" charset="0"/>
                <a:ea typeface="宋体" panose="02010600030101010101" pitchFamily="2" charset="-122"/>
              </a:rPr>
              <a:t>   </a:t>
            </a:r>
            <a:r>
              <a:rPr kumimoji="1" lang="en-US" altLang="zh-CN" sz="2000" b="0" dirty="0">
                <a:solidFill>
                  <a:schemeClr val="tx1"/>
                </a:solidFill>
                <a:latin typeface="Times New Roman" panose="02020603050405020304" pitchFamily="18" charset="0"/>
                <a:ea typeface="宋体" panose="02010600030101010101" pitchFamily="2" charset="-122"/>
              </a:rPr>
              <a:t>Sidney Altman </a:t>
            </a:r>
            <a:endParaRPr kumimoji="1" lang="en-US" altLang="zh-CN" sz="2400" b="0" dirty="0">
              <a:solidFill>
                <a:schemeClr val="tx1"/>
              </a:solidFill>
              <a:latin typeface="Times New Roman" panose="02020603050405020304" pitchFamily="18" charset="0"/>
              <a:ea typeface="宋体" panose="02010600030101010101" pitchFamily="2" charset="-122"/>
            </a:endParaRPr>
          </a:p>
          <a:p>
            <a:pPr eaLnBrk="1" hangingPunct="1">
              <a:spcBef>
                <a:spcPct val="0"/>
              </a:spcBef>
            </a:pPr>
            <a:r>
              <a:rPr kumimoji="1" lang="en-US" altLang="zh-CN" sz="2000" b="0" dirty="0">
                <a:solidFill>
                  <a:schemeClr val="tx1"/>
                </a:solidFill>
                <a:latin typeface="Times New Roman" panose="02020603050405020304" pitchFamily="18" charset="0"/>
                <a:ea typeface="宋体" panose="02010600030101010101" pitchFamily="2" charset="-122"/>
              </a:rPr>
              <a:t>Yale University New  </a:t>
            </a:r>
            <a:endParaRPr kumimoji="1" lang="en-US" altLang="zh-CN" sz="2400" b="0" dirty="0">
              <a:solidFill>
                <a:schemeClr val="tx1"/>
              </a:solidFill>
              <a:latin typeface="Times New Roman" panose="02020603050405020304" pitchFamily="18" charset="0"/>
              <a:ea typeface="宋体" panose="02010600030101010101" pitchFamily="2" charset="-122"/>
            </a:endParaRPr>
          </a:p>
          <a:p>
            <a:pPr eaLnBrk="1" hangingPunct="1">
              <a:spcBef>
                <a:spcPct val="0"/>
              </a:spcBef>
            </a:pPr>
            <a:r>
              <a:rPr kumimoji="1" lang="en-US" altLang="zh-CN" sz="2000" b="0" dirty="0">
                <a:solidFill>
                  <a:schemeClr val="tx1"/>
                </a:solidFill>
                <a:latin typeface="Times New Roman" panose="02020603050405020304" pitchFamily="18" charset="0"/>
                <a:ea typeface="宋体" panose="02010600030101010101" pitchFamily="2" charset="-122"/>
              </a:rPr>
              <a:t>   Haven, CT, USA </a:t>
            </a:r>
            <a:endParaRPr kumimoji="1" lang="en-US" altLang="zh-CN" sz="2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dissolve">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9508"/>
                                        </p:tgtEl>
                                        <p:attrNameLst>
                                          <p:attrName>style.visibility</p:attrName>
                                        </p:attrNameLst>
                                      </p:cBhvr>
                                      <p:to>
                                        <p:strVal val="visible"/>
                                      </p:to>
                                    </p:set>
                                    <p:animEffect transition="in" filter="dissolve">
                                      <p:cBhvr>
                                        <p:cTn id="12" dur="500"/>
                                        <p:tgtEl>
                                          <p:spTgt spid="149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471993" y="762000"/>
            <a:ext cx="7772400" cy="1143000"/>
          </a:xfrm>
          <a:prstGeom prst="rect">
            <a:avLst/>
          </a:prstGeom>
          <a:noFill/>
          <a:ln w="9525">
            <a:noFill/>
            <a:miter lim="800000"/>
            <a:headEnd/>
            <a:tailEnd/>
          </a:ln>
          <a:effectLst/>
        </p:spPr>
        <p:txBody>
          <a:bodyPr lIns="92075" tIns="46038" rIns="92075" bIns="46038" anchor="ctr"/>
          <a:lstStyle/>
          <a:p>
            <a:pPr algn="just">
              <a:lnSpc>
                <a:spcPct val="150000"/>
              </a:lnSpc>
              <a:spcBef>
                <a:spcPct val="0"/>
              </a:spcBef>
              <a:defRPr/>
            </a:pPr>
            <a:r>
              <a:rPr kumimoji="1" lang="zh-CN" altLang="en-US"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青霉素分子</a:t>
            </a:r>
            <a:endParaRPr kumimoji="1" lang="zh-CN" altLang="en-US" u="sng"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118787" name="Picture 3" descr="酶－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68580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8" name="WordArt 4"/>
          <p:cNvSpPr>
            <a:spLocks noChangeArrowheads="1" noChangeShapeType="1" noTextEdit="1"/>
          </p:cNvSpPr>
          <p:nvPr/>
        </p:nvSpPr>
        <p:spPr bwMode="auto">
          <a:xfrm>
            <a:off x="1447800" y="4267200"/>
            <a:ext cx="1676400" cy="627063"/>
          </a:xfrm>
          <a:prstGeom prst="rect">
            <a:avLst/>
          </a:prstGeom>
        </p:spPr>
        <p:txBody>
          <a:bodyPr wrap="none" fromWordArt="1">
            <a:prstTxWarp prst="textCascadeUp">
              <a:avLst>
                <a:gd name="adj" fmla="val 44444"/>
              </a:avLst>
            </a:prstTxWarp>
            <a:scene3d>
              <a:camera prst="legacyPerspectiveFront">
                <a:rot lat="20519995"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headEnd/>
                  <a:tailEnd/>
                </a:ln>
                <a:gradFill rotWithShape="1">
                  <a:gsLst>
                    <a:gs pos="0">
                      <a:srgbClr val="FFE701"/>
                    </a:gs>
                    <a:gs pos="100000">
                      <a:srgbClr val="FE3E02"/>
                    </a:gs>
                  </a:gsLst>
                  <a:lin ang="5400000" scaled="1"/>
                </a:gradFill>
                <a:latin typeface="隶书" panose="02010509060101010101" pitchFamily="49" charset="-122"/>
              </a:rPr>
              <a:t>青霉素酶</a:t>
            </a:r>
          </a:p>
        </p:txBody>
      </p:sp>
      <p:sp>
        <p:nvSpPr>
          <p:cNvPr id="313349" name="Text Box 5"/>
          <p:cNvSpPr txBox="1">
            <a:spLocks noChangeArrowheads="1"/>
          </p:cNvSpPr>
          <p:nvPr/>
        </p:nvSpPr>
        <p:spPr bwMode="auto">
          <a:xfrm>
            <a:off x="8147805" y="1828800"/>
            <a:ext cx="67710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kumimoji="1" lang="zh-CN" altLang="en-US" dirty="0">
                <a:solidFill>
                  <a:schemeClr val="tx1"/>
                </a:solidFill>
                <a:latin typeface="微软雅黑" panose="020B0503020204020204" pitchFamily="34" charset="-122"/>
                <a:ea typeface="微软雅黑" panose="020B0503020204020204" pitchFamily="34" charset="-122"/>
              </a:rPr>
              <a:t>诱导酶，耐药性</a:t>
            </a:r>
          </a:p>
        </p:txBody>
      </p:sp>
      <p:sp>
        <p:nvSpPr>
          <p:cNvPr id="118790" name="AutoShape 6"/>
          <p:cNvSpPr>
            <a:spLocks noChangeArrowheads="1"/>
          </p:cNvSpPr>
          <p:nvPr/>
        </p:nvSpPr>
        <p:spPr bwMode="auto">
          <a:xfrm>
            <a:off x="5257800" y="381000"/>
            <a:ext cx="3886200" cy="1371600"/>
          </a:xfrm>
          <a:prstGeom prst="cloudCallout">
            <a:avLst>
              <a:gd name="adj1" fmla="val -57477"/>
              <a:gd name="adj2" fmla="val 86690"/>
            </a:avLst>
          </a:prstGeom>
          <a:solidFill>
            <a:schemeClr val="accent1"/>
          </a:solidFill>
          <a:ln w="12700" cap="sq">
            <a:solidFill>
              <a:schemeClr val="tx1"/>
            </a:solidFill>
            <a:round/>
            <a:headEnd type="none" w="sm" len="sm"/>
            <a:tailEnd type="none" w="sm" len="sm"/>
          </a:ln>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r>
              <a:rPr kumimoji="1" lang="en-US" altLang="zh-CN" sz="2400" dirty="0">
                <a:solidFill>
                  <a:srgbClr val="FFFF00"/>
                </a:solidFill>
                <a:latin typeface="微软雅黑" panose="020B0503020204020204" pitchFamily="34" charset="-122"/>
                <a:ea typeface="微软雅黑" panose="020B0503020204020204" pitchFamily="34" charset="-122"/>
              </a:rPr>
              <a:t>β－</a:t>
            </a:r>
            <a:r>
              <a:rPr kumimoji="1" lang="zh-CN" altLang="en-US" sz="2400" dirty="0">
                <a:solidFill>
                  <a:srgbClr val="FFFF00"/>
                </a:solidFill>
                <a:latin typeface="微软雅黑" panose="020B0503020204020204" pitchFamily="34" charset="-122"/>
                <a:ea typeface="微软雅黑" panose="020B0503020204020204" pitchFamily="34" charset="-122"/>
              </a:rPr>
              <a:t>内酰胺环与噻唑环融合</a:t>
            </a:r>
          </a:p>
        </p:txBody>
      </p:sp>
    </p:spTree>
    <p:extLst>
      <p:ext uri="{BB962C8B-B14F-4D97-AF65-F5344CB8AC3E}">
        <p14:creationId xmlns:p14="http://schemas.microsoft.com/office/powerpoint/2010/main" val="24766159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grpId="0" nodeType="clickEffect">
                                  <p:stCondLst>
                                    <p:cond delay="0"/>
                                  </p:stCondLst>
                                  <p:childTnLst>
                                    <p:set>
                                      <p:cBhvr>
                                        <p:cTn id="6" dur="1" fill="hold">
                                          <p:stCondLst>
                                            <p:cond delay="0"/>
                                          </p:stCondLst>
                                        </p:cTn>
                                        <p:tgtEl>
                                          <p:spTgt spid="313348"/>
                                        </p:tgtEl>
                                        <p:attrNameLst>
                                          <p:attrName>style.visibility</p:attrName>
                                        </p:attrNameLst>
                                      </p:cBhvr>
                                      <p:to>
                                        <p:strVal val="visible"/>
                                      </p:to>
                                    </p:set>
                                    <p:anim calcmode="lin" valueType="num">
                                      <p:cBhvr additive="base">
                                        <p:cTn id="7" dur="5000" fill="hold"/>
                                        <p:tgtEl>
                                          <p:spTgt spid="313348"/>
                                        </p:tgtEl>
                                        <p:attrNameLst>
                                          <p:attrName>ppt_x</p:attrName>
                                        </p:attrNameLst>
                                      </p:cBhvr>
                                      <p:tavLst>
                                        <p:tav tm="0">
                                          <p:val>
                                            <p:strVal val="0-#ppt_w/2"/>
                                          </p:val>
                                        </p:tav>
                                        <p:tav tm="100000">
                                          <p:val>
                                            <p:strVal val="#ppt_x"/>
                                          </p:val>
                                        </p:tav>
                                      </p:tavLst>
                                    </p:anim>
                                    <p:anim calcmode="lin" valueType="num">
                                      <p:cBhvr additive="base">
                                        <p:cTn id="8" dur="5000" fill="hold"/>
                                        <p:tgtEl>
                                          <p:spTgt spid="3133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3349"/>
                                        </p:tgtEl>
                                        <p:attrNameLst>
                                          <p:attrName>style.visibility</p:attrName>
                                        </p:attrNameLst>
                                      </p:cBhvr>
                                      <p:to>
                                        <p:strVal val="visible"/>
                                      </p:to>
                                    </p:set>
                                    <p:anim calcmode="lin" valueType="num">
                                      <p:cBhvr additive="base">
                                        <p:cTn id="13" dur="500" fill="hold"/>
                                        <p:tgtEl>
                                          <p:spTgt spid="313349"/>
                                        </p:tgtEl>
                                        <p:attrNameLst>
                                          <p:attrName>ppt_x</p:attrName>
                                        </p:attrNameLst>
                                      </p:cBhvr>
                                      <p:tavLst>
                                        <p:tav tm="0">
                                          <p:val>
                                            <p:strVal val="0-#ppt_w/2"/>
                                          </p:val>
                                        </p:tav>
                                        <p:tav tm="100000">
                                          <p:val>
                                            <p:strVal val="#ppt_x"/>
                                          </p:val>
                                        </p:tav>
                                      </p:tavLst>
                                    </p:anim>
                                    <p:anim calcmode="lin" valueType="num">
                                      <p:cBhvr additive="base">
                                        <p:cTn id="14" dur="500" fill="hold"/>
                                        <p:tgtEl>
                                          <p:spTgt spid="3133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animBg="1"/>
      <p:bldP spid="313349"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762000" y="1524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eaLnBrk="1" hangingPunct="1">
              <a:spcBef>
                <a:spcPct val="0"/>
              </a:spcBef>
            </a:pPr>
            <a:r>
              <a:rPr kumimoji="1" lang="zh-CN" altLang="en-US" dirty="0">
                <a:solidFill>
                  <a:srgbClr val="0000CC"/>
                </a:solidFill>
                <a:latin typeface="微软雅黑" panose="020B0503020204020204" pitchFamily="34" charset="-122"/>
                <a:ea typeface="微软雅黑" panose="020B0503020204020204" pitchFamily="34" charset="-122"/>
              </a:rPr>
              <a:t>对青霉素酶具有抑制作用的青霉素产品</a:t>
            </a:r>
          </a:p>
        </p:txBody>
      </p:sp>
      <p:sp>
        <p:nvSpPr>
          <p:cNvPr id="119811" name="Rectangle 3"/>
          <p:cNvSpPr>
            <a:spLocks noChangeArrowheads="1"/>
          </p:cNvSpPr>
          <p:nvPr/>
        </p:nvSpPr>
        <p:spPr bwMode="auto">
          <a:xfrm>
            <a:off x="762000" y="1800179"/>
            <a:ext cx="4953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80000"/>
              <a:buFont typeface="Wingdings" panose="05000000000000000000" pitchFamily="2" charset="2"/>
              <a:buChar char="l"/>
            </a:pPr>
            <a:r>
              <a:rPr kumimoji="1" lang="en-US" altLang="zh-CN" sz="2400" dirty="0" err="1">
                <a:solidFill>
                  <a:schemeClr val="tx1"/>
                </a:solidFill>
                <a:latin typeface="微软雅黑" panose="020B0503020204020204" pitchFamily="34" charset="-122"/>
                <a:ea typeface="微软雅黑" panose="020B0503020204020204" pitchFamily="34" charset="-122"/>
              </a:rPr>
              <a:t>clavulanic</a:t>
            </a:r>
            <a:r>
              <a:rPr kumimoji="1" lang="en-US" altLang="zh-CN" sz="2400" dirty="0">
                <a:solidFill>
                  <a:schemeClr val="tx1"/>
                </a:solidFill>
                <a:latin typeface="微软雅黑" panose="020B0503020204020204" pitchFamily="34" charset="-122"/>
                <a:ea typeface="微软雅黑" panose="020B0503020204020204" pitchFamily="34" charset="-122"/>
              </a:rPr>
              <a:t> acid</a:t>
            </a:r>
            <a:r>
              <a:rPr kumimoji="1" lang="zh-CN" altLang="en-US" sz="2400" dirty="0">
                <a:solidFill>
                  <a:schemeClr val="tx1"/>
                </a:solidFill>
                <a:latin typeface="微软雅黑" panose="020B0503020204020204" pitchFamily="34" charset="-122"/>
                <a:ea typeface="微软雅黑" panose="020B0503020204020204" pitchFamily="34" charset="-122"/>
              </a:rPr>
              <a:t>本身没有显著的抗菌活性，但它对青霉素酶来说</a:t>
            </a:r>
            <a:r>
              <a:rPr kumimoji="1" lang="zh-CN" altLang="en-US" sz="2400" b="0" dirty="0">
                <a:solidFill>
                  <a:schemeClr val="tx1"/>
                </a:solidFill>
                <a:latin typeface="微软雅黑" panose="020B0503020204020204" pitchFamily="34" charset="-122"/>
                <a:ea typeface="微软雅黑" panose="020B0503020204020204" pitchFamily="34" charset="-122"/>
              </a:rPr>
              <a:t>，</a:t>
            </a:r>
          </a:p>
        </p:txBody>
      </p:sp>
      <p:pic>
        <p:nvPicPr>
          <p:cNvPr id="119812" name="Picture 4" descr="酶－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209800"/>
            <a:ext cx="2971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AutoShape 5" descr="新闻纸"/>
          <p:cNvSpPr>
            <a:spLocks noChangeArrowheads="1"/>
          </p:cNvSpPr>
          <p:nvPr/>
        </p:nvSpPr>
        <p:spPr bwMode="auto">
          <a:xfrm>
            <a:off x="838200" y="4343400"/>
            <a:ext cx="7848600" cy="1981200"/>
          </a:xfrm>
          <a:prstGeom prst="foldedCorner">
            <a:avLst>
              <a:gd name="adj" fmla="val 18856"/>
            </a:avLst>
          </a:prstGeom>
          <a:blipFill dpi="0" rotWithShape="0">
            <a:blip r:embed="rId4"/>
            <a:srcRect/>
            <a:tile tx="0" ty="0" sx="100000" sy="100000" flip="none" algn="tl"/>
          </a:blipFill>
          <a:ln w="12700" cap="sq">
            <a:solidFill>
              <a:schemeClr val="tx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endParaRPr kumimoji="1" lang="zh-CN" altLang="en-US" sz="2800" b="0">
              <a:solidFill>
                <a:schemeClr val="tx1"/>
              </a:solidFill>
              <a:latin typeface="隶书" panose="02010509060101010101" pitchFamily="49" charset="-122"/>
            </a:endParaRPr>
          </a:p>
        </p:txBody>
      </p:sp>
      <p:sp>
        <p:nvSpPr>
          <p:cNvPr id="119814" name="Text Box 6" descr="新闻纸"/>
          <p:cNvSpPr txBox="1">
            <a:spLocks noChangeArrowheads="1"/>
          </p:cNvSpPr>
          <p:nvPr/>
        </p:nvSpPr>
        <p:spPr bwMode="auto">
          <a:xfrm>
            <a:off x="1219200" y="4572000"/>
            <a:ext cx="7162800" cy="13731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rgbClr val="0000CC"/>
                </a:solidFill>
                <a:latin typeface="微软雅黑" panose="020B0503020204020204" pitchFamily="34" charset="-122"/>
                <a:ea typeface="微软雅黑" panose="020B0503020204020204" pitchFamily="34" charset="-122"/>
              </a:rPr>
              <a:t>因此，将</a:t>
            </a:r>
            <a:r>
              <a:rPr kumimoji="1" lang="en-US" altLang="zh-CN" sz="2800" dirty="0" err="1">
                <a:solidFill>
                  <a:srgbClr val="0000CC"/>
                </a:solidFill>
                <a:latin typeface="微软雅黑" panose="020B0503020204020204" pitchFamily="34" charset="-122"/>
                <a:ea typeface="微软雅黑" panose="020B0503020204020204" pitchFamily="34" charset="-122"/>
              </a:rPr>
              <a:t>clavulanic</a:t>
            </a:r>
            <a:r>
              <a:rPr kumimoji="1" lang="en-US" altLang="zh-CN" sz="2800" dirty="0">
                <a:solidFill>
                  <a:srgbClr val="0000CC"/>
                </a:solidFill>
                <a:latin typeface="微软雅黑" panose="020B0503020204020204" pitchFamily="34" charset="-122"/>
                <a:ea typeface="微软雅黑" panose="020B0503020204020204" pitchFamily="34" charset="-122"/>
              </a:rPr>
              <a:t> acid</a:t>
            </a:r>
            <a:r>
              <a:rPr kumimoji="1" lang="zh-CN" altLang="en-US" sz="2800" dirty="0">
                <a:solidFill>
                  <a:srgbClr val="0000CC"/>
                </a:solidFill>
                <a:latin typeface="微软雅黑" panose="020B0503020204020204" pitchFamily="34" charset="-122"/>
                <a:ea typeface="微软雅黑" panose="020B0503020204020204" pitchFamily="34" charset="-122"/>
              </a:rPr>
              <a:t>与对青霉素酶敏感的青霉素可以组合成新的青霉素制剂。现在这种类型的青霉素产品己经被</a:t>
            </a:r>
            <a:r>
              <a:rPr kumimoji="1" lang="zh-CN" altLang="en-US" sz="2800" u="sng" dirty="0">
                <a:solidFill>
                  <a:srgbClr val="0000CC"/>
                </a:solidFill>
                <a:latin typeface="微软雅黑" panose="020B0503020204020204" pitchFamily="34" charset="-122"/>
                <a:ea typeface="微软雅黑" panose="020B0503020204020204" pitchFamily="34" charset="-122"/>
              </a:rPr>
              <a:t>广泛应用</a:t>
            </a:r>
            <a:r>
              <a:rPr kumimoji="1" lang="zh-CN" altLang="en-US" sz="2800" dirty="0">
                <a:solidFill>
                  <a:srgbClr val="0000CC"/>
                </a:solidFill>
                <a:latin typeface="微软雅黑" panose="020B0503020204020204" pitchFamily="34" charset="-122"/>
                <a:ea typeface="微软雅黑" panose="020B0503020204020204" pitchFamily="34" charset="-122"/>
              </a:rPr>
              <a:t>。</a:t>
            </a:r>
          </a:p>
        </p:txBody>
      </p:sp>
      <p:sp>
        <p:nvSpPr>
          <p:cNvPr id="315399" name="WordArt 7"/>
          <p:cNvSpPr>
            <a:spLocks noChangeArrowheads="1" noChangeShapeType="1" noTextEdit="1"/>
          </p:cNvSpPr>
          <p:nvPr/>
        </p:nvSpPr>
        <p:spPr bwMode="auto">
          <a:xfrm>
            <a:off x="2286000" y="3429000"/>
            <a:ext cx="2438400" cy="762000"/>
          </a:xfrm>
          <a:prstGeom prst="rect">
            <a:avLst/>
          </a:prstGeom>
        </p:spPr>
        <p:txBody>
          <a:bodyPr wrap="none" fromWordArt="1">
            <a:prstTxWarp prst="textCascadeUp">
              <a:avLst>
                <a:gd name="adj" fmla="val 67231"/>
              </a:avLst>
            </a:prstTxWarp>
            <a:scene3d>
              <a:camera prst="legacyPerspectiveFront">
                <a:rot lat="20519995"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隶书" panose="02010509060101010101" pitchFamily="49" charset="-122"/>
              </a:rPr>
              <a:t>自杀性底物</a:t>
            </a:r>
          </a:p>
        </p:txBody>
      </p:sp>
      <p:sp>
        <p:nvSpPr>
          <p:cNvPr id="119816" name="AutoShape 8">
            <a:hlinkClick r:id="" action="ppaction://hlinkshowjump?jump=nextslide" highlightClick="1"/>
          </p:cNvPr>
          <p:cNvSpPr>
            <a:spLocks noChangeArrowheads="1"/>
          </p:cNvSpPr>
          <p:nvPr/>
        </p:nvSpPr>
        <p:spPr bwMode="auto">
          <a:xfrm>
            <a:off x="7885113" y="6308725"/>
            <a:ext cx="647700" cy="43180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extLst>
      <p:ext uri="{BB962C8B-B14F-4D97-AF65-F5344CB8AC3E}">
        <p14:creationId xmlns:p14="http://schemas.microsoft.com/office/powerpoint/2010/main" val="25275523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5399"/>
                                        </p:tgtEl>
                                        <p:attrNameLst>
                                          <p:attrName>style.visibility</p:attrName>
                                        </p:attrNameLst>
                                      </p:cBhvr>
                                      <p:to>
                                        <p:strVal val="visible"/>
                                      </p:to>
                                    </p:set>
                                    <p:animEffect transition="in" filter="checkerboard(across)">
                                      <p:cBhvr>
                                        <p:cTn id="7" dur="500"/>
                                        <p:tgtEl>
                                          <p:spTgt spid="315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493242" y="1469024"/>
            <a:ext cx="4824536" cy="82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eaLnBrk="1" hangingPunct="1">
              <a:spcBef>
                <a:spcPct val="20000"/>
              </a:spcBef>
              <a:buClr>
                <a:schemeClr val="accent2"/>
              </a:buClr>
              <a:buSzPct val="80000"/>
              <a:buFont typeface="Wingdings" panose="05000000000000000000" pitchFamily="2" charset="2"/>
              <a:buChar char="l"/>
            </a:pPr>
            <a:r>
              <a:rPr kumimoji="1" lang="en-US" altLang="zh-CN" sz="2400" dirty="0" err="1">
                <a:solidFill>
                  <a:schemeClr val="tx1"/>
                </a:solidFill>
                <a:latin typeface="隶书" panose="02010509060101010101" pitchFamily="49" charset="-122"/>
              </a:rPr>
              <a:t>cefoxitin</a:t>
            </a:r>
            <a:r>
              <a:rPr kumimoji="1" lang="zh-CN" altLang="en-US" sz="2400" dirty="0">
                <a:solidFill>
                  <a:schemeClr val="tx1"/>
                </a:solidFill>
                <a:latin typeface="隶书" panose="02010509060101010101" pitchFamily="49" charset="-122"/>
              </a:rPr>
              <a:t>，</a:t>
            </a:r>
            <a:r>
              <a:rPr kumimoji="1" lang="zh-CN" altLang="en-US" sz="2400" dirty="0">
                <a:solidFill>
                  <a:schemeClr val="tx1"/>
                </a:solidFill>
                <a:latin typeface="微软雅黑" panose="020B0503020204020204" pitchFamily="34" charset="-122"/>
                <a:ea typeface="微软雅黑" panose="020B0503020204020204" pitchFamily="34" charset="-122"/>
              </a:rPr>
              <a:t>先锋霉素(或称为头抱菌素）类抗生素，其结构为:</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pic>
        <p:nvPicPr>
          <p:cNvPr id="120835" name="Picture 3" descr="酶－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78" y="1251505"/>
            <a:ext cx="2971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AutoShape 4" descr="栎木"/>
          <p:cNvSpPr>
            <a:spLocks/>
          </p:cNvSpPr>
          <p:nvPr/>
        </p:nvSpPr>
        <p:spPr bwMode="auto">
          <a:xfrm>
            <a:off x="1413445" y="2931573"/>
            <a:ext cx="6461125" cy="1077218"/>
          </a:xfrm>
          <a:prstGeom prst="borderCallout1">
            <a:avLst>
              <a:gd name="adj1" fmla="val 4977"/>
              <a:gd name="adj2" fmla="val 101181"/>
              <a:gd name="adj3" fmla="val -39667"/>
              <a:gd name="adj4" fmla="val 101181"/>
            </a:avLst>
          </a:prstGeom>
          <a:blipFill dpi="0" rotWithShape="0">
            <a:blip r:embed="rId4"/>
            <a:srcRect/>
            <a:tile tx="0" ty="0" sx="100000" sy="100000" flip="none" algn="tl"/>
          </a:blipFill>
          <a:ln w="12700" cap="sq">
            <a:solidFill>
              <a:schemeClr val="tx1"/>
            </a:solidFill>
            <a:miter lim="800000"/>
            <a:headEnd type="none" w="sm" len="sm"/>
            <a:tailEnd type="none" w="sm" len="sm"/>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由链霉菌产生，稳定性好的原因主要是其分子中</a:t>
            </a:r>
            <a:r>
              <a:rPr kumimoji="1" lang="en-US" altLang="zh-CN" sz="2000" dirty="0">
                <a:solidFill>
                  <a:schemeClr val="tx1"/>
                </a:solidFill>
                <a:latin typeface="微软雅黑" panose="020B0503020204020204" pitchFamily="34" charset="-122"/>
                <a:ea typeface="微软雅黑" panose="020B0503020204020204" pitchFamily="34" charset="-122"/>
              </a:rPr>
              <a:t>β-</a:t>
            </a:r>
            <a:r>
              <a:rPr kumimoji="1" lang="zh-CN" altLang="en-US" sz="2000" dirty="0">
                <a:solidFill>
                  <a:schemeClr val="tx1"/>
                </a:solidFill>
                <a:latin typeface="微软雅黑" panose="020B0503020204020204" pitchFamily="34" charset="-122"/>
                <a:ea typeface="微软雅黑" panose="020B0503020204020204" pitchFamily="34" charset="-122"/>
              </a:rPr>
              <a:t>内酰胺环上连接的噻唑侧链基团和甲氧基的空间位阻作用，影响了与青霉素酶的结合</a:t>
            </a:r>
            <a:r>
              <a:rPr kumimoji="1" lang="zh-CN" altLang="en-US" sz="2400" dirty="0" smtClean="0">
                <a:solidFill>
                  <a:schemeClr val="tx1"/>
                </a:solidFill>
                <a:latin typeface="隶书" panose="02010509060101010101" pitchFamily="49" charset="-122"/>
              </a:rPr>
              <a:t>。</a:t>
            </a:r>
            <a:endParaRPr kumimoji="1" lang="zh-CN" altLang="en-US" sz="2400" dirty="0">
              <a:solidFill>
                <a:schemeClr val="tx1"/>
              </a:solidFill>
              <a:latin typeface="隶书" panose="02010509060101010101" pitchFamily="49" charset="-122"/>
            </a:endParaRPr>
          </a:p>
        </p:txBody>
      </p:sp>
      <p:sp>
        <p:nvSpPr>
          <p:cNvPr id="120837" name="Rectangle 5"/>
          <p:cNvSpPr>
            <a:spLocks noGrp="1" noChangeArrowheads="1"/>
          </p:cNvSpPr>
          <p:nvPr>
            <p:ph type="title"/>
          </p:nvPr>
        </p:nvSpPr>
        <p:spPr>
          <a:xfrm>
            <a:off x="1043608" y="260648"/>
            <a:ext cx="7200800" cy="963761"/>
          </a:xfrm>
          <a:noFill/>
        </p:spPr>
        <p:txBody>
          <a:bodyPr/>
          <a:lstStyle/>
          <a:p>
            <a:pPr algn="just" eaLnBrk="1" hangingPunct="1"/>
            <a:r>
              <a:rPr lang="zh-CN" altLang="en-US" sz="3600" b="1" dirty="0">
                <a:latin typeface="微软雅黑" panose="020B0503020204020204" pitchFamily="34" charset="-122"/>
                <a:ea typeface="微软雅黑" panose="020B0503020204020204" pitchFamily="34" charset="-122"/>
              </a:rPr>
              <a:t>对青霉素酶不敏感的青霉素新品种</a:t>
            </a:r>
          </a:p>
        </p:txBody>
      </p:sp>
      <p:pic>
        <p:nvPicPr>
          <p:cNvPr id="120838" name="Picture 7"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1763687" y="4293096"/>
            <a:ext cx="4877223" cy="1390008"/>
          </a:xfrm>
          <a:prstGeom prst="rect">
            <a:avLst/>
          </a:prstGeom>
        </p:spPr>
      </p:pic>
      <p:sp>
        <p:nvSpPr>
          <p:cNvPr id="3" name="矩形 2"/>
          <p:cNvSpPr/>
          <p:nvPr/>
        </p:nvSpPr>
        <p:spPr>
          <a:xfrm>
            <a:off x="952348" y="5927719"/>
            <a:ext cx="7308304" cy="400110"/>
          </a:xfrm>
          <a:prstGeom prst="rect">
            <a:avLst/>
          </a:prstGeom>
        </p:spPr>
        <p:txBody>
          <a:bodyPr wrap="squar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分离出既具有抑制青霉素酶作用，又具有良好抗菌活性的新物质</a:t>
            </a:r>
          </a:p>
        </p:txBody>
      </p:sp>
    </p:spTree>
    <p:extLst>
      <p:ext uri="{BB962C8B-B14F-4D97-AF65-F5344CB8AC3E}">
        <p14:creationId xmlns:p14="http://schemas.microsoft.com/office/powerpoint/2010/main" val="492887407"/>
      </p:ext>
    </p:extLst>
  </p:cSld>
  <p:clrMapOvr>
    <a:masterClrMapping/>
  </p:clrMapOvr>
  <p:transition spd="slow">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zh-CN" altLang="en-US" sz="3200" b="1" dirty="0" smtClean="0">
                <a:solidFill>
                  <a:srgbClr val="008000"/>
                </a:solidFill>
                <a:latin typeface="微软雅黑" panose="020B0503020204020204" pitchFamily="34" charset="-122"/>
                <a:ea typeface="微软雅黑" panose="020B0503020204020204" pitchFamily="34" charset="-122"/>
              </a:rPr>
              <a:t>可逆抑制 </a:t>
            </a:r>
            <a:r>
              <a:rPr lang="en-US" altLang="zh-CN" sz="3200" b="1" dirty="0" smtClean="0">
                <a:solidFill>
                  <a:srgbClr val="008000"/>
                </a:solidFill>
                <a:latin typeface="微软雅黑" panose="020B0503020204020204" pitchFamily="34" charset="-122"/>
                <a:ea typeface="微软雅黑" panose="020B0503020204020204" pitchFamily="34" charset="-122"/>
              </a:rPr>
              <a:t>(reversible inhibition)</a:t>
            </a:r>
            <a:endParaRPr lang="zh-CN" altLang="en-US" sz="3200" b="1" dirty="0" smtClean="0">
              <a:solidFill>
                <a:srgbClr val="008000"/>
              </a:solidFill>
              <a:latin typeface="微软雅黑" panose="020B0503020204020204" pitchFamily="34" charset="-122"/>
              <a:ea typeface="微软雅黑" panose="020B0503020204020204" pitchFamily="34" charset="-122"/>
            </a:endParaRPr>
          </a:p>
        </p:txBody>
      </p:sp>
      <p:sp>
        <p:nvSpPr>
          <p:cNvPr id="63490" name="Rectangle 3"/>
          <p:cNvSpPr>
            <a:spLocks noGrp="1" noChangeArrowheads="1"/>
          </p:cNvSpPr>
          <p:nvPr>
            <p:ph idx="1"/>
          </p:nvPr>
        </p:nvSpPr>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抑制剂与酶蛋白以非共价键结合，具有可逆性，可用透析、过滤等方法将抑制剂除去。</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结合部位：</a:t>
            </a:r>
            <a:r>
              <a:rPr lang="zh-CN" altLang="en-US" sz="2400" b="1" dirty="0">
                <a:latin typeface="微软雅黑" panose="020B0503020204020204" pitchFamily="34" charset="-122"/>
                <a:ea typeface="微软雅黑" panose="020B0503020204020204" pitchFamily="34" charset="-122"/>
              </a:rPr>
              <a:t>活性中心，非活性中心</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结合方式：</a:t>
            </a:r>
            <a:r>
              <a:rPr lang="zh-CN" altLang="en-US" sz="2400" b="1" dirty="0">
                <a:latin typeface="微软雅黑" panose="020B0503020204020204" pitchFamily="34" charset="-122"/>
                <a:ea typeface="微软雅黑" panose="020B0503020204020204" pitchFamily="34" charset="-122"/>
              </a:rPr>
              <a:t>非共价键</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分类：</a:t>
            </a: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竞争性抑制</a:t>
            </a:r>
            <a:r>
              <a:rPr lang="en-US" altLang="zh-CN" sz="2000" b="1" dirty="0">
                <a:latin typeface="微软雅黑" panose="020B0503020204020204" pitchFamily="34" charset="-122"/>
                <a:ea typeface="微软雅黑" panose="020B0503020204020204" pitchFamily="34" charset="-122"/>
              </a:rPr>
              <a:t>(Competitive inhibition)</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非竞争性抑制</a:t>
            </a:r>
            <a:r>
              <a:rPr lang="en-US" altLang="zh-CN" sz="2000" b="1" dirty="0">
                <a:latin typeface="微软雅黑" panose="020B0503020204020204" pitchFamily="34" charset="-122"/>
                <a:ea typeface="微软雅黑" panose="020B0503020204020204" pitchFamily="34" charset="-122"/>
              </a:rPr>
              <a:t>(Noncompetitive inhibition)</a:t>
            </a:r>
            <a:endParaRPr lang="zh-CN" altLang="en-US" sz="2000" b="1" dirty="0">
              <a:latin typeface="微软雅黑" panose="020B0503020204020204" pitchFamily="34" charset="-122"/>
              <a:ea typeface="微软雅黑" panose="020B0503020204020204" pitchFamily="34" charset="-122"/>
            </a:endParaRP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反竞争性抑制</a:t>
            </a:r>
            <a:r>
              <a:rPr lang="en-US" altLang="zh-CN" sz="2000" b="1" dirty="0">
                <a:latin typeface="微软雅黑" panose="020B0503020204020204" pitchFamily="34" charset="-122"/>
                <a:ea typeface="微软雅黑" panose="020B0503020204020204" pitchFamily="34" charset="-122"/>
              </a:rPr>
              <a:t>(Anticompetitive inhibition)</a:t>
            </a:r>
          </a:p>
        </p:txBody>
      </p:sp>
    </p:spTree>
    <p:extLst>
      <p:ext uri="{BB962C8B-B14F-4D97-AF65-F5344CB8AC3E}">
        <p14:creationId xmlns:p14="http://schemas.microsoft.com/office/powerpoint/2010/main" val="3683818490"/>
      </p:ext>
    </p:extLst>
  </p:cSld>
  <p:clrMapOvr>
    <a:masterClrMapping/>
  </p:clrMapOvr>
  <p:transition spd="slow">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457200" y="188640"/>
            <a:ext cx="8229600" cy="1143000"/>
          </a:xfrm>
        </p:spPr>
        <p:txBody>
          <a:bodyPr/>
          <a:lstStyle/>
          <a:p>
            <a:pPr eaLnBrk="1" hangingPunct="1"/>
            <a:r>
              <a:rPr lang="zh-CN" altLang="en-US" b="1" dirty="0" smtClean="0">
                <a:solidFill>
                  <a:srgbClr val="CC0000"/>
                </a:solidFill>
                <a:latin typeface="微软雅黑" panose="020B0503020204020204" pitchFamily="34" charset="-122"/>
                <a:ea typeface="微软雅黑" panose="020B0503020204020204" pitchFamily="34" charset="-122"/>
              </a:rPr>
              <a:t>竞争性抑制</a:t>
            </a:r>
          </a:p>
        </p:txBody>
      </p:sp>
      <p:sp>
        <p:nvSpPr>
          <p:cNvPr id="64514" name="Rectangle 3"/>
          <p:cNvSpPr>
            <a:spLocks noGrp="1" noChangeArrowheads="1"/>
          </p:cNvSpPr>
          <p:nvPr>
            <p:ph idx="1"/>
          </p:nvPr>
        </p:nvSpPr>
        <p:spPr>
          <a:xfrm>
            <a:off x="628650" y="1331640"/>
            <a:ext cx="7886700" cy="4351338"/>
          </a:xfrm>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抑制剂的化学结构与底物相似，因而与底物竞争性地同酶活性中心结合。</a:t>
            </a:r>
          </a:p>
        </p:txBody>
      </p:sp>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420888"/>
            <a:ext cx="5334000" cy="3794125"/>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25982"/>
      </p:ext>
    </p:extLst>
  </p:cSld>
  <p:clrMapOvr>
    <a:masterClrMapping/>
  </p:clrMapOvr>
  <p:transition spd="slow">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76250" y="79018"/>
            <a:ext cx="7886700" cy="1325563"/>
          </a:xfrm>
        </p:spPr>
        <p:txBody>
          <a:bodyPr/>
          <a:lstStyle/>
          <a:p>
            <a:pPr eaLnBrk="1" hangingPunct="1"/>
            <a:r>
              <a:rPr lang="zh-CN" altLang="en-US" b="1" dirty="0" smtClean="0">
                <a:solidFill>
                  <a:srgbClr val="CC0000"/>
                </a:solidFill>
                <a:latin typeface="微软雅黑" panose="020B0503020204020204" pitchFamily="34" charset="-122"/>
                <a:ea typeface="微软雅黑" panose="020B0503020204020204" pitchFamily="34" charset="-122"/>
              </a:rPr>
              <a:t>竞争性抑制</a:t>
            </a:r>
          </a:p>
        </p:txBody>
      </p:sp>
      <p:sp>
        <p:nvSpPr>
          <p:cNvPr id="65540" name="Text Box 6"/>
          <p:cNvSpPr txBox="1">
            <a:spLocks noChangeArrowheads="1"/>
          </p:cNvSpPr>
          <p:nvPr/>
        </p:nvSpPr>
        <p:spPr bwMode="auto">
          <a:xfrm>
            <a:off x="3539621" y="6060201"/>
            <a:ext cx="662363" cy="3693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50000"/>
              </a:spcBef>
            </a:pPr>
            <a:endParaRPr lang="zh-CN" altLang="en-US">
              <a:latin typeface="Times New Roman" panose="02020603050405020304" pitchFamily="18" charset="0"/>
              <a:ea typeface="宋体" panose="02010600030101010101" pitchFamily="2" charset="-122"/>
            </a:endParaRPr>
          </a:p>
        </p:txBody>
      </p:sp>
      <p:pic>
        <p:nvPicPr>
          <p:cNvPr id="6" name="Picture 4" descr="jzyz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905000"/>
            <a:ext cx="5133975" cy="4337050"/>
          </a:xfrm>
          <a:prstGeom prst="rect">
            <a:avLst/>
          </a:prstGeom>
          <a:solidFill>
            <a:schemeClr val="accent2">
              <a:lumMod val="20000"/>
              <a:lumOff val="80000"/>
            </a:schemeClr>
          </a:solidFill>
          <a:ln>
            <a:noFill/>
          </a:ln>
        </p:spPr>
      </p:pic>
      <p:sp>
        <p:nvSpPr>
          <p:cNvPr id="7" name="AutoShape 5"/>
          <p:cNvSpPr>
            <a:spLocks noChangeArrowheads="1"/>
          </p:cNvSpPr>
          <p:nvPr/>
        </p:nvSpPr>
        <p:spPr bwMode="auto">
          <a:xfrm>
            <a:off x="3657600" y="3200400"/>
            <a:ext cx="1371600" cy="457200"/>
          </a:xfrm>
          <a:prstGeom prst="wedgeRoundRectCallout">
            <a:avLst>
              <a:gd name="adj1" fmla="val 78356"/>
              <a:gd name="adj2" fmla="val 328472"/>
              <a:gd name="adj3" fmla="val 16667"/>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en-US" altLang="zh-CN" sz="2000">
                <a:solidFill>
                  <a:schemeClr val="bg1"/>
                </a:solidFill>
                <a:latin typeface="Tahoma" panose="020B0604030504040204" pitchFamily="34" charset="0"/>
                <a:ea typeface="宋体" panose="02010600030101010101" pitchFamily="2" charset="-122"/>
              </a:rPr>
              <a:t>1/</a:t>
            </a:r>
            <a:r>
              <a:rPr kumimoji="1" lang="en-GB" altLang="zh-CN" sz="2000">
                <a:solidFill>
                  <a:schemeClr val="bg1"/>
                </a:solidFill>
                <a:latin typeface="Tahoma" panose="020B0604030504040204" pitchFamily="34" charset="0"/>
                <a:ea typeface="宋体" panose="02010600030101010101" pitchFamily="2" charset="-122"/>
              </a:rPr>
              <a:t>Vmax</a:t>
            </a:r>
            <a:endParaRPr kumimoji="1" lang="en-US" altLang="zh-CN" sz="2000">
              <a:solidFill>
                <a:schemeClr val="bg1"/>
              </a:solidFill>
              <a:latin typeface="Tahoma" panose="020B0604030504040204" pitchFamily="34" charset="0"/>
              <a:ea typeface="宋体" panose="02010600030101010101" pitchFamily="2" charset="-122"/>
            </a:endParaRPr>
          </a:p>
        </p:txBody>
      </p:sp>
      <p:sp>
        <p:nvSpPr>
          <p:cNvPr id="8" name="AutoShape 6"/>
          <p:cNvSpPr>
            <a:spLocks noChangeArrowheads="1"/>
          </p:cNvSpPr>
          <p:nvPr/>
        </p:nvSpPr>
        <p:spPr bwMode="auto">
          <a:xfrm>
            <a:off x="6934200" y="2819400"/>
            <a:ext cx="1905000" cy="457200"/>
          </a:xfrm>
          <a:prstGeom prst="wedgeRoundRectCallout">
            <a:avLst>
              <a:gd name="adj1" fmla="val -16083"/>
              <a:gd name="adj2" fmla="val 196528"/>
              <a:gd name="adj3" fmla="val 1666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dirty="0">
                <a:solidFill>
                  <a:schemeClr val="tx1"/>
                </a:solidFill>
                <a:latin typeface="Tahoma" panose="020B0604030504040204" pitchFamily="34" charset="0"/>
                <a:ea typeface="宋体" panose="02010600030101010101" pitchFamily="2" charset="-122"/>
              </a:rPr>
              <a:t>竞争性抑制剂</a:t>
            </a:r>
          </a:p>
        </p:txBody>
      </p:sp>
      <p:sp>
        <p:nvSpPr>
          <p:cNvPr id="9" name="AutoShape 7"/>
          <p:cNvSpPr>
            <a:spLocks noChangeArrowheads="1"/>
          </p:cNvSpPr>
          <p:nvPr/>
        </p:nvSpPr>
        <p:spPr bwMode="auto">
          <a:xfrm>
            <a:off x="7315200" y="4419600"/>
            <a:ext cx="1447800" cy="457200"/>
          </a:xfrm>
          <a:prstGeom prst="wedgeRoundRectCallout">
            <a:avLst>
              <a:gd name="adj1" fmla="val -76208"/>
              <a:gd name="adj2" fmla="val -32639"/>
              <a:gd name="adj3" fmla="val 16667"/>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a:solidFill>
                  <a:srgbClr val="00FFFF"/>
                </a:solidFill>
                <a:latin typeface="Tahoma" panose="020B0604030504040204" pitchFamily="34" charset="0"/>
                <a:ea typeface="宋体" panose="02010600030101010101" pitchFamily="2" charset="-122"/>
              </a:rPr>
              <a:t>无抑制剂</a:t>
            </a:r>
          </a:p>
        </p:txBody>
      </p:sp>
      <p:sp>
        <p:nvSpPr>
          <p:cNvPr id="10" name="Text Box 8"/>
          <p:cNvSpPr txBox="1">
            <a:spLocks noChangeArrowheads="1"/>
          </p:cNvSpPr>
          <p:nvPr/>
        </p:nvSpPr>
        <p:spPr bwMode="auto">
          <a:xfrm>
            <a:off x="7480300" y="5715000"/>
            <a:ext cx="7429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ctr">
              <a:spcBef>
                <a:spcPct val="0"/>
              </a:spcBef>
            </a:pPr>
            <a:r>
              <a:rPr kumimoji="1" lang="en-US" altLang="zh-CN" sz="2400">
                <a:solidFill>
                  <a:srgbClr val="0000FF"/>
                </a:solidFill>
                <a:latin typeface="Times New Roman" panose="02020603050405020304" pitchFamily="18" charset="0"/>
                <a:ea typeface="楷体_GB2312" pitchFamily="49" charset="-122"/>
              </a:rPr>
              <a:t>1/[s]</a:t>
            </a:r>
          </a:p>
        </p:txBody>
      </p:sp>
      <p:sp>
        <p:nvSpPr>
          <p:cNvPr id="11" name="Text Box 9"/>
          <p:cNvSpPr txBox="1">
            <a:spLocks noChangeArrowheads="1"/>
          </p:cNvSpPr>
          <p:nvPr/>
        </p:nvSpPr>
        <p:spPr bwMode="auto">
          <a:xfrm>
            <a:off x="4419600" y="2238375"/>
            <a:ext cx="6461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ctr">
              <a:spcBef>
                <a:spcPct val="0"/>
              </a:spcBef>
            </a:pPr>
            <a:r>
              <a:rPr kumimoji="1" lang="en-US" altLang="zh-CN" sz="2400">
                <a:solidFill>
                  <a:srgbClr val="0000FF"/>
                </a:solidFill>
                <a:ea typeface="楷体_GB2312" pitchFamily="49" charset="-122"/>
              </a:rPr>
              <a:t>1/v</a:t>
            </a:r>
          </a:p>
        </p:txBody>
      </p:sp>
      <p:sp>
        <p:nvSpPr>
          <p:cNvPr id="12" name="AutoShape 10"/>
          <p:cNvSpPr>
            <a:spLocks noChangeArrowheads="1"/>
          </p:cNvSpPr>
          <p:nvPr/>
        </p:nvSpPr>
        <p:spPr bwMode="auto">
          <a:xfrm>
            <a:off x="5638800" y="2057400"/>
            <a:ext cx="2362200" cy="381000"/>
          </a:xfrm>
          <a:prstGeom prst="wedgeRectCallout">
            <a:avLst>
              <a:gd name="adj1" fmla="val -17472"/>
              <a:gd name="adj2" fmla="val 575833"/>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a:solidFill>
                  <a:srgbClr val="0000CC"/>
                </a:solidFill>
                <a:latin typeface="Tahoma" panose="020B0604030504040204" pitchFamily="34" charset="0"/>
                <a:ea typeface="宋体" panose="02010600030101010101" pitchFamily="2" charset="-122"/>
              </a:rPr>
              <a:t>斜率</a:t>
            </a:r>
            <a:r>
              <a:rPr kumimoji="1" lang="en-US" altLang="zh-CN" sz="2000">
                <a:solidFill>
                  <a:srgbClr val="0000CC"/>
                </a:solidFill>
                <a:latin typeface="Tahoma" panose="020B0604030504040204" pitchFamily="34" charset="0"/>
                <a:ea typeface="宋体" panose="02010600030101010101" pitchFamily="2" charset="-122"/>
              </a:rPr>
              <a:t>=</a:t>
            </a:r>
            <a:r>
              <a:rPr kumimoji="1" lang="en-GB" altLang="zh-CN" sz="2000">
                <a:solidFill>
                  <a:srgbClr val="0000CC"/>
                </a:solidFill>
                <a:latin typeface="Tahoma" panose="020B0604030504040204" pitchFamily="34" charset="0"/>
                <a:ea typeface="宋体" panose="02010600030101010101" pitchFamily="2" charset="-122"/>
              </a:rPr>
              <a:t>Km/Vmax</a:t>
            </a:r>
            <a:endParaRPr kumimoji="1" lang="en-US" altLang="zh-CN" sz="2000">
              <a:solidFill>
                <a:srgbClr val="0000CC"/>
              </a:solidFill>
              <a:latin typeface="Tahoma" panose="020B0604030504040204" pitchFamily="34" charset="0"/>
              <a:ea typeface="宋体" panose="02010600030101010101" pitchFamily="2" charset="-122"/>
            </a:endParaRPr>
          </a:p>
        </p:txBody>
      </p:sp>
      <p:sp>
        <p:nvSpPr>
          <p:cNvPr id="2" name="矩形 1"/>
          <p:cNvSpPr/>
          <p:nvPr/>
        </p:nvSpPr>
        <p:spPr>
          <a:xfrm>
            <a:off x="628650" y="2644170"/>
            <a:ext cx="2714367" cy="1569660"/>
          </a:xfrm>
          <a:prstGeom prst="rect">
            <a:avLst/>
          </a:prstGeom>
        </p:spPr>
        <p:txBody>
          <a:bodyPr wrap="square">
            <a:spAutoFit/>
          </a:bodyPr>
          <a:lstStyle/>
          <a:p>
            <a:pPr>
              <a:spcBef>
                <a:spcPct val="0"/>
              </a:spcBef>
            </a:pPr>
            <a:r>
              <a:rPr kumimoji="1" lang="zh-CN" altLang="en-US" sz="2400" b="1" dirty="0" smtClean="0">
                <a:solidFill>
                  <a:schemeClr val="tx1"/>
                </a:solidFill>
                <a:latin typeface="微软雅黑" panose="020B0503020204020204" pitchFamily="34" charset="-122"/>
                <a:ea typeface="微软雅黑" panose="020B0503020204020204" pitchFamily="34" charset="-122"/>
              </a:rPr>
              <a:t>加入竞争性抑制剂后，</a:t>
            </a:r>
            <a:r>
              <a:rPr kumimoji="1" lang="en-US" altLang="zh-CN" sz="2400" b="1" i="1" dirty="0" smtClean="0">
                <a:solidFill>
                  <a:srgbClr val="0000CC"/>
                </a:solidFill>
                <a:latin typeface="微软雅黑" panose="020B0503020204020204" pitchFamily="34" charset="-122"/>
                <a:ea typeface="微软雅黑" panose="020B0503020204020204" pitchFamily="34" charset="-122"/>
              </a:rPr>
              <a:t>K</a:t>
            </a:r>
            <a:r>
              <a:rPr kumimoji="1" lang="en-US" altLang="zh-CN" sz="2400" b="1" dirty="0" smtClean="0">
                <a:solidFill>
                  <a:srgbClr val="0000CC"/>
                </a:solidFill>
                <a:latin typeface="微软雅黑" panose="020B0503020204020204" pitchFamily="34" charset="-122"/>
                <a:ea typeface="微软雅黑" panose="020B0503020204020204" pitchFamily="34" charset="-122"/>
              </a:rPr>
              <a:t>m </a:t>
            </a:r>
            <a:r>
              <a:rPr kumimoji="1" lang="zh-CN" altLang="en-US" sz="2400" b="1" dirty="0" smtClean="0">
                <a:solidFill>
                  <a:srgbClr val="0000CC"/>
                </a:solidFill>
                <a:latin typeface="微软雅黑" panose="020B0503020204020204" pitchFamily="34" charset="-122"/>
                <a:ea typeface="微软雅黑" panose="020B0503020204020204" pitchFamily="34" charset="-122"/>
              </a:rPr>
              <a:t>变大</a:t>
            </a:r>
            <a:r>
              <a:rPr kumimoji="1" lang="zh-CN" altLang="en-US" sz="2400" b="1" dirty="0" smtClean="0">
                <a:solidFill>
                  <a:schemeClr val="tx1"/>
                </a:solidFill>
                <a:latin typeface="微软雅黑" panose="020B0503020204020204" pitchFamily="34" charset="-122"/>
                <a:ea typeface="微软雅黑" panose="020B0503020204020204" pitchFamily="34" charset="-122"/>
              </a:rPr>
              <a:t>，酶促最大反应速度</a:t>
            </a:r>
            <a:r>
              <a:rPr kumimoji="1" lang="en-GB" altLang="zh-CN" sz="2400" b="1" dirty="0" err="1">
                <a:solidFill>
                  <a:srgbClr val="0000CC"/>
                </a:solidFill>
                <a:latin typeface="微软雅黑" panose="020B0503020204020204" pitchFamily="34" charset="-122"/>
                <a:ea typeface="微软雅黑" panose="020B0503020204020204" pitchFamily="34" charset="-122"/>
              </a:rPr>
              <a:t>Vmax</a:t>
            </a:r>
            <a:r>
              <a:rPr kumimoji="1" lang="zh-CN" altLang="en-US" sz="2400" b="1" dirty="0" smtClean="0">
                <a:solidFill>
                  <a:srgbClr val="0000CC"/>
                </a:solidFill>
                <a:latin typeface="微软雅黑" panose="020B0503020204020204" pitchFamily="34" charset="-122"/>
                <a:ea typeface="微软雅黑" panose="020B0503020204020204" pitchFamily="34" charset="-122"/>
              </a:rPr>
              <a:t>不变。</a:t>
            </a:r>
            <a:endParaRPr kumimoji="1"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20990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457200" y="152400"/>
            <a:ext cx="8229600" cy="1143000"/>
          </a:xfrm>
        </p:spPr>
        <p:txBody>
          <a:bodyPr/>
          <a:lstStyle/>
          <a:p>
            <a:pPr eaLnBrk="1" hangingPunct="1"/>
            <a:r>
              <a:rPr lang="zh-CN" altLang="en-US" b="1" dirty="0" smtClean="0">
                <a:solidFill>
                  <a:schemeClr val="accent2"/>
                </a:solidFill>
                <a:latin typeface="微软雅黑" panose="020B0503020204020204" pitchFamily="34" charset="-122"/>
                <a:ea typeface="微软雅黑" panose="020B0503020204020204" pitchFamily="34" charset="-122"/>
              </a:rPr>
              <a:t>药物分子的设计 </a:t>
            </a:r>
          </a:p>
        </p:txBody>
      </p:sp>
      <p:sp>
        <p:nvSpPr>
          <p:cNvPr id="66562" name="Rectangle 5"/>
          <p:cNvSpPr>
            <a:spLocks noGrp="1" noChangeArrowheads="1"/>
          </p:cNvSpPr>
          <p:nvPr>
            <p:ph idx="1"/>
          </p:nvPr>
        </p:nvSpPr>
        <p:spPr/>
        <p:txBody>
          <a:bodyPr/>
          <a:lstStyle/>
          <a:p>
            <a:pPr eaLnBrk="1" hangingPunct="1">
              <a:lnSpc>
                <a:spcPct val="120000"/>
              </a:lnSpc>
              <a:buSzPct val="85000"/>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酶的结构及其作用机制是设计生物活性分子的</a:t>
            </a:r>
            <a:r>
              <a:rPr lang="zh-CN" altLang="en-US" sz="2400" b="1" dirty="0">
                <a:solidFill>
                  <a:srgbClr val="A50021"/>
                </a:solidFill>
                <a:latin typeface="微软雅黑" panose="020B0503020204020204" pitchFamily="34" charset="-122"/>
                <a:ea typeface="微软雅黑" panose="020B0503020204020204" pitchFamily="34" charset="-122"/>
              </a:rPr>
              <a:t>基础</a:t>
            </a:r>
            <a:r>
              <a:rPr lang="zh-CN" altLang="en-US" sz="2400" b="1" dirty="0">
                <a:latin typeface="微软雅黑" panose="020B0503020204020204" pitchFamily="34" charset="-122"/>
                <a:ea typeface="微软雅黑" panose="020B0503020204020204" pitchFamily="34" charset="-122"/>
              </a:rPr>
              <a:t>。</a:t>
            </a:r>
          </a:p>
        </p:txBody>
      </p:sp>
      <p:sp>
        <p:nvSpPr>
          <p:cNvPr id="66563" name="Rectangle 7">
            <a:hlinkClick r:id="rId3" action="ppaction://hlinksldjump"/>
          </p:cNvPr>
          <p:cNvSpPr>
            <a:spLocks noChangeArrowheads="1"/>
          </p:cNvSpPr>
          <p:nvPr/>
        </p:nvSpPr>
        <p:spPr bwMode="auto">
          <a:xfrm>
            <a:off x="457200" y="2362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SzPct val="85000"/>
              <a:buFont typeface="Wingdings" panose="05000000000000000000" pitchFamily="2" charset="2"/>
              <a:buBlip>
                <a:blip r:embed="rId2"/>
              </a:buBlip>
            </a:pPr>
            <a:r>
              <a:rPr lang="zh-CN" altLang="en-US" dirty="0">
                <a:solidFill>
                  <a:srgbClr val="0000CC"/>
                </a:solidFill>
                <a:latin typeface="微软雅黑" panose="020B0503020204020204" pitchFamily="34" charset="-122"/>
                <a:ea typeface="微软雅黑" panose="020B0503020204020204" pitchFamily="34" charset="-122"/>
              </a:rPr>
              <a:t>例：磺胺类药物</a:t>
            </a:r>
          </a:p>
        </p:txBody>
      </p:sp>
      <p:sp>
        <p:nvSpPr>
          <p:cNvPr id="66564" name="Rectangle 8">
            <a:hlinkClick r:id="rId4" action="ppaction://hlinksldjump"/>
          </p:cNvPr>
          <p:cNvSpPr>
            <a:spLocks noChangeArrowheads="1"/>
          </p:cNvSpPr>
          <p:nvPr/>
        </p:nvSpPr>
        <p:spPr bwMode="auto">
          <a:xfrm>
            <a:off x="457200" y="29718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SzPct val="85000"/>
              <a:buFont typeface="Wingdings" panose="05000000000000000000" pitchFamily="2" charset="2"/>
              <a:buBlip>
                <a:blip r:embed="rId2"/>
              </a:buBlip>
            </a:pPr>
            <a:endParaRPr lang="zh-CN" altLang="en-US">
              <a:solidFill>
                <a:srgbClr val="008000"/>
              </a:solidFill>
            </a:endParaRPr>
          </a:p>
        </p:txBody>
      </p:sp>
      <p:sp>
        <p:nvSpPr>
          <p:cNvPr id="66565" name="AutoShape 10">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768856257"/>
      </p:ext>
    </p:extLst>
  </p:cSld>
  <p:clrMapOvr>
    <a:masterClrMapping/>
  </p:clrMapOvr>
  <p:transition spd="slow">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539552" y="8400"/>
            <a:ext cx="7886700" cy="1325563"/>
          </a:xfrm>
        </p:spPr>
        <p:txBody>
          <a:bodyPr/>
          <a:lstStyle/>
          <a:p>
            <a:pPr eaLnBrk="1" hangingPunct="1"/>
            <a:r>
              <a:rPr lang="zh-CN" altLang="en-US" b="1" dirty="0" smtClean="0">
                <a:solidFill>
                  <a:srgbClr val="008000"/>
                </a:solidFill>
                <a:latin typeface="微软雅黑" panose="020B0503020204020204" pitchFamily="34" charset="-122"/>
                <a:ea typeface="微软雅黑" panose="020B0503020204020204" pitchFamily="34" charset="-122"/>
              </a:rPr>
              <a:t>磺胺类药物</a:t>
            </a:r>
          </a:p>
        </p:txBody>
      </p:sp>
      <p:sp>
        <p:nvSpPr>
          <p:cNvPr id="67586" name="Rectangle 3"/>
          <p:cNvSpPr>
            <a:spLocks noGrp="1" noChangeArrowheads="1"/>
          </p:cNvSpPr>
          <p:nvPr>
            <p:ph idx="1"/>
          </p:nvPr>
        </p:nvSpPr>
        <p:spPr/>
        <p:txBody>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显效结构</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A50021"/>
                </a:solidFill>
                <a:latin typeface="微软雅黑" panose="020B0503020204020204" pitchFamily="34" charset="-122"/>
                <a:ea typeface="微软雅黑" panose="020B0503020204020204" pitchFamily="34" charset="-122"/>
              </a:rPr>
              <a:t>对氨基苯磺酰胺</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与对氨基苯甲酸</a:t>
            </a:r>
            <a:r>
              <a:rPr lang="en-US" altLang="zh-CN" sz="2400" b="1" dirty="0">
                <a:latin typeface="微软雅黑" panose="020B0503020204020204" pitchFamily="34" charset="-122"/>
                <a:ea typeface="微软雅黑" panose="020B0503020204020204" pitchFamily="34" charset="-122"/>
              </a:rPr>
              <a:t>(PABA)</a:t>
            </a:r>
            <a:r>
              <a:rPr lang="zh-CN" altLang="en-US" sz="2400" b="1" dirty="0">
                <a:latin typeface="微软雅黑" panose="020B0503020204020204" pitchFamily="34" charset="-122"/>
                <a:ea typeface="微软雅黑" panose="020B0503020204020204" pitchFamily="34" charset="-122"/>
              </a:rPr>
              <a:t>产生</a:t>
            </a:r>
            <a:r>
              <a:rPr lang="zh-CN" altLang="en-US" sz="2400" b="1" dirty="0">
                <a:solidFill>
                  <a:srgbClr val="A50021"/>
                </a:solidFill>
                <a:latin typeface="微软雅黑" panose="020B0503020204020204" pitchFamily="34" charset="-122"/>
                <a:ea typeface="微软雅黑" panose="020B0503020204020204" pitchFamily="34" charset="-122"/>
              </a:rPr>
              <a:t>竞争性拮抗</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磺胺类药物的发现和发展，开辟了一条从代谢拮抗来寻找新药的途径，对药物化学的发展及新药的研究起了重要的作用。</a:t>
            </a:r>
          </a:p>
        </p:txBody>
      </p:sp>
    </p:spTree>
    <p:extLst>
      <p:ext uri="{BB962C8B-B14F-4D97-AF65-F5344CB8AC3E}">
        <p14:creationId xmlns:p14="http://schemas.microsoft.com/office/powerpoint/2010/main" val="3657755217"/>
      </p:ext>
    </p:extLst>
  </p:cSld>
  <p:clrMapOvr>
    <a:masterClrMapping/>
  </p:clrMapOvr>
  <p:transition spd="slow">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471280" y="63502"/>
            <a:ext cx="7886700" cy="1325563"/>
          </a:xfrm>
        </p:spPr>
        <p:txBody>
          <a:bodyPr/>
          <a:lstStyle/>
          <a:p>
            <a:pPr eaLnBrk="1" hangingPunct="1"/>
            <a:r>
              <a:rPr lang="zh-CN" altLang="en-US" sz="3600" b="1" dirty="0" smtClean="0">
                <a:solidFill>
                  <a:srgbClr val="008000"/>
                </a:solidFill>
                <a:latin typeface="微软雅黑" panose="020B0503020204020204" pitchFamily="34" charset="-122"/>
                <a:ea typeface="微软雅黑" panose="020B0503020204020204" pitchFamily="34" charset="-122"/>
              </a:rPr>
              <a:t>磺胺类药物</a:t>
            </a:r>
          </a:p>
        </p:txBody>
      </p:sp>
      <p:sp>
        <p:nvSpPr>
          <p:cNvPr id="68610" name="Rectangle 3"/>
          <p:cNvSpPr>
            <a:spLocks noGrp="1" noChangeArrowheads="1"/>
          </p:cNvSpPr>
          <p:nvPr>
            <p:ph idx="1"/>
          </p:nvPr>
        </p:nvSpPr>
        <p:spPr>
          <a:xfrm>
            <a:off x="457200" y="1752600"/>
            <a:ext cx="8229600" cy="4724400"/>
          </a:xfrm>
        </p:spPr>
        <p:txBody>
          <a:bodyPr>
            <a:normAutofit/>
          </a:bodyPr>
          <a:lstStyle/>
          <a:p>
            <a:pPr eaLnBrk="1" hangingPunct="1">
              <a:buClr>
                <a:schemeClr val="accent2"/>
              </a:buClr>
              <a:buSzPct val="80000"/>
              <a:buFont typeface="Wingdings" panose="05000000000000000000" pitchFamily="2" charset="2"/>
              <a:buChar char="Ø"/>
            </a:pPr>
            <a:r>
              <a:rPr lang="zh-CN" altLang="en-US" sz="2400" b="1" dirty="0">
                <a:solidFill>
                  <a:srgbClr val="A50021"/>
                </a:solidFill>
                <a:latin typeface="微软雅黑" panose="020B0503020204020204" pitchFamily="34" charset="-122"/>
                <a:ea typeface="微软雅黑" panose="020B0503020204020204" pitchFamily="34" charset="-122"/>
              </a:rPr>
              <a:t>与</a:t>
            </a:r>
            <a:r>
              <a:rPr lang="en-US" altLang="zh-CN" sz="2400" b="1" dirty="0">
                <a:solidFill>
                  <a:srgbClr val="A50021"/>
                </a:solidFill>
                <a:latin typeface="微软雅黑" panose="020B0503020204020204" pitchFamily="34" charset="-122"/>
                <a:ea typeface="微软雅黑" panose="020B0503020204020204" pitchFamily="34" charset="-122"/>
              </a:rPr>
              <a:t>PABA</a:t>
            </a:r>
            <a:r>
              <a:rPr lang="zh-CN" altLang="en-US" sz="2400" b="1" dirty="0">
                <a:solidFill>
                  <a:srgbClr val="A50021"/>
                </a:solidFill>
                <a:latin typeface="微软雅黑" panose="020B0503020204020204" pitchFamily="34" charset="-122"/>
                <a:ea typeface="微软雅黑" panose="020B0503020204020204" pitchFamily="34" charset="-122"/>
              </a:rPr>
              <a:t>产生竞争性拮抗</a:t>
            </a: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buClr>
                <a:schemeClr val="accent2"/>
              </a:buClr>
              <a:buSzPct val="80000"/>
              <a:buFont typeface="Wingdings" panose="05000000000000000000" pitchFamily="2" charset="2"/>
              <a:buChar char="Ø"/>
            </a:pPr>
            <a:endParaRPr lang="zh-CN" altLang="en-US" sz="2000" dirty="0">
              <a:ea typeface="黑体" panose="02010609060101010101" pitchFamily="49" charset="-122"/>
            </a:endParaRPr>
          </a:p>
          <a:p>
            <a:pPr eaLnBrk="1" hangingPunct="1">
              <a:lnSpc>
                <a:spcPct val="110000"/>
              </a:lnSpc>
              <a:buClr>
                <a:schemeClr val="accent2"/>
              </a:buClr>
              <a:buSzPct val="80000"/>
              <a:buFont typeface="Wingdings" panose="05000000000000000000" pitchFamily="2" charset="2"/>
              <a:buChar char="Ø"/>
            </a:pPr>
            <a:r>
              <a:rPr lang="zh-CN" altLang="en-US" sz="2400" b="1" dirty="0">
                <a:solidFill>
                  <a:srgbClr val="A50021"/>
                </a:solidFill>
                <a:latin typeface="微软雅黑" panose="020B0503020204020204" pitchFamily="34" charset="-122"/>
                <a:ea typeface="微软雅黑" panose="020B0503020204020204" pitchFamily="34" charset="-122"/>
              </a:rPr>
              <a:t>安全</a:t>
            </a:r>
            <a:r>
              <a:rPr lang="zh-CN" altLang="en-US" sz="2400" b="1" dirty="0">
                <a:latin typeface="微软雅黑" panose="020B0503020204020204" pitchFamily="34" charset="-122"/>
                <a:ea typeface="微软雅黑" panose="020B0503020204020204" pitchFamily="34" charset="-122"/>
              </a:rPr>
              <a:t>：人体可从食物获取</a:t>
            </a:r>
            <a:r>
              <a:rPr lang="en-US" altLang="zh-CN" sz="2400" b="1" dirty="0">
                <a:latin typeface="微软雅黑" panose="020B0503020204020204" pitchFamily="34" charset="-122"/>
                <a:ea typeface="微软雅黑" panose="020B0503020204020204" pitchFamily="34" charset="-122"/>
              </a:rPr>
              <a:t>FH</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，而微生物不能从外界环境获得，故磺胺类药物对人体无害。</a:t>
            </a:r>
          </a:p>
          <a:p>
            <a:pPr eaLnBrk="1" hangingPunct="1">
              <a:buClr>
                <a:schemeClr val="accent2"/>
              </a:buClr>
              <a:buSzPct val="80000"/>
              <a:buFont typeface="Wingdings" panose="05000000000000000000" pitchFamily="2" charset="2"/>
              <a:buChar char="Ø"/>
            </a:pPr>
            <a:r>
              <a:rPr lang="zh-CN" altLang="en-US" sz="2400" b="1" dirty="0">
                <a:solidFill>
                  <a:srgbClr val="A50021"/>
                </a:solidFill>
                <a:latin typeface="微软雅黑" panose="020B0503020204020204" pitchFamily="34" charset="-122"/>
                <a:ea typeface="微软雅黑" panose="020B0503020204020204" pitchFamily="34" charset="-122"/>
              </a:rPr>
              <a:t>抗菌谱广</a:t>
            </a:r>
            <a:r>
              <a:rPr lang="zh-CN" altLang="en-US" sz="2400" b="1" dirty="0">
                <a:latin typeface="微软雅黑" panose="020B0503020204020204" pitchFamily="34" charset="-122"/>
                <a:ea typeface="微软雅黑" panose="020B0503020204020204" pitchFamily="34" charset="-122"/>
              </a:rPr>
              <a:t>：凡需自身合成</a:t>
            </a:r>
            <a:r>
              <a:rPr lang="en-US" altLang="zh-CN" sz="2400" b="1" dirty="0">
                <a:latin typeface="微软雅黑" panose="020B0503020204020204" pitchFamily="34" charset="-122"/>
                <a:ea typeface="微软雅黑" panose="020B0503020204020204" pitchFamily="34" charset="-122"/>
              </a:rPr>
              <a:t>FH</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的微生物，均易受到磺胺药的抑制</a:t>
            </a:r>
          </a:p>
        </p:txBody>
      </p:sp>
      <p:grpSp>
        <p:nvGrpSpPr>
          <p:cNvPr id="68611" name="Group 16"/>
          <p:cNvGrpSpPr>
            <a:grpSpLocks/>
          </p:cNvGrpSpPr>
          <p:nvPr/>
        </p:nvGrpSpPr>
        <p:grpSpPr bwMode="auto">
          <a:xfrm>
            <a:off x="1600200" y="2057402"/>
            <a:ext cx="6675438" cy="2598738"/>
            <a:chOff x="1008" y="1296"/>
            <a:chExt cx="4205" cy="1637"/>
          </a:xfrm>
        </p:grpSpPr>
        <p:sp>
          <p:nvSpPr>
            <p:cNvPr id="68612" name="Rectangle 6"/>
            <p:cNvSpPr>
              <a:spLocks noChangeArrowheads="1"/>
            </p:cNvSpPr>
            <p:nvPr/>
          </p:nvSpPr>
          <p:spPr bwMode="auto">
            <a:xfrm>
              <a:off x="1680" y="1920"/>
              <a:ext cx="124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Bef>
                  <a:spcPct val="20000"/>
                </a:spcBef>
                <a:buClr>
                  <a:schemeClr val="accent2"/>
                </a:buClr>
                <a:buSzPct val="80000"/>
                <a:buFont typeface="Wingdings" panose="05000000000000000000" pitchFamily="2" charset="2"/>
                <a:buNone/>
              </a:pPr>
              <a:r>
                <a:rPr lang="en-US" altLang="zh-CN" b="1" dirty="0">
                  <a:solidFill>
                    <a:schemeClr val="tx2"/>
                  </a:solidFill>
                </a:rPr>
                <a:t>FH</a:t>
              </a:r>
              <a:r>
                <a:rPr lang="en-US" altLang="zh-CN" b="1" baseline="-25000" dirty="0">
                  <a:solidFill>
                    <a:schemeClr val="tx2"/>
                  </a:solidFill>
                </a:rPr>
                <a:t>2</a:t>
              </a:r>
              <a:r>
                <a:rPr lang="en-US" altLang="zh-CN" b="1" dirty="0">
                  <a:solidFill>
                    <a:srgbClr val="CC3399"/>
                  </a:solidFill>
                </a:rPr>
                <a:t>           </a:t>
              </a:r>
              <a:r>
                <a:rPr lang="en-US" altLang="zh-CN" dirty="0">
                  <a:solidFill>
                    <a:srgbClr val="CC3399"/>
                  </a:solidFill>
                </a:rPr>
                <a:t>                   </a:t>
              </a:r>
            </a:p>
          </p:txBody>
        </p:sp>
        <p:sp>
          <p:nvSpPr>
            <p:cNvPr id="68613" name="Rectangle 7"/>
            <p:cNvSpPr>
              <a:spLocks noChangeArrowheads="1"/>
            </p:cNvSpPr>
            <p:nvPr/>
          </p:nvSpPr>
          <p:spPr bwMode="auto">
            <a:xfrm>
              <a:off x="1149" y="1296"/>
              <a:ext cx="340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20000"/>
                </a:spcBef>
                <a:buClr>
                  <a:schemeClr val="accent2"/>
                </a:buClr>
                <a:buSzPct val="80000"/>
                <a:buFont typeface="Wingdings" panose="05000000000000000000" pitchFamily="2" charset="2"/>
                <a:buNone/>
              </a:pPr>
              <a:r>
                <a:rPr lang="en-US" altLang="zh-CN" b="1" dirty="0">
                  <a:solidFill>
                    <a:schemeClr val="tx2"/>
                  </a:solidFill>
                </a:rPr>
                <a:t>L-</a:t>
              </a:r>
              <a:r>
                <a:rPr lang="en-US" altLang="zh-CN" b="1" dirty="0" err="1">
                  <a:solidFill>
                    <a:schemeClr val="tx2"/>
                  </a:solidFill>
                </a:rPr>
                <a:t>Glu</a:t>
              </a:r>
              <a:r>
                <a:rPr lang="en-US" altLang="zh-CN" b="1" dirty="0">
                  <a:solidFill>
                    <a:schemeClr val="tx2"/>
                  </a:solidFill>
                </a:rPr>
                <a:t>+</a:t>
              </a:r>
              <a:r>
                <a:rPr lang="zh-CN" altLang="en-US" b="1" dirty="0">
                  <a:solidFill>
                    <a:schemeClr val="tx2"/>
                  </a:solidFill>
                </a:rPr>
                <a:t>对氨基苯甲酸＋喋啶</a:t>
              </a:r>
              <a:endParaRPr lang="en-US" altLang="zh-CN" b="1" dirty="0">
                <a:solidFill>
                  <a:srgbClr val="CC3399"/>
                </a:solidFill>
              </a:endParaRPr>
            </a:p>
          </p:txBody>
        </p:sp>
        <p:sp>
          <p:nvSpPr>
            <p:cNvPr id="68614" name="Rectangle 8"/>
            <p:cNvSpPr>
              <a:spLocks noChangeArrowheads="1"/>
            </p:cNvSpPr>
            <p:nvPr/>
          </p:nvSpPr>
          <p:spPr bwMode="auto">
            <a:xfrm>
              <a:off x="1824" y="2586"/>
              <a:ext cx="9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150000"/>
                </a:lnSpc>
                <a:spcBef>
                  <a:spcPct val="20000"/>
                </a:spcBef>
                <a:buClr>
                  <a:schemeClr val="accent2"/>
                </a:buClr>
                <a:buSzPct val="80000"/>
                <a:buFont typeface="Wingdings" panose="05000000000000000000" pitchFamily="2" charset="2"/>
                <a:buNone/>
              </a:pPr>
              <a:r>
                <a:rPr lang="en-US" altLang="zh-CN">
                  <a:solidFill>
                    <a:schemeClr val="tx2"/>
                  </a:solidFill>
                </a:rPr>
                <a:t>FH</a:t>
              </a:r>
              <a:r>
                <a:rPr lang="en-US" altLang="zh-CN" baseline="-25000">
                  <a:solidFill>
                    <a:schemeClr val="tx2"/>
                  </a:solidFill>
                </a:rPr>
                <a:t>4</a:t>
              </a:r>
              <a:r>
                <a:rPr lang="en-US" altLang="zh-CN">
                  <a:solidFill>
                    <a:srgbClr val="CC3399"/>
                  </a:solidFill>
                </a:rPr>
                <a:t>                      </a:t>
              </a:r>
            </a:p>
          </p:txBody>
        </p:sp>
        <p:sp>
          <p:nvSpPr>
            <p:cNvPr id="68615" name="Text Box 9"/>
            <p:cNvSpPr txBox="1">
              <a:spLocks noChangeArrowheads="1"/>
            </p:cNvSpPr>
            <p:nvPr/>
          </p:nvSpPr>
          <p:spPr bwMode="auto">
            <a:xfrm>
              <a:off x="1008" y="2304"/>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en-US" altLang="zh-CN" sz="2400" b="1" dirty="0">
                  <a:solidFill>
                    <a:srgbClr val="CC3399"/>
                  </a:solidFill>
                  <a:latin typeface="微软雅黑" panose="020B0503020204020204" pitchFamily="34" charset="-122"/>
                  <a:ea typeface="微软雅黑" panose="020B0503020204020204" pitchFamily="34" charset="-122"/>
                </a:rPr>
                <a:t>FH</a:t>
              </a:r>
              <a:r>
                <a:rPr lang="en-US" altLang="zh-CN" sz="2400" b="1" baseline="-25000" dirty="0">
                  <a:solidFill>
                    <a:srgbClr val="CC3399"/>
                  </a:solidFill>
                  <a:latin typeface="微软雅黑" panose="020B0503020204020204" pitchFamily="34" charset="-122"/>
                  <a:ea typeface="微软雅黑" panose="020B0503020204020204" pitchFamily="34" charset="-122"/>
                </a:rPr>
                <a:t>2</a:t>
              </a:r>
              <a:r>
                <a:rPr lang="en-US" altLang="zh-CN" sz="2400" b="1" dirty="0">
                  <a:solidFill>
                    <a:srgbClr val="CC3399"/>
                  </a:solidFill>
                  <a:latin typeface="微软雅黑" panose="020B0503020204020204" pitchFamily="34" charset="-122"/>
                  <a:ea typeface="微软雅黑" panose="020B0503020204020204" pitchFamily="34" charset="-122"/>
                </a:rPr>
                <a:t> </a:t>
              </a:r>
              <a:r>
                <a:rPr lang="zh-CN" altLang="en-US" sz="2400" b="1" dirty="0">
                  <a:solidFill>
                    <a:srgbClr val="CC3399"/>
                  </a:solidFill>
                  <a:latin typeface="微软雅黑" panose="020B0503020204020204" pitchFamily="34" charset="-122"/>
                  <a:ea typeface="微软雅黑" panose="020B0503020204020204" pitchFamily="34" charset="-122"/>
                </a:rPr>
                <a:t>还原酶</a:t>
              </a:r>
            </a:p>
          </p:txBody>
        </p:sp>
        <p:sp>
          <p:nvSpPr>
            <p:cNvPr id="68616" name="Line 10"/>
            <p:cNvSpPr>
              <a:spLocks noChangeShapeType="1"/>
            </p:cNvSpPr>
            <p:nvPr/>
          </p:nvSpPr>
          <p:spPr bwMode="auto">
            <a:xfrm>
              <a:off x="2245" y="1696"/>
              <a:ext cx="0" cy="340"/>
            </a:xfrm>
            <a:prstGeom prst="line">
              <a:avLst/>
            </a:prstGeom>
            <a:noFill/>
            <a:ln w="31750" cap="sq">
              <a:solidFill>
                <a:schemeClr val="tx1"/>
              </a:solidFill>
              <a:round/>
              <a:headEnd type="none" w="sm" len="sm"/>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68617" name="Line 11"/>
            <p:cNvSpPr>
              <a:spLocks noChangeShapeType="1"/>
            </p:cNvSpPr>
            <p:nvPr/>
          </p:nvSpPr>
          <p:spPr bwMode="auto">
            <a:xfrm>
              <a:off x="2245" y="2305"/>
              <a:ext cx="0" cy="340"/>
            </a:xfrm>
            <a:prstGeom prst="line">
              <a:avLst/>
            </a:prstGeom>
            <a:noFill/>
            <a:ln w="31750" cap="sq">
              <a:solidFill>
                <a:schemeClr val="tx1"/>
              </a:solidFill>
              <a:round/>
              <a:headEnd type="none" w="sm" len="sm"/>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68618" name="Text Box 12"/>
            <p:cNvSpPr txBox="1">
              <a:spLocks noChangeArrowheads="1"/>
            </p:cNvSpPr>
            <p:nvPr/>
          </p:nvSpPr>
          <p:spPr bwMode="auto">
            <a:xfrm>
              <a:off x="2304" y="1680"/>
              <a:ext cx="14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Bef>
                  <a:spcPct val="50000"/>
                </a:spcBef>
              </a:pPr>
              <a:r>
                <a:rPr lang="en-US" altLang="zh-CN" sz="2400" b="1" dirty="0">
                  <a:solidFill>
                    <a:srgbClr val="CC3399"/>
                  </a:solidFill>
                  <a:latin typeface="微软雅黑" panose="020B0503020204020204" pitchFamily="34" charset="-122"/>
                  <a:ea typeface="微软雅黑" panose="020B0503020204020204" pitchFamily="34" charset="-122"/>
                </a:rPr>
                <a:t>FH</a:t>
              </a:r>
              <a:r>
                <a:rPr lang="en-US" altLang="zh-CN" sz="2400" b="1" baseline="-25000" dirty="0">
                  <a:solidFill>
                    <a:srgbClr val="CC3399"/>
                  </a:solidFill>
                  <a:latin typeface="微软雅黑" panose="020B0503020204020204" pitchFamily="34" charset="-122"/>
                  <a:ea typeface="微软雅黑" panose="020B0503020204020204" pitchFamily="34" charset="-122"/>
                </a:rPr>
                <a:t>2</a:t>
              </a:r>
              <a:r>
                <a:rPr lang="en-US" altLang="zh-CN" sz="2400" b="1" dirty="0">
                  <a:solidFill>
                    <a:srgbClr val="CC3399"/>
                  </a:solidFill>
                  <a:latin typeface="微软雅黑" panose="020B0503020204020204" pitchFamily="34" charset="-122"/>
                  <a:ea typeface="微软雅黑" panose="020B0503020204020204" pitchFamily="34" charset="-122"/>
                </a:rPr>
                <a:t> </a:t>
              </a:r>
              <a:r>
                <a:rPr lang="zh-CN" altLang="en-US" sz="2400" b="1" dirty="0">
                  <a:solidFill>
                    <a:srgbClr val="CC3399"/>
                  </a:solidFill>
                  <a:latin typeface="微软雅黑" panose="020B0503020204020204" pitchFamily="34" charset="-122"/>
                  <a:ea typeface="微软雅黑" panose="020B0503020204020204" pitchFamily="34" charset="-122"/>
                </a:rPr>
                <a:t>合成酶</a:t>
              </a:r>
            </a:p>
          </p:txBody>
        </p:sp>
        <p:sp>
          <p:nvSpPr>
            <p:cNvPr id="68619" name="AutoShape 14"/>
            <p:cNvSpPr>
              <a:spLocks noChangeArrowheads="1"/>
            </p:cNvSpPr>
            <p:nvPr/>
          </p:nvSpPr>
          <p:spPr bwMode="auto">
            <a:xfrm>
              <a:off x="3869" y="2213"/>
              <a:ext cx="1344" cy="720"/>
            </a:xfrm>
            <a:prstGeom prst="cloudCallout">
              <a:avLst>
                <a:gd name="adj1" fmla="val -71278"/>
                <a:gd name="adj2" fmla="val -86944"/>
              </a:avLst>
            </a:prstGeom>
            <a:solidFill>
              <a:schemeClr val="accent1"/>
            </a:solidFill>
            <a:ln w="9525">
              <a:solidFill>
                <a:schemeClr val="tx1"/>
              </a:solidFill>
              <a:round/>
              <a:headEnd/>
              <a:tailEnd/>
            </a:ln>
          </p:spPr>
          <p:txBody>
            <a:bodyPr/>
            <a:lstStyle/>
            <a:p>
              <a:pPr algn="ctr"/>
              <a:r>
                <a:rPr lang="zh-CN" altLang="en-US" sz="2000" b="1" dirty="0">
                  <a:solidFill>
                    <a:schemeClr val="bg1"/>
                  </a:solidFill>
                  <a:latin typeface="黑体" panose="02010609060101010101" pitchFamily="49" charset="-122"/>
                  <a:ea typeface="黑体" panose="02010609060101010101" pitchFamily="49" charset="-122"/>
                </a:rPr>
                <a:t>竞争酶</a:t>
              </a:r>
            </a:p>
            <a:p>
              <a:pPr algn="ctr"/>
              <a:r>
                <a:rPr lang="zh-CN" altLang="en-US" sz="2000" b="1" dirty="0">
                  <a:solidFill>
                    <a:schemeClr val="bg1"/>
                  </a:solidFill>
                  <a:latin typeface="黑体" panose="02010609060101010101" pitchFamily="49" charset="-122"/>
                  <a:ea typeface="黑体" panose="02010609060101010101" pitchFamily="49" charset="-122"/>
                </a:rPr>
                <a:t>活性中心</a:t>
              </a:r>
              <a:endParaRPr lang="en-US" altLang="zh-CN" sz="2000"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855088431"/>
      </p:ext>
    </p:extLst>
  </p:cSld>
  <p:clrMapOvr>
    <a:masterClrMapping/>
  </p:clrMapOvr>
  <p:transition spd="slow">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2" y="266700"/>
            <a:ext cx="8569325" cy="62865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3773"/>
      </p:ext>
    </p:extLst>
  </p:cSld>
  <p:clrMapOvr>
    <a:masterClrMapping/>
  </p:clrMapOvr>
  <p:transition spd="slow">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76200" y="415925"/>
          <a:ext cx="5867400" cy="3095625"/>
        </p:xfrm>
        <a:graphic>
          <a:graphicData uri="http://schemas.openxmlformats.org/presentationml/2006/ole">
            <mc:AlternateContent xmlns:mc="http://schemas.openxmlformats.org/markup-compatibility/2006">
              <mc:Choice xmlns:v="urn:schemas-microsoft-com:vml" Requires="v">
                <p:oleObj spid="_x0000_s4182" name="Image" r:id="rId3" imgW="5577379" imgH="2944125" progId="Photoshop.Image.6">
                  <p:embed/>
                </p:oleObj>
              </mc:Choice>
              <mc:Fallback>
                <p:oleObj name="Image" r:id="rId3" imgW="5577379" imgH="2944125" progId="Photoshop.Image.6">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415925"/>
                        <a:ext cx="5867400" cy="309562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5943600" y="539750"/>
          <a:ext cx="2819400" cy="2667000"/>
        </p:xfrm>
        <a:graphic>
          <a:graphicData uri="http://schemas.openxmlformats.org/presentationml/2006/ole">
            <mc:AlternateContent xmlns:mc="http://schemas.openxmlformats.org/markup-compatibility/2006">
              <mc:Choice xmlns:v="urn:schemas-microsoft-com:vml" Requires="v">
                <p:oleObj spid="_x0000_s4183" name="Image" r:id="rId5" imgW="2322384" imgH="2041991" progId="Photoshop.Image.6">
                  <p:embed/>
                </p:oleObj>
              </mc:Choice>
              <mc:Fallback>
                <p:oleObj name="Image" r:id="rId5" imgW="2322384" imgH="2041991" progId="Photoshop.Image.6">
                  <p:embed/>
                  <p:pic>
                    <p:nvPicPr>
                      <p:cNvPr id="0" name="Object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3600" y="539750"/>
                        <a:ext cx="2819400" cy="26670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228600" y="3511550"/>
          <a:ext cx="4724400" cy="2932113"/>
        </p:xfrm>
        <a:graphic>
          <a:graphicData uri="http://schemas.openxmlformats.org/presentationml/2006/ole">
            <mc:AlternateContent xmlns:mc="http://schemas.openxmlformats.org/markup-compatibility/2006">
              <mc:Choice xmlns:v="urn:schemas-microsoft-com:vml" Requires="v">
                <p:oleObj spid="_x0000_s4184" name="Image" r:id="rId7" imgW="3821876" imgH="2371148" progId="Photoshop.Image.6">
                  <p:embed/>
                </p:oleObj>
              </mc:Choice>
              <mc:Fallback>
                <p:oleObj name="Image" r:id="rId7" imgW="3821876" imgH="2371148" progId="Photoshop.Image.6">
                  <p:embed/>
                  <p:pic>
                    <p:nvPicPr>
                      <p:cNvPr id="0" name="Object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511550"/>
                        <a:ext cx="4724400" cy="2932113"/>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5181600" y="4044950"/>
          <a:ext cx="3886200" cy="1752600"/>
        </p:xfrm>
        <a:graphic>
          <a:graphicData uri="http://schemas.openxmlformats.org/presentationml/2006/ole">
            <mc:AlternateContent xmlns:mc="http://schemas.openxmlformats.org/markup-compatibility/2006">
              <mc:Choice xmlns:v="urn:schemas-microsoft-com:vml" Requires="v">
                <p:oleObj spid="_x0000_s4185" name="Image" r:id="rId9" imgW="2742973" imgH="1237386" progId="Photoshop.Image.6">
                  <p:embed/>
                </p:oleObj>
              </mc:Choice>
              <mc:Fallback>
                <p:oleObj name="Image" r:id="rId9" imgW="2742973" imgH="1237386" progId="Photoshop.Image.6">
                  <p:embed/>
                  <p:pic>
                    <p:nvPicPr>
                      <p:cNvPr id="0" name="Object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600" y="4044950"/>
                        <a:ext cx="3886200" cy="17526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Tree>
  </p:cSld>
  <p:clrMapOvr>
    <a:masterClrMapping/>
  </p:clrMapOvr>
  <p:transition spd="slow">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577602" y="103187"/>
            <a:ext cx="7886700" cy="1325563"/>
          </a:xfrm>
        </p:spPr>
        <p:txBody>
          <a:bodyPr/>
          <a:lstStyle/>
          <a:p>
            <a:pPr eaLnBrk="1" hangingPunct="1"/>
            <a:r>
              <a:rPr lang="zh-CN" altLang="en-US" sz="3200" b="1" dirty="0" smtClean="0">
                <a:solidFill>
                  <a:srgbClr val="CC0000"/>
                </a:solidFill>
                <a:latin typeface="微软雅黑" panose="020B0503020204020204" pitchFamily="34" charset="-122"/>
                <a:ea typeface="微软雅黑" panose="020B0503020204020204" pitchFamily="34" charset="-122"/>
              </a:rPr>
              <a:t>非竞争性抑制</a:t>
            </a:r>
          </a:p>
        </p:txBody>
      </p:sp>
      <p:sp>
        <p:nvSpPr>
          <p:cNvPr id="70658" name="Rectangle 3"/>
          <p:cNvSpPr>
            <a:spLocks noGrp="1" noChangeArrowheads="1"/>
          </p:cNvSpPr>
          <p:nvPr>
            <p:ph idx="1"/>
          </p:nvPr>
        </p:nvSpPr>
        <p:spPr>
          <a:xfrm>
            <a:off x="552450" y="1433513"/>
            <a:ext cx="8353425" cy="1069975"/>
          </a:xfrm>
        </p:spPr>
        <p:txBody>
          <a:bodyPr/>
          <a:lstStyle/>
          <a:p>
            <a:pPr eaLnBrk="1" hangingPunct="1">
              <a:lnSpc>
                <a:spcPct val="120000"/>
              </a:lnSpc>
              <a:buFontTx/>
              <a:buBlip>
                <a:blip r:embed="rId2"/>
              </a:buBlip>
            </a:pPr>
            <a:r>
              <a:rPr lang="zh-CN" altLang="en-US" sz="2000" b="1" dirty="0">
                <a:solidFill>
                  <a:srgbClr val="CC0000"/>
                </a:solidFill>
                <a:latin typeface="微软雅黑" panose="020B0503020204020204" pitchFamily="34" charset="-122"/>
                <a:ea typeface="微软雅黑" panose="020B0503020204020204" pitchFamily="34" charset="-122"/>
              </a:rPr>
              <a:t>概念：</a:t>
            </a:r>
            <a:r>
              <a:rPr lang="zh-CN" altLang="en-US" sz="2000" b="1" dirty="0">
                <a:latin typeface="微软雅黑" panose="020B0503020204020204" pitchFamily="34" charset="-122"/>
                <a:ea typeface="微软雅黑" panose="020B0503020204020204" pitchFamily="34" charset="-122"/>
              </a:rPr>
              <a:t>酶可以同时与底物及抑制剂结合，两者没有竞争作用。</a:t>
            </a:r>
          </a:p>
        </p:txBody>
      </p:sp>
      <p:pic>
        <p:nvPicPr>
          <p:cNvPr id="70659" name="Picture 4" descr="http://jswx.jsol.net/Biochem/images/0050203917.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52450" y="2968625"/>
            <a:ext cx="4629150" cy="1905851"/>
          </a:xfrm>
          <a:prstGeom prst="rect">
            <a:avLst/>
          </a:prstGeom>
          <a:noFill/>
          <a:ln w="38100" cmpd="dbl">
            <a:solidFill>
              <a:srgbClr val="808000"/>
            </a:solidFill>
            <a:miter lim="800000"/>
            <a:headEnd/>
            <a:tailEnd/>
          </a:ln>
          <a:extLst>
            <a:ext uri="{909E8E84-426E-40DD-AFC4-6F175D3DCCD1}">
              <a14:hiddenFill xmlns:a14="http://schemas.microsoft.com/office/drawing/2010/main">
                <a:solidFill>
                  <a:srgbClr val="FFFFFF"/>
                </a:solidFill>
              </a14:hiddenFill>
            </a:ext>
          </a:extLst>
        </p:spPr>
      </p:pic>
      <p:pic>
        <p:nvPicPr>
          <p:cNvPr id="7066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3524" y="2324100"/>
            <a:ext cx="3324225" cy="2916567"/>
          </a:xfrm>
          <a:prstGeom prst="rect">
            <a:avLst/>
          </a:prstGeom>
          <a:noFill/>
          <a:ln w="38100" cmpd="dbl">
            <a:solidFill>
              <a:srgbClr val="808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97606"/>
      </p:ext>
    </p:extLst>
  </p:cSld>
  <p:clrMapOvr>
    <a:masterClrMapping/>
  </p:clrMapOvr>
  <p:transition spd="slow">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6" name="Picture 4" descr="jzyz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905000"/>
            <a:ext cx="5133975" cy="4337050"/>
          </a:xfrm>
          <a:prstGeom prst="rect">
            <a:avLst/>
          </a:prstGeom>
          <a:solidFill>
            <a:schemeClr val="hlink"/>
          </a:solidFill>
          <a:ln>
            <a:noFill/>
          </a:ln>
          <a:extLst>
            <a:ext uri="{91240B29-F687-4F45-9708-019B960494DF}">
              <a14:hiddenLine xmlns:a14="http://schemas.microsoft.com/office/drawing/2010/main" w="9525">
                <a:solidFill>
                  <a:srgbClr val="CC00CC"/>
                </a:solidFill>
                <a:miter lim="800000"/>
                <a:headEnd/>
                <a:tailEnd/>
              </a14:hiddenLine>
            </a:ext>
          </a:extLst>
        </p:spPr>
      </p:pic>
      <p:sp>
        <p:nvSpPr>
          <p:cNvPr id="335877" name="AutoShape 5"/>
          <p:cNvSpPr>
            <a:spLocks noChangeArrowheads="1"/>
          </p:cNvSpPr>
          <p:nvPr/>
        </p:nvSpPr>
        <p:spPr bwMode="auto">
          <a:xfrm>
            <a:off x="3657600" y="3200400"/>
            <a:ext cx="1371600" cy="457200"/>
          </a:xfrm>
          <a:prstGeom prst="wedgeRoundRectCallout">
            <a:avLst>
              <a:gd name="adj1" fmla="val 78356"/>
              <a:gd name="adj2" fmla="val 328472"/>
              <a:gd name="adj3" fmla="val 16667"/>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en-US" altLang="zh-CN" sz="2000" smtClean="0">
                <a:solidFill>
                  <a:srgbClr val="FFFFFF"/>
                </a:solidFill>
                <a:latin typeface="Tahoma" panose="020B0604030504040204" pitchFamily="34" charset="0"/>
                <a:ea typeface="宋体" panose="02010600030101010101" pitchFamily="2" charset="-122"/>
              </a:rPr>
              <a:t>1/</a:t>
            </a:r>
            <a:r>
              <a:rPr kumimoji="1" lang="en-GB" altLang="zh-CN" sz="2000" smtClean="0">
                <a:solidFill>
                  <a:srgbClr val="FFFFFF"/>
                </a:solidFill>
                <a:latin typeface="Tahoma" panose="020B0604030504040204" pitchFamily="34" charset="0"/>
                <a:ea typeface="宋体" panose="02010600030101010101" pitchFamily="2" charset="-122"/>
              </a:rPr>
              <a:t>Vmax</a:t>
            </a:r>
            <a:endParaRPr kumimoji="1" lang="en-US" altLang="zh-CN" sz="2000" smtClean="0">
              <a:solidFill>
                <a:srgbClr val="FFFFFF"/>
              </a:solidFill>
              <a:latin typeface="Tahoma" panose="020B0604030504040204" pitchFamily="34" charset="0"/>
              <a:ea typeface="宋体" panose="02010600030101010101" pitchFamily="2" charset="-122"/>
            </a:endParaRPr>
          </a:p>
        </p:txBody>
      </p:sp>
      <p:sp>
        <p:nvSpPr>
          <p:cNvPr id="335878" name="AutoShape 6"/>
          <p:cNvSpPr>
            <a:spLocks noChangeArrowheads="1"/>
          </p:cNvSpPr>
          <p:nvPr/>
        </p:nvSpPr>
        <p:spPr bwMode="auto">
          <a:xfrm>
            <a:off x="6934200" y="2819400"/>
            <a:ext cx="1905000" cy="457200"/>
          </a:xfrm>
          <a:prstGeom prst="wedgeRoundRectCallout">
            <a:avLst>
              <a:gd name="adj1" fmla="val -16083"/>
              <a:gd name="adj2" fmla="val 196528"/>
              <a:gd name="adj3" fmla="val 1666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dirty="0" smtClean="0">
                <a:solidFill>
                  <a:schemeClr val="tx1"/>
                </a:solidFill>
                <a:latin typeface="微软雅黑" panose="020B0503020204020204" pitchFamily="34" charset="-122"/>
                <a:ea typeface="微软雅黑" panose="020B0503020204020204" pitchFamily="34" charset="-122"/>
              </a:rPr>
              <a:t>竞争性抑制剂</a:t>
            </a:r>
          </a:p>
        </p:txBody>
      </p:sp>
      <p:sp>
        <p:nvSpPr>
          <p:cNvPr id="335879" name="AutoShape 7"/>
          <p:cNvSpPr>
            <a:spLocks noChangeArrowheads="1"/>
          </p:cNvSpPr>
          <p:nvPr/>
        </p:nvSpPr>
        <p:spPr bwMode="auto">
          <a:xfrm>
            <a:off x="7315200" y="4419600"/>
            <a:ext cx="1447800" cy="457200"/>
          </a:xfrm>
          <a:prstGeom prst="wedgeRoundRectCallout">
            <a:avLst>
              <a:gd name="adj1" fmla="val -76208"/>
              <a:gd name="adj2" fmla="val -32639"/>
              <a:gd name="adj3" fmla="val 16667"/>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dirty="0" smtClean="0">
                <a:solidFill>
                  <a:srgbClr val="00FFFF"/>
                </a:solidFill>
                <a:latin typeface="微软雅黑" panose="020B0503020204020204" pitchFamily="34" charset="-122"/>
                <a:ea typeface="微软雅黑" panose="020B0503020204020204" pitchFamily="34" charset="-122"/>
              </a:rPr>
              <a:t>无抑制剂</a:t>
            </a:r>
          </a:p>
        </p:txBody>
      </p:sp>
      <p:sp>
        <p:nvSpPr>
          <p:cNvPr id="335880" name="Text Box 8"/>
          <p:cNvSpPr txBox="1">
            <a:spLocks noChangeArrowheads="1"/>
          </p:cNvSpPr>
          <p:nvPr/>
        </p:nvSpPr>
        <p:spPr bwMode="auto">
          <a:xfrm>
            <a:off x="7480300" y="5715000"/>
            <a:ext cx="7429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ctr">
              <a:spcBef>
                <a:spcPct val="0"/>
              </a:spcBef>
            </a:pPr>
            <a:r>
              <a:rPr kumimoji="1" lang="en-US" altLang="zh-CN" sz="2400" smtClean="0">
                <a:solidFill>
                  <a:srgbClr val="0000FF"/>
                </a:solidFill>
                <a:latin typeface="Times New Roman" panose="02020603050405020304" pitchFamily="18" charset="0"/>
                <a:ea typeface="楷体_GB2312" pitchFamily="49" charset="-122"/>
              </a:rPr>
              <a:t>1/[s]</a:t>
            </a:r>
          </a:p>
        </p:txBody>
      </p:sp>
      <p:sp>
        <p:nvSpPr>
          <p:cNvPr id="335881" name="Text Box 9"/>
          <p:cNvSpPr txBox="1">
            <a:spLocks noChangeArrowheads="1"/>
          </p:cNvSpPr>
          <p:nvPr/>
        </p:nvSpPr>
        <p:spPr bwMode="auto">
          <a:xfrm>
            <a:off x="4419600" y="2238375"/>
            <a:ext cx="646113"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lgn="ctr">
              <a:spcBef>
                <a:spcPct val="0"/>
              </a:spcBef>
            </a:pPr>
            <a:r>
              <a:rPr kumimoji="1" lang="en-US" altLang="zh-CN" sz="2400" dirty="0" smtClean="0">
                <a:solidFill>
                  <a:schemeClr val="bg1"/>
                </a:solidFill>
                <a:ea typeface="楷体_GB2312" pitchFamily="49" charset="-122"/>
              </a:rPr>
              <a:t>1/v</a:t>
            </a:r>
          </a:p>
        </p:txBody>
      </p:sp>
      <p:sp>
        <p:nvSpPr>
          <p:cNvPr id="335882" name="AutoShape 10"/>
          <p:cNvSpPr>
            <a:spLocks noChangeArrowheads="1"/>
          </p:cNvSpPr>
          <p:nvPr/>
        </p:nvSpPr>
        <p:spPr bwMode="auto">
          <a:xfrm>
            <a:off x="5638800" y="2057400"/>
            <a:ext cx="2362200" cy="381000"/>
          </a:xfrm>
          <a:prstGeom prst="wedgeRectCallout">
            <a:avLst>
              <a:gd name="adj1" fmla="val -17472"/>
              <a:gd name="adj2" fmla="val 575833"/>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sz="2000" dirty="0" smtClean="0">
                <a:solidFill>
                  <a:srgbClr val="0000CC"/>
                </a:solidFill>
                <a:latin typeface="微软雅黑" panose="020B0503020204020204" pitchFamily="34" charset="-122"/>
                <a:ea typeface="微软雅黑" panose="020B0503020204020204" pitchFamily="34" charset="-122"/>
              </a:rPr>
              <a:t>斜率</a:t>
            </a:r>
            <a:r>
              <a:rPr kumimoji="1" lang="en-US" altLang="zh-CN" sz="2000" dirty="0" smtClean="0">
                <a:solidFill>
                  <a:srgbClr val="0000CC"/>
                </a:solidFill>
                <a:latin typeface="微软雅黑" panose="020B0503020204020204" pitchFamily="34" charset="-122"/>
                <a:ea typeface="微软雅黑" panose="020B0503020204020204" pitchFamily="34" charset="-122"/>
              </a:rPr>
              <a:t>=</a:t>
            </a:r>
            <a:r>
              <a:rPr kumimoji="1" lang="en-GB" altLang="zh-CN" sz="2000" dirty="0" smtClean="0">
                <a:solidFill>
                  <a:srgbClr val="0000CC"/>
                </a:solidFill>
                <a:latin typeface="微软雅黑" panose="020B0503020204020204" pitchFamily="34" charset="-122"/>
                <a:ea typeface="微软雅黑" panose="020B0503020204020204" pitchFamily="34" charset="-122"/>
              </a:rPr>
              <a:t>Km/</a:t>
            </a:r>
            <a:r>
              <a:rPr kumimoji="1" lang="en-GB" altLang="zh-CN" sz="2000" dirty="0" err="1" smtClean="0">
                <a:solidFill>
                  <a:srgbClr val="0000CC"/>
                </a:solidFill>
                <a:latin typeface="微软雅黑" panose="020B0503020204020204" pitchFamily="34" charset="-122"/>
                <a:ea typeface="微软雅黑" panose="020B0503020204020204" pitchFamily="34" charset="-122"/>
              </a:rPr>
              <a:t>Vmax</a:t>
            </a:r>
            <a:endParaRPr kumimoji="1" lang="en-US" altLang="zh-CN" sz="2000" dirty="0" smtClean="0">
              <a:solidFill>
                <a:srgbClr val="0000CC"/>
              </a:solidFill>
              <a:latin typeface="微软雅黑" panose="020B0503020204020204" pitchFamily="34" charset="-122"/>
              <a:ea typeface="微软雅黑" panose="020B0503020204020204" pitchFamily="34" charset="-122"/>
            </a:endParaRPr>
          </a:p>
        </p:txBody>
      </p:sp>
      <p:sp>
        <p:nvSpPr>
          <p:cNvPr id="335883" name="Text Box 11"/>
          <p:cNvSpPr txBox="1">
            <a:spLocks noChangeArrowheads="1"/>
          </p:cNvSpPr>
          <p:nvPr/>
        </p:nvSpPr>
        <p:spPr bwMode="auto">
          <a:xfrm>
            <a:off x="413286" y="2740244"/>
            <a:ext cx="268287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1" lang="zh-CN" altLang="en-US" sz="2800" b="0" dirty="0" smtClean="0">
                <a:solidFill>
                  <a:srgbClr val="000000"/>
                </a:solidFill>
                <a:latin typeface="隶书" panose="02010509060101010101" pitchFamily="49" charset="-122"/>
              </a:rPr>
              <a:t>  </a:t>
            </a:r>
            <a:r>
              <a:rPr kumimoji="1" lang="zh-CN" altLang="en-US" sz="2400" dirty="0" smtClean="0">
                <a:solidFill>
                  <a:srgbClr val="000000"/>
                </a:solidFill>
                <a:latin typeface="微软雅黑" panose="020B0503020204020204" pitchFamily="34" charset="-122"/>
                <a:ea typeface="微软雅黑" panose="020B0503020204020204" pitchFamily="34" charset="-122"/>
              </a:rPr>
              <a:t>加入竞争性抑制剂后，</a:t>
            </a:r>
            <a:r>
              <a:rPr kumimoji="1" lang="en-US" altLang="zh-CN" sz="2400" i="1" dirty="0" smtClean="0">
                <a:solidFill>
                  <a:srgbClr val="0000CC"/>
                </a:solidFill>
                <a:latin typeface="微软雅黑" panose="020B0503020204020204" pitchFamily="34" charset="-122"/>
                <a:ea typeface="微软雅黑" panose="020B0503020204020204" pitchFamily="34" charset="-122"/>
              </a:rPr>
              <a:t>K</a:t>
            </a:r>
            <a:r>
              <a:rPr kumimoji="1" lang="en-US" altLang="zh-CN" sz="2400" dirty="0" smtClean="0">
                <a:solidFill>
                  <a:srgbClr val="0000CC"/>
                </a:solidFill>
                <a:latin typeface="微软雅黑" panose="020B0503020204020204" pitchFamily="34" charset="-122"/>
                <a:ea typeface="微软雅黑" panose="020B0503020204020204" pitchFamily="34" charset="-122"/>
              </a:rPr>
              <a:t>m </a:t>
            </a:r>
            <a:r>
              <a:rPr kumimoji="1" lang="zh-CN" altLang="en-US" sz="2400" dirty="0" smtClean="0">
                <a:solidFill>
                  <a:srgbClr val="0000CC"/>
                </a:solidFill>
                <a:latin typeface="微软雅黑" panose="020B0503020204020204" pitchFamily="34" charset="-122"/>
                <a:ea typeface="微软雅黑" panose="020B0503020204020204" pitchFamily="34" charset="-122"/>
              </a:rPr>
              <a:t>变大</a:t>
            </a:r>
            <a:r>
              <a:rPr kumimoji="1" lang="zh-CN" altLang="en-US" sz="2400" dirty="0" smtClean="0">
                <a:solidFill>
                  <a:srgbClr val="000000"/>
                </a:solidFill>
                <a:latin typeface="微软雅黑" panose="020B0503020204020204" pitchFamily="34" charset="-122"/>
                <a:ea typeface="微软雅黑" panose="020B0503020204020204" pitchFamily="34" charset="-122"/>
              </a:rPr>
              <a:t>，酶促最大反应速度</a:t>
            </a:r>
            <a:r>
              <a:rPr kumimoji="1" lang="en-GB" altLang="zh-CN" sz="2400" dirty="0" err="1" smtClean="0">
                <a:solidFill>
                  <a:srgbClr val="0000CC"/>
                </a:solidFill>
                <a:latin typeface="微软雅黑" panose="020B0503020204020204" pitchFamily="34" charset="-122"/>
                <a:ea typeface="微软雅黑" panose="020B0503020204020204" pitchFamily="34" charset="-122"/>
              </a:rPr>
              <a:t>Vmax</a:t>
            </a:r>
            <a:r>
              <a:rPr kumimoji="1" lang="zh-CN" altLang="en-US" sz="2400" dirty="0" smtClean="0">
                <a:solidFill>
                  <a:srgbClr val="0000CC"/>
                </a:solidFill>
                <a:latin typeface="微软雅黑" panose="020B0503020204020204" pitchFamily="34" charset="-122"/>
                <a:ea typeface="微软雅黑" panose="020B0503020204020204" pitchFamily="34" charset="-122"/>
              </a:rPr>
              <a:t>不变。</a:t>
            </a:r>
          </a:p>
        </p:txBody>
      </p:sp>
      <p:sp>
        <p:nvSpPr>
          <p:cNvPr id="3" name="矩形 2"/>
          <p:cNvSpPr/>
          <p:nvPr/>
        </p:nvSpPr>
        <p:spPr>
          <a:xfrm>
            <a:off x="3096161" y="380138"/>
            <a:ext cx="2646878" cy="584775"/>
          </a:xfrm>
          <a:prstGeom prst="rect">
            <a:avLst/>
          </a:prstGeom>
        </p:spPr>
        <p:txBody>
          <a:bodyPr wrap="none">
            <a:spAutoFit/>
          </a:bodyPr>
          <a:lstStyle/>
          <a:p>
            <a:r>
              <a:rPr lang="zh-CN" altLang="en-US" dirty="0">
                <a:solidFill>
                  <a:srgbClr val="CC0000"/>
                </a:solidFill>
                <a:latin typeface="微软雅黑" panose="020B0503020204020204" pitchFamily="34" charset="-122"/>
                <a:ea typeface="微软雅黑" panose="020B0503020204020204" pitchFamily="34" charset="-122"/>
              </a:rPr>
              <a:t>非竞争性抑制</a:t>
            </a:r>
            <a:endParaRPr lang="zh-CN" altLang="en-US" dirty="0"/>
          </a:p>
        </p:txBody>
      </p:sp>
    </p:spTree>
    <p:extLst>
      <p:ext uri="{BB962C8B-B14F-4D97-AF65-F5344CB8AC3E}">
        <p14:creationId xmlns:p14="http://schemas.microsoft.com/office/powerpoint/2010/main" val="19484909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35882"/>
                                        </p:tgtEl>
                                        <p:attrNameLst>
                                          <p:attrName>style.visibility</p:attrName>
                                        </p:attrNameLst>
                                      </p:cBhvr>
                                      <p:to>
                                        <p:strVal val="visible"/>
                                      </p:to>
                                    </p:set>
                                    <p:anim calcmode="lin" valueType="num">
                                      <p:cBhvr>
                                        <p:cTn id="7" dur="500" fill="hold"/>
                                        <p:tgtEl>
                                          <p:spTgt spid="335882"/>
                                        </p:tgtEl>
                                        <p:attrNameLst>
                                          <p:attrName>ppt_w</p:attrName>
                                        </p:attrNameLst>
                                      </p:cBhvr>
                                      <p:tavLst>
                                        <p:tav tm="0">
                                          <p:val>
                                            <p:fltVal val="0"/>
                                          </p:val>
                                        </p:tav>
                                        <p:tav tm="100000">
                                          <p:val>
                                            <p:strVal val="#ppt_w"/>
                                          </p:val>
                                        </p:tav>
                                      </p:tavLst>
                                    </p:anim>
                                    <p:anim calcmode="lin" valueType="num">
                                      <p:cBhvr>
                                        <p:cTn id="8" dur="500" fill="hold"/>
                                        <p:tgtEl>
                                          <p:spTgt spid="3358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82"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467544" y="112759"/>
            <a:ext cx="7886700" cy="1325563"/>
          </a:xfrm>
        </p:spPr>
        <p:txBody>
          <a:bodyPr/>
          <a:lstStyle/>
          <a:p>
            <a:pPr eaLnBrk="1" hangingPunct="1"/>
            <a:r>
              <a:rPr lang="zh-CN" altLang="en-US" sz="3200" b="1" dirty="0" smtClean="0">
                <a:solidFill>
                  <a:srgbClr val="CC0000"/>
                </a:solidFill>
                <a:latin typeface="微软雅黑" panose="020B0503020204020204" pitchFamily="34" charset="-122"/>
                <a:ea typeface="微软雅黑" panose="020B0503020204020204" pitchFamily="34" charset="-122"/>
              </a:rPr>
              <a:t>反竞争性抑制</a:t>
            </a:r>
            <a:endParaRPr lang="en-US" altLang="zh-CN" sz="3200" b="1" dirty="0" smtClean="0">
              <a:solidFill>
                <a:srgbClr val="CC0000"/>
              </a:solidFill>
              <a:latin typeface="微软雅黑" panose="020B0503020204020204" pitchFamily="34" charset="-122"/>
              <a:ea typeface="微软雅黑" panose="020B0503020204020204" pitchFamily="34" charset="-122"/>
            </a:endParaRPr>
          </a:p>
        </p:txBody>
      </p:sp>
      <p:sp>
        <p:nvSpPr>
          <p:cNvPr id="72706" name="Rectangle 3"/>
          <p:cNvSpPr>
            <a:spLocks noGrp="1" noChangeArrowheads="1"/>
          </p:cNvSpPr>
          <p:nvPr>
            <p:ph idx="1"/>
          </p:nvPr>
        </p:nvSpPr>
        <p:spPr>
          <a:xfrm>
            <a:off x="474881" y="1242807"/>
            <a:ext cx="7886700" cy="841375"/>
          </a:xfrm>
        </p:spPr>
        <p:txBody>
          <a:bodyPr/>
          <a:lstStyle/>
          <a:p>
            <a:pPr eaLnBrk="1" hangingPunct="1">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抑制剂能与酶与底物的复合物</a:t>
            </a:r>
            <a:r>
              <a:rPr lang="en-US" altLang="zh-CN" sz="2400" b="1" dirty="0">
                <a:latin typeface="微软雅黑" panose="020B0503020204020204" pitchFamily="34" charset="-122"/>
                <a:ea typeface="微软雅黑" panose="020B0503020204020204" pitchFamily="34" charset="-122"/>
              </a:rPr>
              <a:t>ES</a:t>
            </a:r>
            <a:r>
              <a:rPr lang="zh-CN" altLang="en-US" sz="2400" b="1" dirty="0">
                <a:latin typeface="微软雅黑" panose="020B0503020204020204" pitchFamily="34" charset="-122"/>
                <a:ea typeface="微软雅黑" panose="020B0503020204020204" pitchFamily="34" charset="-122"/>
              </a:rPr>
              <a:t>结合，不再分解，从而降低形成产物的数量。</a:t>
            </a:r>
          </a:p>
          <a:p>
            <a:pPr eaLnBrk="1" hangingPunct="1">
              <a:buFontTx/>
              <a:buBlip>
                <a:blip r:embed="rId2"/>
              </a:buBlip>
            </a:pPr>
            <a:endParaRPr lang="zh-CN" altLang="en-US" sz="2400" dirty="0">
              <a:ea typeface="黑体" panose="02010609060101010101" pitchFamily="49" charset="-122"/>
            </a:endParaRPr>
          </a:p>
          <a:p>
            <a:pPr eaLnBrk="1" hangingPunct="1">
              <a:buFontTx/>
              <a:buBlip>
                <a:blip r:embed="rId2"/>
              </a:buBlip>
            </a:pPr>
            <a:endParaRPr lang="zh-CN" altLang="en-US" sz="2400" dirty="0">
              <a:ea typeface="黑体" panose="02010609060101010101" pitchFamily="49" charset="-122"/>
            </a:endParaRPr>
          </a:p>
        </p:txBody>
      </p:sp>
      <p:grpSp>
        <p:nvGrpSpPr>
          <p:cNvPr id="72707" name="Group 8"/>
          <p:cNvGrpSpPr>
            <a:grpSpLocks/>
          </p:cNvGrpSpPr>
          <p:nvPr/>
        </p:nvGrpSpPr>
        <p:grpSpPr bwMode="auto">
          <a:xfrm>
            <a:off x="1123950" y="2219325"/>
            <a:ext cx="6781800" cy="4191000"/>
            <a:chOff x="410" y="1008"/>
            <a:chExt cx="4680" cy="3133"/>
          </a:xfrm>
        </p:grpSpPr>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 y="1008"/>
              <a:ext cx="4680" cy="3133"/>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72709" name="Text Box 6"/>
            <p:cNvSpPr txBox="1">
              <a:spLocks noChangeArrowheads="1"/>
            </p:cNvSpPr>
            <p:nvPr/>
          </p:nvSpPr>
          <p:spPr bwMode="auto">
            <a:xfrm>
              <a:off x="864" y="3168"/>
              <a:ext cx="2722"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54000" tIns="54000" rIns="54000" bIns="54000">
              <a:spAutoFit/>
            </a:bodyPr>
            <a:lstStyle>
              <a:lvl1pPr marL="271463" indent="-271463">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r>
                <a:rPr lang="en-US" altLang="zh-CN" sz="1400" b="1">
                  <a:solidFill>
                    <a:srgbClr val="1C1C1C"/>
                  </a:solidFill>
                  <a:latin typeface="Times New Roman" panose="02020603050405020304" pitchFamily="18" charset="0"/>
                  <a:ea typeface="楷体_GB2312" pitchFamily="49" charset="-122"/>
                </a:rPr>
                <a:t>1</a:t>
              </a:r>
              <a:r>
                <a:rPr lang="en-US" altLang="zh-CN" sz="1400" b="1">
                  <a:solidFill>
                    <a:srgbClr val="1C1C1C"/>
                  </a:solidFill>
                  <a:latin typeface="楷体_GB2312" pitchFamily="49" charset="-122"/>
                  <a:ea typeface="楷体_GB2312" pitchFamily="49" charset="-122"/>
                </a:rPr>
                <a:t>.</a:t>
              </a:r>
              <a:r>
                <a:rPr lang="en-US" altLang="zh-CN" sz="1400" b="1">
                  <a:solidFill>
                    <a:srgbClr val="1C1C1C"/>
                  </a:solidFill>
                  <a:latin typeface="Times New Roman" panose="02020603050405020304" pitchFamily="18" charset="0"/>
                  <a:ea typeface="楷体_GB2312" pitchFamily="49" charset="-122"/>
                </a:rPr>
                <a:t>  </a:t>
              </a:r>
              <a:r>
                <a:rPr lang="zh-CN" altLang="en-US" sz="1400" b="1">
                  <a:solidFill>
                    <a:srgbClr val="1C1C1C"/>
                  </a:solidFill>
                  <a:latin typeface="Times New Roman" panose="02020603050405020304" pitchFamily="18" charset="0"/>
                  <a:ea typeface="楷体_GB2312" pitchFamily="49" charset="-122"/>
                </a:rPr>
                <a:t>酶先与底物结合，然后再与抑制剂结  合</a:t>
              </a:r>
            </a:p>
          </p:txBody>
        </p:sp>
      </p:grpSp>
    </p:spTree>
    <p:extLst>
      <p:ext uri="{BB962C8B-B14F-4D97-AF65-F5344CB8AC3E}">
        <p14:creationId xmlns:p14="http://schemas.microsoft.com/office/powerpoint/2010/main" val="4083959010"/>
      </p:ext>
    </p:extLst>
  </p:cSld>
  <p:clrMapOvr>
    <a:masterClrMapping/>
  </p:clrMapOvr>
  <p:transition spd="slow">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zh-CN" altLang="en-US" sz="3200" b="1" dirty="0" smtClean="0">
                <a:solidFill>
                  <a:srgbClr val="CC0000"/>
                </a:solidFill>
                <a:latin typeface="微软雅黑" panose="020B0503020204020204" pitchFamily="34" charset="-122"/>
                <a:ea typeface="微软雅黑" panose="020B0503020204020204" pitchFamily="34" charset="-122"/>
              </a:rPr>
              <a:t>反竞争性抑制</a:t>
            </a:r>
          </a:p>
        </p:txBody>
      </p:sp>
      <p:sp>
        <p:nvSpPr>
          <p:cNvPr id="73730" name="Rectangle 3"/>
          <p:cNvSpPr>
            <a:spLocks noGrp="1" noChangeArrowheads="1"/>
          </p:cNvSpPr>
          <p:nvPr>
            <p:ph idx="1"/>
          </p:nvPr>
        </p:nvSpPr>
        <p:spPr>
          <a:xfrm>
            <a:off x="435754" y="1268760"/>
            <a:ext cx="8229600" cy="4525963"/>
          </a:xfrm>
        </p:spPr>
        <p:txBody>
          <a:bodyPr/>
          <a:lstStyle/>
          <a:p>
            <a:pPr eaLnBrk="1" hangingPunct="1">
              <a:buFontTx/>
              <a:buBlip>
                <a:blip r:embed="rId2"/>
              </a:buBlip>
            </a:pPr>
            <a:r>
              <a:rPr lang="zh-CN" altLang="en-US" sz="2400" b="1" dirty="0">
                <a:latin typeface="微软雅黑" panose="020B0503020204020204" pitchFamily="34" charset="-122"/>
                <a:ea typeface="微软雅黑" panose="020B0503020204020204" pitchFamily="34" charset="-122"/>
              </a:rPr>
              <a:t>反竞争性抑制的动力学曲线</a:t>
            </a:r>
          </a:p>
        </p:txBody>
      </p:sp>
      <p:pic>
        <p:nvPicPr>
          <p:cNvPr id="737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2856"/>
            <a:ext cx="8382000" cy="4194175"/>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803075"/>
      </p:ext>
    </p:extLst>
  </p:cSld>
  <p:clrMapOvr>
    <a:masterClrMapping/>
  </p:clrMapOvr>
  <p:transition spd="slow">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8314" y="116632"/>
            <a:ext cx="8218788" cy="1325563"/>
          </a:xfrm>
        </p:spPr>
        <p:txBody>
          <a:bodyPr/>
          <a:lstStyle/>
          <a:p>
            <a:pPr eaLnBrk="1" hangingPunct="1"/>
            <a:r>
              <a:rPr lang="zh-CN" altLang="en-US" sz="3200" b="1" dirty="0" smtClean="0">
                <a:solidFill>
                  <a:srgbClr val="A50021"/>
                </a:solidFill>
                <a:latin typeface="微软雅黑" panose="020B0503020204020204" pitchFamily="34" charset="-122"/>
                <a:ea typeface="微软雅黑" panose="020B0503020204020204" pitchFamily="34" charset="-122"/>
              </a:rPr>
              <a:t>可逆抑制剂对动力学常数的影响</a:t>
            </a:r>
            <a:endParaRPr lang="en-US" altLang="zh-CN" sz="3200" b="1" dirty="0" smtClean="0">
              <a:solidFill>
                <a:srgbClr val="A50021"/>
              </a:solidFill>
              <a:latin typeface="微软雅黑" panose="020B0503020204020204" pitchFamily="34" charset="-122"/>
              <a:ea typeface="微软雅黑" panose="020B0503020204020204" pitchFamily="34" charset="-122"/>
            </a:endParaRPr>
          </a:p>
        </p:txBody>
      </p:sp>
      <p:grpSp>
        <p:nvGrpSpPr>
          <p:cNvPr id="74754" name="Group 4"/>
          <p:cNvGrpSpPr>
            <a:grpSpLocks/>
          </p:cNvGrpSpPr>
          <p:nvPr/>
        </p:nvGrpSpPr>
        <p:grpSpPr bwMode="auto">
          <a:xfrm>
            <a:off x="489315" y="1772075"/>
            <a:ext cx="8277225" cy="3705225"/>
            <a:chOff x="126" y="772"/>
            <a:chExt cx="5607" cy="2241"/>
          </a:xfrm>
        </p:grpSpPr>
        <p:pic>
          <p:nvPicPr>
            <p:cNvPr id="747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 y="772"/>
              <a:ext cx="5607" cy="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6"/>
            <p:cNvSpPr txBox="1">
              <a:spLocks noChangeArrowheads="1"/>
            </p:cNvSpPr>
            <p:nvPr/>
          </p:nvSpPr>
          <p:spPr bwMode="auto">
            <a:xfrm>
              <a:off x="1968" y="2640"/>
              <a:ext cx="126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Bef>
                  <a:spcPct val="50000"/>
                </a:spcBef>
              </a:pPr>
              <a:r>
                <a:rPr lang="en-US" altLang="zh-CN" sz="2000" b="1" dirty="0" err="1">
                  <a:solidFill>
                    <a:srgbClr val="1C1C1C"/>
                  </a:solidFill>
                  <a:latin typeface="微软雅黑" panose="020B0503020204020204" pitchFamily="34" charset="-122"/>
                  <a:ea typeface="微软雅黑" panose="020B0503020204020204" pitchFamily="34" charset="-122"/>
                </a:rPr>
                <a:t>V</a:t>
              </a:r>
              <a:r>
                <a:rPr lang="en-US" altLang="zh-CN" sz="2000" b="1" baseline="-25000" dirty="0" err="1">
                  <a:solidFill>
                    <a:srgbClr val="1C1C1C"/>
                  </a:solidFill>
                  <a:latin typeface="微软雅黑" panose="020B0503020204020204" pitchFamily="34" charset="-122"/>
                  <a:ea typeface="微软雅黑" panose="020B0503020204020204" pitchFamily="34" charset="-122"/>
                </a:rPr>
                <a:t>max</a:t>
              </a:r>
              <a:r>
                <a:rPr lang="zh-CN" altLang="en-US" sz="2000" b="1" baseline="-25000" dirty="0">
                  <a:solidFill>
                    <a:srgbClr val="1C1C1C"/>
                  </a:solidFill>
                  <a:latin typeface="微软雅黑" panose="020B0503020204020204" pitchFamily="34" charset="-122"/>
                  <a:ea typeface="微软雅黑" panose="020B0503020204020204" pitchFamily="34" charset="-122"/>
                </a:rPr>
                <a:t>减小，</a:t>
              </a:r>
              <a:r>
                <a:rPr lang="en-US" altLang="zh-CN" sz="2000" b="1" baseline="-25000" dirty="0">
                  <a:solidFill>
                    <a:srgbClr val="1C1C1C"/>
                  </a:solidFill>
                  <a:latin typeface="微软雅黑" panose="020B0503020204020204" pitchFamily="34" charset="-122"/>
                  <a:ea typeface="微软雅黑" panose="020B0503020204020204" pitchFamily="34" charset="-122"/>
                </a:rPr>
                <a:t>Km</a:t>
              </a:r>
              <a:r>
                <a:rPr lang="zh-CN" altLang="en-US" sz="2000" b="1" baseline="-25000" dirty="0">
                  <a:solidFill>
                    <a:srgbClr val="1C1C1C"/>
                  </a:solidFill>
                  <a:latin typeface="微软雅黑" panose="020B0503020204020204" pitchFamily="34" charset="-122"/>
                  <a:ea typeface="微软雅黑" panose="020B0503020204020204" pitchFamily="34" charset="-122"/>
                </a:rPr>
                <a:t>不变</a:t>
              </a:r>
            </a:p>
          </p:txBody>
        </p:sp>
      </p:grpSp>
    </p:spTree>
    <p:extLst>
      <p:ext uri="{BB962C8B-B14F-4D97-AF65-F5344CB8AC3E}">
        <p14:creationId xmlns:p14="http://schemas.microsoft.com/office/powerpoint/2010/main" val="641047131"/>
      </p:ext>
    </p:extLst>
  </p:cSld>
  <p:clrMapOvr>
    <a:masterClrMapping/>
  </p:clrMapOvr>
  <p:transition spd="slow">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524000" y="495300"/>
            <a:ext cx="6400800" cy="1104900"/>
          </a:xfrm>
        </p:spPr>
        <p:txBody>
          <a:bodyPr/>
          <a:lstStyle/>
          <a:p>
            <a:pPr eaLnBrk="1" hangingPunct="1"/>
            <a:r>
              <a:rPr lang="zh-CN" altLang="en-US" sz="3600" b="1" dirty="0">
                <a:solidFill>
                  <a:srgbClr val="0000CC"/>
                </a:solidFill>
                <a:latin typeface="微软雅黑" panose="020B0503020204020204" pitchFamily="34" charset="-122"/>
                <a:ea typeface="微软雅黑" panose="020B0503020204020204" pitchFamily="34" charset="-122"/>
              </a:rPr>
              <a:t>第五节  酶的活性调节</a:t>
            </a:r>
            <a:r>
              <a:rPr lang="zh-CN" altLang="en-US" sz="4000" b="1" dirty="0">
                <a:solidFill>
                  <a:srgbClr val="3366CC"/>
                </a:solidFill>
                <a:latin typeface="隶书" panose="02010509060101010101" pitchFamily="49" charset="-122"/>
                <a:ea typeface="隶书" panose="02010509060101010101" pitchFamily="49" charset="-122"/>
              </a:rPr>
              <a:t/>
            </a:r>
            <a:br>
              <a:rPr lang="zh-CN" altLang="en-US" sz="4000" b="1" dirty="0">
                <a:solidFill>
                  <a:srgbClr val="3366CC"/>
                </a:solidFill>
                <a:latin typeface="隶书" panose="02010509060101010101" pitchFamily="49" charset="-122"/>
                <a:ea typeface="隶书" panose="02010509060101010101" pitchFamily="49" charset="-122"/>
              </a:rPr>
            </a:br>
            <a:endParaRPr lang="zh-CN" altLang="en-US" sz="4000" b="1" dirty="0">
              <a:solidFill>
                <a:srgbClr val="3366CC"/>
              </a:solidFill>
              <a:latin typeface="隶书" panose="02010509060101010101" pitchFamily="49" charset="-122"/>
              <a:ea typeface="隶书" panose="02010509060101010101" pitchFamily="49" charset="-122"/>
            </a:endParaRPr>
          </a:p>
        </p:txBody>
      </p:sp>
      <p:sp>
        <p:nvSpPr>
          <p:cNvPr id="231427" name="Text Box 3"/>
          <p:cNvSpPr txBox="1">
            <a:spLocks noChangeArrowheads="1"/>
          </p:cNvSpPr>
          <p:nvPr/>
        </p:nvSpPr>
        <p:spPr bwMode="auto">
          <a:xfrm>
            <a:off x="1331913" y="1557338"/>
            <a:ext cx="6796087" cy="7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90000"/>
              </a:lnSpc>
              <a:spcBef>
                <a:spcPct val="50000"/>
              </a:spcBef>
            </a:pPr>
            <a:r>
              <a:rPr lang="zh-CN" altLang="en-US" sz="2800" dirty="0">
                <a:solidFill>
                  <a:schemeClr val="hlink"/>
                </a:solidFill>
                <a:latin typeface="微软雅黑" panose="020B0503020204020204" pitchFamily="34" charset="-122"/>
                <a:ea typeface="微软雅黑" panose="020B0503020204020204" pitchFamily="34" charset="-122"/>
              </a:rPr>
              <a:t>一、  别构酶及酶的别构（变构）效应</a:t>
            </a:r>
          </a:p>
        </p:txBody>
      </p:sp>
      <p:sp>
        <p:nvSpPr>
          <p:cNvPr id="231429" name="Text Box 5"/>
          <p:cNvSpPr txBox="1">
            <a:spLocks noChangeArrowheads="1"/>
          </p:cNvSpPr>
          <p:nvPr/>
        </p:nvSpPr>
        <p:spPr bwMode="auto">
          <a:xfrm>
            <a:off x="1331913" y="2781040"/>
            <a:ext cx="70881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二、  酶的多种分子形式</a:t>
            </a:r>
          </a:p>
          <a:p>
            <a:pPr eaLnBrk="1" hangingPunct="1">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                  </a:t>
            </a:r>
            <a:r>
              <a:rPr lang="zh-CN" altLang="en-US" sz="2800" dirty="0">
                <a:solidFill>
                  <a:srgbClr val="0000CC"/>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800" dirty="0">
                <a:solidFill>
                  <a:srgbClr val="0000CC"/>
                </a:solidFill>
                <a:latin typeface="微软雅黑" panose="020B0503020204020204" pitchFamily="34" charset="-122"/>
                <a:ea typeface="微软雅黑" panose="020B0503020204020204" pitchFamily="34" charset="-122"/>
              </a:rPr>
              <a:t>同工酶（</a:t>
            </a:r>
            <a:r>
              <a:rPr lang="en-US" altLang="zh-CN" sz="2800" dirty="0">
                <a:solidFill>
                  <a:srgbClr val="0000CC"/>
                </a:solidFill>
                <a:latin typeface="微软雅黑" panose="020B0503020204020204" pitchFamily="34" charset="-122"/>
                <a:ea typeface="微软雅黑" panose="020B0503020204020204" pitchFamily="34" charset="-122"/>
              </a:rPr>
              <a:t>isoenzyme</a:t>
            </a:r>
            <a:r>
              <a:rPr lang="en-US" altLang="zh-CN" dirty="0">
                <a:solidFill>
                  <a:srgbClr val="0000CC"/>
                </a:solidFill>
                <a:latin typeface="微软雅黑" panose="020B0503020204020204" pitchFamily="34" charset="-122"/>
                <a:ea typeface="微软雅黑" panose="020B0503020204020204" pitchFamily="34" charset="-122"/>
              </a:rPr>
              <a:t>）</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231430" name="Text Box 6"/>
          <p:cNvSpPr txBox="1">
            <a:spLocks noChangeArrowheads="1"/>
          </p:cNvSpPr>
          <p:nvPr/>
        </p:nvSpPr>
        <p:spPr bwMode="auto">
          <a:xfrm>
            <a:off x="1403648" y="4031990"/>
            <a:ext cx="3810000" cy="7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9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三、  酶原的激活</a:t>
            </a:r>
          </a:p>
        </p:txBody>
      </p:sp>
      <p:pic>
        <p:nvPicPr>
          <p:cNvPr id="121862" name="Picture 7"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1427"/>
                                        </p:tgtEl>
                                        <p:attrNameLst>
                                          <p:attrName>style.visibility</p:attrName>
                                        </p:attrNameLst>
                                      </p:cBhvr>
                                      <p:to>
                                        <p:strVal val="visible"/>
                                      </p:to>
                                    </p:set>
                                    <p:animEffect transition="in" filter="box(in)">
                                      <p:cBhvr>
                                        <p:cTn id="7" dur="500"/>
                                        <p:tgtEl>
                                          <p:spTgt spid="231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1429"/>
                                        </p:tgtEl>
                                        <p:attrNameLst>
                                          <p:attrName>style.visibility</p:attrName>
                                        </p:attrNameLst>
                                      </p:cBhvr>
                                      <p:to>
                                        <p:strVal val="visible"/>
                                      </p:to>
                                    </p:set>
                                    <p:animEffect transition="in" filter="blinds(horizontal)">
                                      <p:cBhvr>
                                        <p:cTn id="12" dur="500"/>
                                        <p:tgtEl>
                                          <p:spTgt spid="231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1430"/>
                                        </p:tgtEl>
                                        <p:attrNameLst>
                                          <p:attrName>style.visibility</p:attrName>
                                        </p:attrNameLst>
                                      </p:cBhvr>
                                      <p:to>
                                        <p:strVal val="visible"/>
                                      </p:to>
                                    </p:set>
                                    <p:animEffect transition="in" filter="checkerboard(across)">
                                      <p:cBhvr>
                                        <p:cTn id="17" dur="500"/>
                                        <p:tgtEl>
                                          <p:spTgt spid="231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utoUpdateAnimBg="0"/>
      <p:bldP spid="231429" grpId="0" autoUpdateAnimBg="0"/>
      <p:bldP spid="231430"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366043" y="28575"/>
            <a:ext cx="6259513" cy="1485900"/>
          </a:xfrm>
        </p:spPr>
        <p:txBody>
          <a:bodyPr/>
          <a:lstStyle/>
          <a:p>
            <a:pPr eaLnBrk="1" hangingPunct="1"/>
            <a:r>
              <a:rPr lang="zh-CN" altLang="en-US" sz="3600" b="1" dirty="0">
                <a:solidFill>
                  <a:srgbClr val="0000CC"/>
                </a:solidFill>
                <a:latin typeface="微软雅黑" panose="020B0503020204020204" pitchFamily="34" charset="-122"/>
                <a:ea typeface="微软雅黑" panose="020B0503020204020204" pitchFamily="34" charset="-122"/>
              </a:rPr>
              <a:t>一、酶的别构（变构）效应</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232451" name="Text Box 3"/>
          <p:cNvSpPr txBox="1">
            <a:spLocks noChangeArrowheads="1"/>
          </p:cNvSpPr>
          <p:nvPr/>
        </p:nvSpPr>
        <p:spPr bwMode="auto">
          <a:xfrm>
            <a:off x="381000" y="1066800"/>
            <a:ext cx="8229600"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80000"/>
              </a:lnSpc>
              <a:spcBef>
                <a:spcPct val="0"/>
              </a:spcBef>
              <a:buFontTx/>
              <a:buChar char="•"/>
            </a:pPr>
            <a:r>
              <a:rPr lang="zh-CN" altLang="en-US" sz="2400" dirty="0">
                <a:solidFill>
                  <a:srgbClr val="FF0000"/>
                </a:solidFill>
                <a:latin typeface="Times New Roman" panose="02020603050405020304" pitchFamily="18" charset="0"/>
                <a:ea typeface="宋体" panose="02010600030101010101" pitchFamily="2" charset="-122"/>
              </a:rPr>
              <a:t>概念</a:t>
            </a:r>
            <a:r>
              <a:rPr lang="zh-CN" altLang="en-US" sz="2400" b="0" dirty="0">
                <a:solidFill>
                  <a:schemeClr val="tx1"/>
                </a:solidFill>
                <a:latin typeface="Times New Roman" panose="02020603050405020304" pitchFamily="18" charset="0"/>
                <a:ea typeface="宋体" panose="02010600030101010101" pitchFamily="2" charset="-122"/>
              </a:rPr>
              <a:t>：</a:t>
            </a:r>
            <a:r>
              <a:rPr lang="zh-CN" altLang="en-US" sz="2400" dirty="0">
                <a:solidFill>
                  <a:schemeClr val="tx1"/>
                </a:solidFill>
                <a:latin typeface="微软雅黑" panose="020B0503020204020204" pitchFamily="34" charset="-122"/>
                <a:ea typeface="微软雅黑" panose="020B0503020204020204" pitchFamily="34" charset="-122"/>
              </a:rPr>
              <a:t>有些酶分子表面除了具有活性中心外，还存在被称为调节位点（或变构位点）的调节物特异结合位点，调节物结合到调节位点上引起酶的构象发生变化，导致酶的活性提高或下降，这种现象称为</a:t>
            </a:r>
            <a:r>
              <a:rPr lang="zh-CN" altLang="en-US" sz="2400" dirty="0">
                <a:solidFill>
                  <a:schemeClr val="tx1"/>
                </a:solidFill>
                <a:latin typeface="微软雅黑" panose="020B0503020204020204" pitchFamily="34" charset="-122"/>
                <a:ea typeface="微软雅黑" panose="020B0503020204020204" pitchFamily="34" charset="-122"/>
                <a:hlinkClick r:id="rId2" action="ppaction://hlinksldjump"/>
              </a:rPr>
              <a:t>别构效应</a:t>
            </a: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allosteric effect）,</a:t>
            </a:r>
            <a:r>
              <a:rPr lang="zh-CN" altLang="en-US" sz="2400" dirty="0">
                <a:solidFill>
                  <a:schemeClr val="tx1"/>
                </a:solidFill>
                <a:latin typeface="微软雅黑" panose="020B0503020204020204" pitchFamily="34" charset="-122"/>
                <a:ea typeface="微软雅黑" panose="020B0503020204020204" pitchFamily="34" charset="-122"/>
              </a:rPr>
              <a:t>具有上述特点的酶称别构酶（</a:t>
            </a:r>
            <a:r>
              <a:rPr lang="en-US" altLang="zh-CN" sz="2400" dirty="0">
                <a:solidFill>
                  <a:schemeClr val="tx1"/>
                </a:solidFill>
                <a:latin typeface="微软雅黑" panose="020B0503020204020204" pitchFamily="34" charset="-122"/>
                <a:ea typeface="微软雅黑" panose="020B0503020204020204" pitchFamily="34" charset="-122"/>
              </a:rPr>
              <a:t>allosteric enzyme）。</a:t>
            </a:r>
          </a:p>
          <a:p>
            <a:pPr algn="just">
              <a:lnSpc>
                <a:spcPct val="180000"/>
              </a:lnSpc>
              <a:spcBef>
                <a:spcPct val="0"/>
              </a:spcBef>
              <a:buFontTx/>
              <a:buChar char="•"/>
            </a:pPr>
            <a:r>
              <a:rPr lang="zh-CN" altLang="en-US" sz="2400" dirty="0">
                <a:solidFill>
                  <a:srgbClr val="FF0000"/>
                </a:solidFill>
                <a:latin typeface="微软雅黑" panose="020B0503020204020204" pitchFamily="34" charset="-122"/>
                <a:ea typeface="微软雅黑" panose="020B0503020204020204" pitchFamily="34" charset="-122"/>
              </a:rPr>
              <a:t>实例</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hlinkClick r:id="rId2" action="ppaction://hlinksldjump"/>
              </a:rPr>
              <a:t>天冬氨酸转氨甲酰酶</a:t>
            </a:r>
            <a:endParaRPr lang="zh-CN" altLang="en-US" sz="2400" dirty="0">
              <a:solidFill>
                <a:schemeClr val="tx1"/>
              </a:solidFill>
              <a:latin typeface="微软雅黑" panose="020B0503020204020204" pitchFamily="34" charset="-122"/>
              <a:ea typeface="微软雅黑" panose="020B0503020204020204" pitchFamily="34" charset="-122"/>
            </a:endParaRPr>
          </a:p>
          <a:p>
            <a:pPr algn="just">
              <a:lnSpc>
                <a:spcPct val="180000"/>
              </a:lnSpc>
              <a:spcBef>
                <a:spcPct val="0"/>
              </a:spcBef>
            </a:pPr>
            <a:r>
              <a:rPr lang="zh-CN" altLang="en-US" sz="2400" dirty="0">
                <a:solidFill>
                  <a:schemeClr val="tx1"/>
                </a:solidFill>
                <a:latin typeface="Times New Roman" panose="02020603050405020304" pitchFamily="18" charset="0"/>
                <a:ea typeface="宋体" panose="02010600030101010101" pitchFamily="2" charset="-122"/>
              </a:rPr>
              <a:t>           （</a:t>
            </a:r>
            <a:r>
              <a:rPr lang="en-US" altLang="zh-CN" sz="2400" dirty="0" err="1">
                <a:solidFill>
                  <a:schemeClr val="tx1"/>
                </a:solidFill>
                <a:latin typeface="Times New Roman" panose="02020603050405020304" pitchFamily="18" charset="0"/>
                <a:ea typeface="宋体" panose="02010600030101010101" pitchFamily="2" charset="-122"/>
              </a:rPr>
              <a:t>anspartate</a:t>
            </a:r>
            <a:r>
              <a:rPr lang="en-US" altLang="zh-CN" sz="2400" dirty="0">
                <a:solidFill>
                  <a:schemeClr val="tx1"/>
                </a:solidFill>
                <a:latin typeface="Times New Roman" panose="02020603050405020304" pitchFamily="18" charset="0"/>
                <a:ea typeface="宋体" panose="02010600030101010101" pitchFamily="2" charset="-122"/>
              </a:rPr>
              <a:t> </a:t>
            </a:r>
            <a:r>
              <a:rPr lang="en-US" altLang="zh-CN" sz="2400" dirty="0" err="1">
                <a:solidFill>
                  <a:schemeClr val="tx1"/>
                </a:solidFill>
                <a:latin typeface="Times New Roman" panose="02020603050405020304" pitchFamily="18" charset="0"/>
                <a:ea typeface="宋体" panose="02010600030101010101" pitchFamily="2" charset="-122"/>
              </a:rPr>
              <a:t>transcarbamoylase，</a:t>
            </a:r>
            <a:r>
              <a:rPr lang="en-US" altLang="zh-CN" sz="2400" dirty="0" err="1">
                <a:solidFill>
                  <a:srgbClr val="CC0000"/>
                </a:solidFill>
                <a:latin typeface="Times New Roman" panose="02020603050405020304" pitchFamily="18" charset="0"/>
                <a:ea typeface="宋体" panose="02010600030101010101" pitchFamily="2" charset="-122"/>
              </a:rPr>
              <a:t>ATCase</a:t>
            </a:r>
            <a:r>
              <a:rPr lang="en-US" altLang="zh-CN" sz="2400" dirty="0">
                <a:solidFill>
                  <a:schemeClr val="tx1"/>
                </a:solidFill>
                <a:latin typeface="Times New Roman" panose="02020603050405020304" pitchFamily="18" charset="0"/>
                <a:ea typeface="宋体" panose="02010600030101010101" pitchFamily="2" charset="-122"/>
              </a:rPr>
              <a:t>）</a:t>
            </a:r>
          </a:p>
        </p:txBody>
      </p:sp>
      <p:sp>
        <p:nvSpPr>
          <p:cNvPr id="122884" name="AutoShape 4">
            <a:hlinkClick r:id="rId3" action="ppaction://hlinksldjump" highlightClick="1"/>
          </p:cNvPr>
          <p:cNvSpPr>
            <a:spLocks noChangeArrowheads="1"/>
          </p:cNvSpPr>
          <p:nvPr/>
        </p:nvSpPr>
        <p:spPr bwMode="auto">
          <a:xfrm>
            <a:off x="8458200" y="6400800"/>
            <a:ext cx="539750" cy="31115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Effect transition="in" filter="blinds(horizontal)">
                                      <p:cBhvr>
                                        <p:cTn id="7" dur="500"/>
                                        <p:tgtEl>
                                          <p:spTgt spid="232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2451">
                                            <p:txEl>
                                              <p:pRg st="1" end="1"/>
                                            </p:txEl>
                                          </p:spTgt>
                                        </p:tgtEl>
                                        <p:attrNameLst>
                                          <p:attrName>style.visibility</p:attrName>
                                        </p:attrNameLst>
                                      </p:cBhvr>
                                      <p:to>
                                        <p:strVal val="visible"/>
                                      </p:to>
                                    </p:set>
                                    <p:animEffect transition="in" filter="blinds(horizontal)">
                                      <p:cBhvr>
                                        <p:cTn id="12" dur="500"/>
                                        <p:tgtEl>
                                          <p:spTgt spid="2324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2451">
                                            <p:txEl>
                                              <p:pRg st="2" end="2"/>
                                            </p:txEl>
                                          </p:spTgt>
                                        </p:tgtEl>
                                        <p:attrNameLst>
                                          <p:attrName>style.visibility</p:attrName>
                                        </p:attrNameLst>
                                      </p:cBhvr>
                                      <p:to>
                                        <p:strVal val="visible"/>
                                      </p:to>
                                    </p:set>
                                    <p:animEffect transition="in" filter="blinds(horizontal)">
                                      <p:cBhvr>
                                        <p:cTn id="17" dur="500"/>
                                        <p:tgtEl>
                                          <p:spTgt spid="23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594866" y="769938"/>
            <a:ext cx="3712468" cy="1050924"/>
          </a:xfrm>
        </p:spPr>
        <p:txBody>
          <a:bodyPr/>
          <a:lstStyle/>
          <a:p>
            <a:pPr eaLnBrk="1" hangingPunct="1"/>
            <a:r>
              <a:rPr kumimoji="1" lang="en-US" altLang="zh-CN" sz="2800" b="1" dirty="0" err="1">
                <a:solidFill>
                  <a:srgbClr val="CC3300"/>
                </a:solidFill>
                <a:latin typeface="微软雅黑" panose="020B0503020204020204" pitchFamily="34" charset="-122"/>
                <a:ea typeface="微软雅黑" panose="020B0503020204020204" pitchFamily="34" charset="-122"/>
              </a:rPr>
              <a:t>ATCase</a:t>
            </a:r>
            <a:r>
              <a:rPr kumimoji="1" lang="zh-CN" altLang="en-US" sz="2800" b="1" dirty="0">
                <a:solidFill>
                  <a:srgbClr val="CC3300"/>
                </a:solidFill>
                <a:latin typeface="微软雅黑" panose="020B0503020204020204" pitchFamily="34" charset="-122"/>
                <a:ea typeface="微软雅黑" panose="020B0503020204020204" pitchFamily="34" charset="-122"/>
              </a:rPr>
              <a:t>的结构及其催化链的别构过度作用</a:t>
            </a:r>
            <a:br>
              <a:rPr kumimoji="1" lang="zh-CN" altLang="en-US" sz="2800" b="1" dirty="0">
                <a:solidFill>
                  <a:srgbClr val="CC3300"/>
                </a:solidFill>
                <a:latin typeface="微软雅黑" panose="020B0503020204020204" pitchFamily="34" charset="-122"/>
                <a:ea typeface="微软雅黑" panose="020B0503020204020204" pitchFamily="34" charset="-122"/>
              </a:rPr>
            </a:br>
            <a:endParaRPr kumimoji="1" lang="zh-CN" altLang="en-US" sz="2800" b="1" dirty="0">
              <a:solidFill>
                <a:srgbClr val="CC3300"/>
              </a:solidFill>
              <a:latin typeface="微软雅黑" panose="020B0503020204020204" pitchFamily="34" charset="-122"/>
              <a:ea typeface="微软雅黑" panose="020B0503020204020204" pitchFamily="34" charset="-122"/>
            </a:endParaRPr>
          </a:p>
        </p:txBody>
      </p:sp>
      <p:pic>
        <p:nvPicPr>
          <p:cNvPr id="235523" name="Picture 3" descr="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52400"/>
            <a:ext cx="40386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4" name="Picture 4" descr="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2390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AutoShape 5">
            <a:hlinkClick r:id="rId4" action="ppaction://hlinksldjump" highlightClick="1"/>
          </p:cNvPr>
          <p:cNvSpPr>
            <a:spLocks noChangeArrowheads="1"/>
          </p:cNvSpPr>
          <p:nvPr/>
        </p:nvSpPr>
        <p:spPr bwMode="auto">
          <a:xfrm>
            <a:off x="8610600" y="6553200"/>
            <a:ext cx="457200" cy="2286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2" name="Group 6"/>
          <p:cNvGrpSpPr>
            <a:grpSpLocks/>
          </p:cNvGrpSpPr>
          <p:nvPr/>
        </p:nvGrpSpPr>
        <p:grpSpPr bwMode="auto">
          <a:xfrm>
            <a:off x="990600" y="4953000"/>
            <a:ext cx="7315200" cy="1752600"/>
            <a:chOff x="624" y="3120"/>
            <a:chExt cx="4608" cy="1104"/>
          </a:xfrm>
        </p:grpSpPr>
        <p:sp>
          <p:nvSpPr>
            <p:cNvPr id="124935" name="Rectangle 7"/>
            <p:cNvSpPr>
              <a:spLocks noChangeArrowheads="1"/>
            </p:cNvSpPr>
            <p:nvPr/>
          </p:nvSpPr>
          <p:spPr bwMode="auto">
            <a:xfrm>
              <a:off x="624" y="3120"/>
              <a:ext cx="4560" cy="1104"/>
            </a:xfrm>
            <a:prstGeom prst="rect">
              <a:avLst/>
            </a:prstGeom>
            <a:solidFill>
              <a:srgbClr val="FFFF99">
                <a:alpha val="50195"/>
              </a:srgbClr>
            </a:solidFill>
            <a:ln w="9525">
              <a:solidFill>
                <a:schemeClr val="tx1"/>
              </a:solidFill>
              <a:miter lim="800000"/>
              <a:headEnd/>
              <a:tailEnd/>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124936" name="Group 8"/>
            <p:cNvGrpSpPr>
              <a:grpSpLocks/>
            </p:cNvGrpSpPr>
            <p:nvPr/>
          </p:nvGrpSpPr>
          <p:grpSpPr bwMode="auto">
            <a:xfrm>
              <a:off x="624" y="3173"/>
              <a:ext cx="1584" cy="1008"/>
              <a:chOff x="720" y="3158"/>
              <a:chExt cx="1584" cy="1008"/>
            </a:xfrm>
          </p:grpSpPr>
          <p:grpSp>
            <p:nvGrpSpPr>
              <p:cNvPr id="124970" name="Group 9"/>
              <p:cNvGrpSpPr>
                <a:grpSpLocks/>
              </p:cNvGrpSpPr>
              <p:nvPr/>
            </p:nvGrpSpPr>
            <p:grpSpPr bwMode="auto">
              <a:xfrm>
                <a:off x="720" y="3168"/>
                <a:ext cx="1584" cy="998"/>
                <a:chOff x="672" y="3024"/>
                <a:chExt cx="1584" cy="998"/>
              </a:xfrm>
            </p:grpSpPr>
            <p:grpSp>
              <p:nvGrpSpPr>
                <p:cNvPr id="124978" name="Group 10"/>
                <p:cNvGrpSpPr>
                  <a:grpSpLocks/>
                </p:cNvGrpSpPr>
                <p:nvPr/>
              </p:nvGrpSpPr>
              <p:grpSpPr bwMode="auto">
                <a:xfrm>
                  <a:off x="1008" y="3024"/>
                  <a:ext cx="768" cy="231"/>
                  <a:chOff x="384" y="3264"/>
                  <a:chExt cx="432" cy="144"/>
                </a:xfrm>
              </p:grpSpPr>
              <p:grpSp>
                <p:nvGrpSpPr>
                  <p:cNvPr id="124994" name="Group 11"/>
                  <p:cNvGrpSpPr>
                    <a:grpSpLocks/>
                  </p:cNvGrpSpPr>
                  <p:nvPr/>
                </p:nvGrpSpPr>
                <p:grpSpPr bwMode="auto">
                  <a:xfrm>
                    <a:off x="384" y="3264"/>
                    <a:ext cx="288" cy="144"/>
                    <a:chOff x="1968" y="2544"/>
                    <a:chExt cx="288" cy="144"/>
                  </a:xfrm>
                </p:grpSpPr>
                <p:sp>
                  <p:nvSpPr>
                    <p:cNvPr id="124996" name="Rectangle 12"/>
                    <p:cNvSpPr>
                      <a:spLocks noChangeArrowheads="1"/>
                    </p:cNvSpPr>
                    <p:nvPr/>
                  </p:nvSpPr>
                  <p:spPr bwMode="auto">
                    <a:xfrm>
                      <a:off x="2112" y="254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97" name="Rectangle 13"/>
                    <p:cNvSpPr>
                      <a:spLocks noChangeArrowheads="1"/>
                    </p:cNvSpPr>
                    <p:nvPr/>
                  </p:nvSpPr>
                  <p:spPr bwMode="auto">
                    <a:xfrm>
                      <a:off x="1968" y="254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95" name="Rectangle 14"/>
                  <p:cNvSpPr>
                    <a:spLocks noChangeArrowheads="1"/>
                  </p:cNvSpPr>
                  <p:nvPr/>
                </p:nvSpPr>
                <p:spPr bwMode="auto">
                  <a:xfrm>
                    <a:off x="672" y="326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79" name="Group 15"/>
                <p:cNvGrpSpPr>
                  <a:grpSpLocks/>
                </p:cNvGrpSpPr>
                <p:nvPr/>
              </p:nvGrpSpPr>
              <p:grpSpPr bwMode="auto">
                <a:xfrm>
                  <a:off x="1008" y="3504"/>
                  <a:ext cx="768" cy="231"/>
                  <a:chOff x="384" y="3264"/>
                  <a:chExt cx="432" cy="144"/>
                </a:xfrm>
              </p:grpSpPr>
              <p:grpSp>
                <p:nvGrpSpPr>
                  <p:cNvPr id="124990" name="Group 16"/>
                  <p:cNvGrpSpPr>
                    <a:grpSpLocks/>
                  </p:cNvGrpSpPr>
                  <p:nvPr/>
                </p:nvGrpSpPr>
                <p:grpSpPr bwMode="auto">
                  <a:xfrm>
                    <a:off x="384" y="3264"/>
                    <a:ext cx="288" cy="144"/>
                    <a:chOff x="1968" y="2544"/>
                    <a:chExt cx="288" cy="144"/>
                  </a:xfrm>
                </p:grpSpPr>
                <p:sp>
                  <p:nvSpPr>
                    <p:cNvPr id="124992" name="Rectangle 17"/>
                    <p:cNvSpPr>
                      <a:spLocks noChangeArrowheads="1"/>
                    </p:cNvSpPr>
                    <p:nvPr/>
                  </p:nvSpPr>
                  <p:spPr bwMode="auto">
                    <a:xfrm>
                      <a:off x="2112" y="254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93" name="Rectangle 18"/>
                    <p:cNvSpPr>
                      <a:spLocks noChangeArrowheads="1"/>
                    </p:cNvSpPr>
                    <p:nvPr/>
                  </p:nvSpPr>
                  <p:spPr bwMode="auto">
                    <a:xfrm>
                      <a:off x="1968" y="254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91" name="Rectangle 19"/>
                  <p:cNvSpPr>
                    <a:spLocks noChangeArrowheads="1"/>
                  </p:cNvSpPr>
                  <p:nvPr/>
                </p:nvSpPr>
                <p:spPr bwMode="auto">
                  <a:xfrm>
                    <a:off x="672" y="3264"/>
                    <a:ext cx="144" cy="144"/>
                  </a:xfrm>
                  <a:prstGeom prst="rect">
                    <a:avLst/>
                  </a:prstGeom>
                  <a:solidFill>
                    <a:srgbClr val="006600"/>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80" name="Group 20"/>
                <p:cNvGrpSpPr>
                  <a:grpSpLocks/>
                </p:cNvGrpSpPr>
                <p:nvPr/>
              </p:nvGrpSpPr>
              <p:grpSpPr bwMode="auto">
                <a:xfrm>
                  <a:off x="1536" y="3322"/>
                  <a:ext cx="224" cy="134"/>
                  <a:chOff x="1968" y="2544"/>
                  <a:chExt cx="288" cy="144"/>
                </a:xfrm>
              </p:grpSpPr>
              <p:sp>
                <p:nvSpPr>
                  <p:cNvPr id="124988" name="Rectangle 21"/>
                  <p:cNvSpPr>
                    <a:spLocks noChangeArrowheads="1"/>
                  </p:cNvSpPr>
                  <p:nvPr/>
                </p:nvSpPr>
                <p:spPr bwMode="auto">
                  <a:xfrm>
                    <a:off x="2112"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89" name="Rectangle 22"/>
                  <p:cNvSpPr>
                    <a:spLocks noChangeArrowheads="1"/>
                  </p:cNvSpPr>
                  <p:nvPr/>
                </p:nvSpPr>
                <p:spPr bwMode="auto">
                  <a:xfrm>
                    <a:off x="1968"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81" name="Group 23"/>
                <p:cNvGrpSpPr>
                  <a:grpSpLocks/>
                </p:cNvGrpSpPr>
                <p:nvPr/>
              </p:nvGrpSpPr>
              <p:grpSpPr bwMode="auto">
                <a:xfrm>
                  <a:off x="1248" y="3322"/>
                  <a:ext cx="224" cy="134"/>
                  <a:chOff x="1968" y="2544"/>
                  <a:chExt cx="288" cy="144"/>
                </a:xfrm>
              </p:grpSpPr>
              <p:sp>
                <p:nvSpPr>
                  <p:cNvPr id="124986" name="Rectangle 24"/>
                  <p:cNvSpPr>
                    <a:spLocks noChangeArrowheads="1"/>
                  </p:cNvSpPr>
                  <p:nvPr/>
                </p:nvSpPr>
                <p:spPr bwMode="auto">
                  <a:xfrm>
                    <a:off x="2112"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87" name="Rectangle 25"/>
                  <p:cNvSpPr>
                    <a:spLocks noChangeArrowheads="1"/>
                  </p:cNvSpPr>
                  <p:nvPr/>
                </p:nvSpPr>
                <p:spPr bwMode="auto">
                  <a:xfrm>
                    <a:off x="1968"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82" name="Group 26"/>
                <p:cNvGrpSpPr>
                  <a:grpSpLocks/>
                </p:cNvGrpSpPr>
                <p:nvPr/>
              </p:nvGrpSpPr>
              <p:grpSpPr bwMode="auto">
                <a:xfrm>
                  <a:off x="960" y="3322"/>
                  <a:ext cx="224" cy="134"/>
                  <a:chOff x="1968" y="2544"/>
                  <a:chExt cx="288" cy="144"/>
                </a:xfrm>
              </p:grpSpPr>
              <p:sp>
                <p:nvSpPr>
                  <p:cNvPr id="124984" name="Rectangle 27"/>
                  <p:cNvSpPr>
                    <a:spLocks noChangeArrowheads="1"/>
                  </p:cNvSpPr>
                  <p:nvPr/>
                </p:nvSpPr>
                <p:spPr bwMode="auto">
                  <a:xfrm>
                    <a:off x="2112"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85" name="Rectangle 28"/>
                  <p:cNvSpPr>
                    <a:spLocks noChangeArrowheads="1"/>
                  </p:cNvSpPr>
                  <p:nvPr/>
                </p:nvSpPr>
                <p:spPr bwMode="auto">
                  <a:xfrm>
                    <a:off x="1968" y="2544"/>
                    <a:ext cx="144" cy="144"/>
                  </a:xfrm>
                  <a:prstGeom prst="rect">
                    <a:avLst/>
                  </a:prstGeom>
                  <a:solidFill>
                    <a:srgbClr val="FF99FF"/>
                  </a:solidFill>
                  <a:ln w="12700" cap="sq">
                    <a:solidFill>
                      <a:schemeClr val="bg1"/>
                    </a:solidFill>
                    <a:miter lim="800000"/>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83" name="Text Box 29"/>
                <p:cNvSpPr txBox="1">
                  <a:spLocks noChangeArrowheads="1"/>
                </p:cNvSpPr>
                <p:nvPr/>
              </p:nvSpPr>
              <p:spPr bwMode="auto">
                <a:xfrm>
                  <a:off x="672" y="3801"/>
                  <a:ext cx="15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700" dirty="0">
                      <a:solidFill>
                        <a:srgbClr val="990033"/>
                      </a:solidFill>
                      <a:latin typeface="微软雅黑" panose="020B0503020204020204" pitchFamily="34" charset="-122"/>
                      <a:ea typeface="微软雅黑" panose="020B0503020204020204" pitchFamily="34" charset="-122"/>
                    </a:rPr>
                    <a:t>无催化活性构象(</a:t>
                  </a:r>
                  <a:r>
                    <a:rPr lang="en-US" altLang="zh-CN" sz="1700" dirty="0">
                      <a:solidFill>
                        <a:srgbClr val="990033"/>
                      </a:solidFill>
                      <a:latin typeface="微软雅黑" panose="020B0503020204020204" pitchFamily="34" charset="-122"/>
                      <a:ea typeface="微软雅黑" panose="020B0503020204020204" pitchFamily="34" charset="-122"/>
                    </a:rPr>
                    <a:t>T-</a:t>
                  </a:r>
                  <a:r>
                    <a:rPr lang="zh-CN" altLang="en-US" sz="1700" dirty="0">
                      <a:solidFill>
                        <a:srgbClr val="990033"/>
                      </a:solidFill>
                      <a:latin typeface="微软雅黑" panose="020B0503020204020204" pitchFamily="34" charset="-122"/>
                      <a:ea typeface="微软雅黑" panose="020B0503020204020204" pitchFamily="34" charset="-122"/>
                    </a:rPr>
                    <a:t>型)</a:t>
                  </a:r>
                </a:p>
              </p:txBody>
            </p:sp>
          </p:grpSp>
          <p:sp>
            <p:nvSpPr>
              <p:cNvPr id="124971" name="Text Box 30"/>
              <p:cNvSpPr txBox="1">
                <a:spLocks noChangeArrowheads="1"/>
              </p:cNvSpPr>
              <p:nvPr/>
            </p:nvSpPr>
            <p:spPr bwMode="auto">
              <a:xfrm>
                <a:off x="1056" y="315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2" name="Text Box 31"/>
              <p:cNvSpPr txBox="1">
                <a:spLocks noChangeArrowheads="1"/>
              </p:cNvSpPr>
              <p:nvPr/>
            </p:nvSpPr>
            <p:spPr bwMode="auto">
              <a:xfrm>
                <a:off x="1056" y="363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3" name="Text Box 32"/>
              <p:cNvSpPr txBox="1">
                <a:spLocks noChangeArrowheads="1"/>
              </p:cNvSpPr>
              <p:nvPr/>
            </p:nvSpPr>
            <p:spPr bwMode="auto">
              <a:xfrm>
                <a:off x="1296" y="315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4" name="Text Box 33"/>
              <p:cNvSpPr txBox="1">
                <a:spLocks noChangeArrowheads="1"/>
              </p:cNvSpPr>
              <p:nvPr/>
            </p:nvSpPr>
            <p:spPr bwMode="auto">
              <a:xfrm>
                <a:off x="1584" y="315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5" name="Text Box 34"/>
              <p:cNvSpPr txBox="1">
                <a:spLocks noChangeArrowheads="1"/>
              </p:cNvSpPr>
              <p:nvPr/>
            </p:nvSpPr>
            <p:spPr bwMode="auto">
              <a:xfrm>
                <a:off x="1344" y="363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6" name="Text Box 35"/>
              <p:cNvSpPr txBox="1">
                <a:spLocks noChangeArrowheads="1"/>
              </p:cNvSpPr>
              <p:nvPr/>
            </p:nvSpPr>
            <p:spPr bwMode="auto">
              <a:xfrm>
                <a:off x="1584" y="363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77" name="Text Box 36"/>
              <p:cNvSpPr txBox="1">
                <a:spLocks noChangeArrowheads="1"/>
              </p:cNvSpPr>
              <p:nvPr/>
            </p:nvSpPr>
            <p:spPr bwMode="auto">
              <a:xfrm>
                <a:off x="960" y="3456"/>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200" b="0">
                    <a:solidFill>
                      <a:schemeClr val="bg1"/>
                    </a:solidFill>
                    <a:latin typeface="Times New Roman" panose="02020603050405020304" pitchFamily="18" charset="0"/>
                    <a:ea typeface="宋体" panose="02010600030101010101" pitchFamily="2" charset="-122"/>
                  </a:rPr>
                  <a:t> </a:t>
                </a:r>
                <a:r>
                  <a:rPr lang="en-US" altLang="zh-CN" sz="1200">
                    <a:solidFill>
                      <a:schemeClr val="bg1"/>
                    </a:solidFill>
                    <a:latin typeface="Times New Roman" panose="02020603050405020304" pitchFamily="18" charset="0"/>
                    <a:ea typeface="宋体" panose="02010600030101010101" pitchFamily="2" charset="-122"/>
                  </a:rPr>
                  <a:t>R  R    R  R    R  R</a:t>
                </a:r>
              </a:p>
            </p:txBody>
          </p:sp>
        </p:grpSp>
        <p:grpSp>
          <p:nvGrpSpPr>
            <p:cNvPr id="124937" name="Group 37"/>
            <p:cNvGrpSpPr>
              <a:grpSpLocks/>
            </p:cNvGrpSpPr>
            <p:nvPr/>
          </p:nvGrpSpPr>
          <p:grpSpPr bwMode="auto">
            <a:xfrm>
              <a:off x="3600" y="3163"/>
              <a:ext cx="1632" cy="1047"/>
              <a:chOff x="3648" y="3062"/>
              <a:chExt cx="1632" cy="1047"/>
            </a:xfrm>
          </p:grpSpPr>
          <p:grpSp>
            <p:nvGrpSpPr>
              <p:cNvPr id="124942" name="Group 38"/>
              <p:cNvGrpSpPr>
                <a:grpSpLocks/>
              </p:cNvGrpSpPr>
              <p:nvPr/>
            </p:nvGrpSpPr>
            <p:grpSpPr bwMode="auto">
              <a:xfrm>
                <a:off x="3648" y="3072"/>
                <a:ext cx="1632" cy="1037"/>
                <a:chOff x="3936" y="2928"/>
                <a:chExt cx="1632" cy="1037"/>
              </a:xfrm>
            </p:grpSpPr>
            <p:grpSp>
              <p:nvGrpSpPr>
                <p:cNvPr id="124950" name="Group 39"/>
                <p:cNvGrpSpPr>
                  <a:grpSpLocks/>
                </p:cNvGrpSpPr>
                <p:nvPr/>
              </p:nvGrpSpPr>
              <p:grpSpPr bwMode="auto">
                <a:xfrm>
                  <a:off x="4800" y="3216"/>
                  <a:ext cx="240" cy="135"/>
                  <a:chOff x="1344" y="2544"/>
                  <a:chExt cx="288" cy="144"/>
                </a:xfrm>
              </p:grpSpPr>
              <p:sp>
                <p:nvSpPr>
                  <p:cNvPr id="124968" name="Oval 40"/>
                  <p:cNvSpPr>
                    <a:spLocks noChangeArrowheads="1"/>
                  </p:cNvSpPr>
                  <p:nvPr/>
                </p:nvSpPr>
                <p:spPr bwMode="auto">
                  <a:xfrm>
                    <a:off x="1344"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69" name="Oval 41"/>
                  <p:cNvSpPr>
                    <a:spLocks noChangeArrowheads="1"/>
                  </p:cNvSpPr>
                  <p:nvPr/>
                </p:nvSpPr>
                <p:spPr bwMode="auto">
                  <a:xfrm>
                    <a:off x="1488"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51" name="Group 42"/>
                <p:cNvGrpSpPr>
                  <a:grpSpLocks/>
                </p:cNvGrpSpPr>
                <p:nvPr/>
              </p:nvGrpSpPr>
              <p:grpSpPr bwMode="auto">
                <a:xfrm>
                  <a:off x="4272" y="3408"/>
                  <a:ext cx="768" cy="240"/>
                  <a:chOff x="2208" y="3360"/>
                  <a:chExt cx="432" cy="144"/>
                </a:xfrm>
              </p:grpSpPr>
              <p:grpSp>
                <p:nvGrpSpPr>
                  <p:cNvPr id="124964" name="Group 43"/>
                  <p:cNvGrpSpPr>
                    <a:grpSpLocks/>
                  </p:cNvGrpSpPr>
                  <p:nvPr/>
                </p:nvGrpSpPr>
                <p:grpSpPr bwMode="auto">
                  <a:xfrm>
                    <a:off x="2208" y="3360"/>
                    <a:ext cx="288" cy="144"/>
                    <a:chOff x="1344" y="2544"/>
                    <a:chExt cx="288" cy="144"/>
                  </a:xfrm>
                </p:grpSpPr>
                <p:sp>
                  <p:nvSpPr>
                    <p:cNvPr id="124966" name="Oval 44"/>
                    <p:cNvSpPr>
                      <a:spLocks noChangeArrowheads="1"/>
                    </p:cNvSpPr>
                    <p:nvPr/>
                  </p:nvSpPr>
                  <p:spPr bwMode="auto">
                    <a:xfrm>
                      <a:off x="1344" y="2544"/>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67" name="Oval 45"/>
                    <p:cNvSpPr>
                      <a:spLocks noChangeArrowheads="1"/>
                    </p:cNvSpPr>
                    <p:nvPr/>
                  </p:nvSpPr>
                  <p:spPr bwMode="auto">
                    <a:xfrm>
                      <a:off x="1488" y="2544"/>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65" name="Oval 46"/>
                  <p:cNvSpPr>
                    <a:spLocks noChangeArrowheads="1"/>
                  </p:cNvSpPr>
                  <p:nvPr/>
                </p:nvSpPr>
                <p:spPr bwMode="auto">
                  <a:xfrm>
                    <a:off x="2496" y="3360"/>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52" name="Group 47"/>
                <p:cNvGrpSpPr>
                  <a:grpSpLocks/>
                </p:cNvGrpSpPr>
                <p:nvPr/>
              </p:nvGrpSpPr>
              <p:grpSpPr bwMode="auto">
                <a:xfrm>
                  <a:off x="4272" y="2928"/>
                  <a:ext cx="768" cy="240"/>
                  <a:chOff x="2208" y="3360"/>
                  <a:chExt cx="432" cy="144"/>
                </a:xfrm>
              </p:grpSpPr>
              <p:grpSp>
                <p:nvGrpSpPr>
                  <p:cNvPr id="124960" name="Group 48"/>
                  <p:cNvGrpSpPr>
                    <a:grpSpLocks/>
                  </p:cNvGrpSpPr>
                  <p:nvPr/>
                </p:nvGrpSpPr>
                <p:grpSpPr bwMode="auto">
                  <a:xfrm>
                    <a:off x="2208" y="3360"/>
                    <a:ext cx="288" cy="144"/>
                    <a:chOff x="1344" y="2544"/>
                    <a:chExt cx="288" cy="144"/>
                  </a:xfrm>
                </p:grpSpPr>
                <p:sp>
                  <p:nvSpPr>
                    <p:cNvPr id="124962" name="Oval 49"/>
                    <p:cNvSpPr>
                      <a:spLocks noChangeArrowheads="1"/>
                    </p:cNvSpPr>
                    <p:nvPr/>
                  </p:nvSpPr>
                  <p:spPr bwMode="auto">
                    <a:xfrm>
                      <a:off x="1344" y="2544"/>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63" name="Oval 50"/>
                    <p:cNvSpPr>
                      <a:spLocks noChangeArrowheads="1"/>
                    </p:cNvSpPr>
                    <p:nvPr/>
                  </p:nvSpPr>
                  <p:spPr bwMode="auto">
                    <a:xfrm>
                      <a:off x="1488" y="2544"/>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61" name="Oval 51"/>
                  <p:cNvSpPr>
                    <a:spLocks noChangeArrowheads="1"/>
                  </p:cNvSpPr>
                  <p:nvPr/>
                </p:nvSpPr>
                <p:spPr bwMode="auto">
                  <a:xfrm>
                    <a:off x="2496" y="3360"/>
                    <a:ext cx="144" cy="144"/>
                  </a:xfrm>
                  <a:prstGeom prst="ellipse">
                    <a:avLst/>
                  </a:prstGeom>
                  <a:solidFill>
                    <a:schemeClr val="accent2"/>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53" name="Group 52"/>
                <p:cNvGrpSpPr>
                  <a:grpSpLocks/>
                </p:cNvGrpSpPr>
                <p:nvPr/>
              </p:nvGrpSpPr>
              <p:grpSpPr bwMode="auto">
                <a:xfrm>
                  <a:off x="4512" y="3216"/>
                  <a:ext cx="240" cy="135"/>
                  <a:chOff x="1344" y="2544"/>
                  <a:chExt cx="288" cy="144"/>
                </a:xfrm>
              </p:grpSpPr>
              <p:sp>
                <p:nvSpPr>
                  <p:cNvPr id="124958" name="Oval 53"/>
                  <p:cNvSpPr>
                    <a:spLocks noChangeArrowheads="1"/>
                  </p:cNvSpPr>
                  <p:nvPr/>
                </p:nvSpPr>
                <p:spPr bwMode="auto">
                  <a:xfrm>
                    <a:off x="1344"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59" name="Oval 54"/>
                  <p:cNvSpPr>
                    <a:spLocks noChangeArrowheads="1"/>
                  </p:cNvSpPr>
                  <p:nvPr/>
                </p:nvSpPr>
                <p:spPr bwMode="auto">
                  <a:xfrm>
                    <a:off x="1488"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4954" name="Group 55"/>
                <p:cNvGrpSpPr>
                  <a:grpSpLocks/>
                </p:cNvGrpSpPr>
                <p:nvPr/>
              </p:nvGrpSpPr>
              <p:grpSpPr bwMode="auto">
                <a:xfrm>
                  <a:off x="4224" y="3216"/>
                  <a:ext cx="240" cy="135"/>
                  <a:chOff x="1344" y="2544"/>
                  <a:chExt cx="288" cy="144"/>
                </a:xfrm>
              </p:grpSpPr>
              <p:sp>
                <p:nvSpPr>
                  <p:cNvPr id="124956" name="Oval 56"/>
                  <p:cNvSpPr>
                    <a:spLocks noChangeArrowheads="1"/>
                  </p:cNvSpPr>
                  <p:nvPr/>
                </p:nvSpPr>
                <p:spPr bwMode="auto">
                  <a:xfrm>
                    <a:off x="1344"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4957" name="Oval 57"/>
                  <p:cNvSpPr>
                    <a:spLocks noChangeArrowheads="1"/>
                  </p:cNvSpPr>
                  <p:nvPr/>
                </p:nvSpPr>
                <p:spPr bwMode="auto">
                  <a:xfrm>
                    <a:off x="1488" y="2544"/>
                    <a:ext cx="144" cy="144"/>
                  </a:xfrm>
                  <a:prstGeom prst="ellipse">
                    <a:avLst/>
                  </a:prstGeom>
                  <a:solidFill>
                    <a:schemeClr val="accent1"/>
                  </a:solidFill>
                  <a:ln w="12700" cap="sq">
                    <a:solidFill>
                      <a:schemeClr val="bg1"/>
                    </a:solidFill>
                    <a:round/>
                    <a:headEnd type="none" w="sm" len="sm"/>
                    <a:tailEnd type="none" w="sm" len="sm"/>
                  </a:ln>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4955" name="Text Box 58"/>
                <p:cNvSpPr txBox="1">
                  <a:spLocks noChangeArrowheads="1"/>
                </p:cNvSpPr>
                <p:nvPr/>
              </p:nvSpPr>
              <p:spPr bwMode="auto">
                <a:xfrm>
                  <a:off x="3936" y="3744"/>
                  <a:ext cx="163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700" dirty="0">
                      <a:solidFill>
                        <a:srgbClr val="990033"/>
                      </a:solidFill>
                      <a:latin typeface="微软雅黑" panose="020B0503020204020204" pitchFamily="34" charset="-122"/>
                      <a:ea typeface="微软雅黑" panose="020B0503020204020204" pitchFamily="34" charset="-122"/>
                    </a:rPr>
                    <a:t>有催化活性构象(</a:t>
                  </a:r>
                  <a:r>
                    <a:rPr lang="en-US" altLang="zh-CN" sz="1700" dirty="0">
                      <a:solidFill>
                        <a:srgbClr val="990033"/>
                      </a:solidFill>
                      <a:latin typeface="微软雅黑" panose="020B0503020204020204" pitchFamily="34" charset="-122"/>
                      <a:ea typeface="微软雅黑" panose="020B0503020204020204" pitchFamily="34" charset="-122"/>
                    </a:rPr>
                    <a:t>R-</a:t>
                  </a:r>
                  <a:r>
                    <a:rPr lang="zh-CN" altLang="en-US" sz="1700" dirty="0">
                      <a:solidFill>
                        <a:srgbClr val="990033"/>
                      </a:solidFill>
                      <a:latin typeface="微软雅黑" panose="020B0503020204020204" pitchFamily="34" charset="-122"/>
                      <a:ea typeface="微软雅黑" panose="020B0503020204020204" pitchFamily="34" charset="-122"/>
                    </a:rPr>
                    <a:t>型)   </a:t>
                  </a:r>
                </a:p>
              </p:txBody>
            </p:sp>
          </p:grpSp>
          <p:sp>
            <p:nvSpPr>
              <p:cNvPr id="124943" name="Text Box 59"/>
              <p:cNvSpPr txBox="1">
                <a:spLocks noChangeArrowheads="1"/>
              </p:cNvSpPr>
              <p:nvPr/>
            </p:nvSpPr>
            <p:spPr bwMode="auto">
              <a:xfrm>
                <a:off x="3984" y="306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4" name="Text Box 60"/>
              <p:cNvSpPr txBox="1">
                <a:spLocks noChangeArrowheads="1"/>
              </p:cNvSpPr>
              <p:nvPr/>
            </p:nvSpPr>
            <p:spPr bwMode="auto">
              <a:xfrm>
                <a:off x="4272" y="306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5" name="Text Box 61"/>
              <p:cNvSpPr txBox="1">
                <a:spLocks noChangeArrowheads="1"/>
              </p:cNvSpPr>
              <p:nvPr/>
            </p:nvSpPr>
            <p:spPr bwMode="auto">
              <a:xfrm>
                <a:off x="4512" y="306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6" name="Text Box 62"/>
              <p:cNvSpPr txBox="1">
                <a:spLocks noChangeArrowheads="1"/>
              </p:cNvSpPr>
              <p:nvPr/>
            </p:nvSpPr>
            <p:spPr bwMode="auto">
              <a:xfrm>
                <a:off x="3984" y="354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7" name="Text Box 63"/>
              <p:cNvSpPr txBox="1">
                <a:spLocks noChangeArrowheads="1"/>
              </p:cNvSpPr>
              <p:nvPr/>
            </p:nvSpPr>
            <p:spPr bwMode="auto">
              <a:xfrm>
                <a:off x="4272" y="355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8" name="Text Box 64"/>
              <p:cNvSpPr txBox="1">
                <a:spLocks noChangeArrowheads="1"/>
              </p:cNvSpPr>
              <p:nvPr/>
            </p:nvSpPr>
            <p:spPr bwMode="auto">
              <a:xfrm>
                <a:off x="4512" y="355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chemeClr val="tx1"/>
                    </a:solidFill>
                    <a:latin typeface="Times New Roman" panose="02020603050405020304" pitchFamily="18" charset="0"/>
                    <a:ea typeface="宋体" panose="02010600030101010101" pitchFamily="2" charset="-122"/>
                  </a:rPr>
                  <a:t>C</a:t>
                </a:r>
              </a:p>
            </p:txBody>
          </p:sp>
          <p:sp>
            <p:nvSpPr>
              <p:cNvPr id="124949" name="Text Box 65"/>
              <p:cNvSpPr txBox="1">
                <a:spLocks noChangeArrowheads="1"/>
              </p:cNvSpPr>
              <p:nvPr/>
            </p:nvSpPr>
            <p:spPr bwMode="auto">
              <a:xfrm>
                <a:off x="3888" y="3360"/>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69" tIns="45647" rIns="91269" bIns="45647">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200">
                    <a:solidFill>
                      <a:schemeClr val="bg1"/>
                    </a:solidFill>
                    <a:latin typeface="Times New Roman" panose="02020603050405020304" pitchFamily="18" charset="0"/>
                    <a:ea typeface="宋体" panose="02010600030101010101" pitchFamily="2" charset="-122"/>
                  </a:rPr>
                  <a:t>R  R     R  R    R  R</a:t>
                </a:r>
              </a:p>
            </p:txBody>
          </p:sp>
        </p:grpSp>
        <p:sp>
          <p:nvSpPr>
            <p:cNvPr id="124938" name="Line 66"/>
            <p:cNvSpPr>
              <a:spLocks noChangeShapeType="1"/>
            </p:cNvSpPr>
            <p:nvPr/>
          </p:nvSpPr>
          <p:spPr bwMode="auto">
            <a:xfrm>
              <a:off x="2064" y="3504"/>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269" tIns="45647" rIns="91269" bIns="45647">
              <a:spAutoFit/>
            </a:bodyPr>
            <a:lstStyle/>
            <a:p>
              <a:endParaRPr lang="zh-CN" altLang="en-US"/>
            </a:p>
          </p:txBody>
        </p:sp>
        <p:sp>
          <p:nvSpPr>
            <p:cNvPr id="124939" name="Line 67"/>
            <p:cNvSpPr>
              <a:spLocks noChangeShapeType="1"/>
            </p:cNvSpPr>
            <p:nvPr/>
          </p:nvSpPr>
          <p:spPr bwMode="auto">
            <a:xfrm flipH="1">
              <a:off x="2064" y="3600"/>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269" tIns="45647" rIns="91269" bIns="45647">
              <a:spAutoFit/>
            </a:bodyPr>
            <a:lstStyle/>
            <a:p>
              <a:endParaRPr lang="zh-CN" altLang="en-US"/>
            </a:p>
          </p:txBody>
        </p:sp>
        <p:sp>
          <p:nvSpPr>
            <p:cNvPr id="124940" name="Text Box 68"/>
            <p:cNvSpPr txBox="1">
              <a:spLocks noChangeArrowheads="1"/>
            </p:cNvSpPr>
            <p:nvPr/>
          </p:nvSpPr>
          <p:spPr bwMode="auto">
            <a:xfrm>
              <a:off x="2160" y="3264"/>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dirty="0">
                  <a:solidFill>
                    <a:srgbClr val="CC0000"/>
                  </a:solidFill>
                  <a:latin typeface="Times New Roman" panose="02020603050405020304" pitchFamily="18" charset="0"/>
                  <a:ea typeface="宋体" panose="02010600030101010101" pitchFamily="2" charset="-122"/>
                </a:rPr>
                <a:t>ATP</a:t>
              </a:r>
              <a:r>
                <a:rPr lang="en-US" altLang="zh-CN" sz="2000" dirty="0">
                  <a:solidFill>
                    <a:schemeClr val="tx1"/>
                  </a:solidFill>
                  <a:latin typeface="Times New Roman" panose="02020603050405020304" pitchFamily="18" charset="0"/>
                  <a:ea typeface="宋体" panose="02010600030101010101" pitchFamily="2" charset="-122"/>
                </a:rPr>
                <a:t>（</a:t>
              </a:r>
              <a:r>
                <a:rPr lang="zh-CN" altLang="en-US" sz="2000" dirty="0">
                  <a:solidFill>
                    <a:schemeClr val="tx1"/>
                  </a:solidFill>
                  <a:latin typeface="微软雅黑" panose="020B0503020204020204" pitchFamily="34" charset="-122"/>
                  <a:ea typeface="微软雅黑" panose="020B0503020204020204" pitchFamily="34" charset="-122"/>
                </a:rPr>
                <a:t>正效应剂</a:t>
              </a:r>
              <a:r>
                <a:rPr lang="zh-CN" altLang="en-US" sz="2000" dirty="0">
                  <a:solidFill>
                    <a:schemeClr val="tx1"/>
                  </a:solidFill>
                  <a:latin typeface="Times New Roman" panose="02020603050405020304" pitchFamily="18" charset="0"/>
                  <a:ea typeface="宋体" panose="02010600030101010101" pitchFamily="2" charset="-122"/>
                </a:rPr>
                <a:t>）</a:t>
              </a:r>
            </a:p>
          </p:txBody>
        </p:sp>
        <p:sp>
          <p:nvSpPr>
            <p:cNvPr id="124941" name="Text Box 69"/>
            <p:cNvSpPr txBox="1">
              <a:spLocks noChangeArrowheads="1"/>
            </p:cNvSpPr>
            <p:nvPr/>
          </p:nvSpPr>
          <p:spPr bwMode="auto">
            <a:xfrm>
              <a:off x="2160" y="3590"/>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dirty="0">
                  <a:solidFill>
                    <a:srgbClr val="0000CC"/>
                  </a:solidFill>
                  <a:latin typeface="Times New Roman" panose="02020603050405020304" pitchFamily="18" charset="0"/>
                  <a:ea typeface="宋体" panose="02010600030101010101" pitchFamily="2" charset="-122"/>
                </a:rPr>
                <a:t>CTP</a:t>
              </a:r>
              <a:r>
                <a:rPr lang="en-US" altLang="zh-CN" sz="2000" dirty="0">
                  <a:solidFill>
                    <a:schemeClr val="tx1"/>
                  </a:solidFill>
                  <a:latin typeface="Times New Roman" panose="02020603050405020304" pitchFamily="18" charset="0"/>
                  <a:ea typeface="宋体" panose="02010600030101010101" pitchFamily="2" charset="-122"/>
                </a:rPr>
                <a:t>（</a:t>
              </a:r>
              <a:r>
                <a:rPr lang="zh-CN" altLang="en-US" sz="2000" dirty="0">
                  <a:solidFill>
                    <a:schemeClr val="tx1"/>
                  </a:solidFill>
                  <a:latin typeface="微软雅黑" panose="020B0503020204020204" pitchFamily="34" charset="-122"/>
                  <a:ea typeface="微软雅黑" panose="020B0503020204020204" pitchFamily="34" charset="-122"/>
                </a:rPr>
                <a:t>负效应剂</a:t>
              </a:r>
              <a:r>
                <a:rPr lang="zh-CN" altLang="en-US" sz="2000" dirty="0">
                  <a:solidFill>
                    <a:schemeClr val="tx1"/>
                  </a:solidFill>
                  <a:latin typeface="Times New Roman" panose="02020603050405020304" pitchFamily="18" charset="0"/>
                  <a:ea typeface="宋体" panose="02010600030101010101" pitchFamily="2" charset="-122"/>
                </a:rPr>
                <a:t>）</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23"/>
                                        </p:tgtEl>
                                        <p:attrNameLst>
                                          <p:attrName>style.visibility</p:attrName>
                                        </p:attrNameLst>
                                      </p:cBhvr>
                                      <p:to>
                                        <p:strVal val="visible"/>
                                      </p:to>
                                    </p:set>
                                    <p:animEffect transition="in" filter="blinds(horizontal)">
                                      <p:cBhvr>
                                        <p:cTn id="7" dur="500"/>
                                        <p:tgtEl>
                                          <p:spTgt spid="235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5524"/>
                                        </p:tgtEl>
                                        <p:attrNameLst>
                                          <p:attrName>style.visibility</p:attrName>
                                        </p:attrNameLst>
                                      </p:cBhvr>
                                      <p:to>
                                        <p:strVal val="visible"/>
                                      </p:to>
                                    </p:set>
                                    <p:animEffect transition="in" filter="checkerboard(across)">
                                      <p:cBhvr>
                                        <p:cTn id="12" dur="500"/>
                                        <p:tgtEl>
                                          <p:spTgt spid="2355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2">
            <a:hlinkClick r:id="rId3" action="ppaction://hlinksldjump" highlightClick="1"/>
          </p:cNvPr>
          <p:cNvSpPr>
            <a:spLocks noChangeArrowheads="1"/>
          </p:cNvSpPr>
          <p:nvPr/>
        </p:nvSpPr>
        <p:spPr bwMode="auto">
          <a:xfrm flipH="1">
            <a:off x="8534400" y="6477000"/>
            <a:ext cx="381000" cy="2286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2" name="Group 3"/>
          <p:cNvGrpSpPr>
            <a:grpSpLocks/>
          </p:cNvGrpSpPr>
          <p:nvPr/>
        </p:nvGrpSpPr>
        <p:grpSpPr bwMode="auto">
          <a:xfrm>
            <a:off x="838200" y="0"/>
            <a:ext cx="8305800" cy="6858000"/>
            <a:chOff x="528" y="0"/>
            <a:chExt cx="5232" cy="4320"/>
          </a:xfrm>
        </p:grpSpPr>
        <p:pic>
          <p:nvPicPr>
            <p:cNvPr id="123909" name="Picture 4" descr="shp303 4-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0"/>
              <a:ext cx="3605"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5"/>
            <p:cNvSpPr>
              <a:spLocks noChangeArrowheads="1"/>
            </p:cNvSpPr>
            <p:nvPr/>
          </p:nvSpPr>
          <p:spPr bwMode="auto">
            <a:xfrm>
              <a:off x="960" y="3744"/>
              <a:ext cx="3120" cy="576"/>
            </a:xfrm>
            <a:prstGeom prst="rect">
              <a:avLst/>
            </a:prstGeom>
            <a:solidFill>
              <a:srgbClr val="FFFFFF"/>
            </a:solidFill>
            <a:ln w="12700" cap="sq">
              <a:solidFill>
                <a:srgbClr val="FFFFFF"/>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3911" name="Text Box 6"/>
            <p:cNvSpPr txBox="1">
              <a:spLocks noChangeArrowheads="1"/>
            </p:cNvSpPr>
            <p:nvPr/>
          </p:nvSpPr>
          <p:spPr bwMode="auto">
            <a:xfrm>
              <a:off x="4272" y="960"/>
              <a:ext cx="148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000">
                  <a:solidFill>
                    <a:schemeClr val="accent2"/>
                  </a:solidFill>
                  <a:latin typeface="Times New Roman" panose="02020603050405020304" pitchFamily="18" charset="0"/>
                  <a:ea typeface="宋体" panose="02010600030101010101" pitchFamily="2" charset="-122"/>
                </a:rPr>
                <a:t>a--</a:t>
              </a:r>
              <a:r>
                <a:rPr kumimoji="1" lang="zh-CN" altLang="en-US" sz="2000">
                  <a:solidFill>
                    <a:schemeClr val="accent2"/>
                  </a:solidFill>
                  <a:latin typeface="Times New Roman" panose="02020603050405020304" pitchFamily="18" charset="0"/>
                  <a:ea typeface="宋体" panose="02010600030101010101" pitchFamily="2" charset="-122"/>
                </a:rPr>
                <a:t>非调节酶</a:t>
              </a:r>
            </a:p>
            <a:p>
              <a:pPr eaLnBrk="1" hangingPunct="1">
                <a:spcBef>
                  <a:spcPct val="50000"/>
                </a:spcBef>
              </a:pPr>
              <a:r>
                <a:rPr kumimoji="1" lang="zh-CN" altLang="en-US" sz="2000">
                  <a:solidFill>
                    <a:schemeClr val="accent2"/>
                  </a:solidFill>
                  <a:latin typeface="Times New Roman" panose="02020603050405020304" pitchFamily="18" charset="0"/>
                  <a:ea typeface="宋体" panose="02010600030101010101" pitchFamily="2" charset="-122"/>
                </a:rPr>
                <a:t> </a:t>
              </a:r>
              <a:r>
                <a:rPr kumimoji="1" lang="en-US" altLang="zh-CN" sz="2000">
                  <a:solidFill>
                    <a:schemeClr val="accent2"/>
                  </a:solidFill>
                  <a:latin typeface="Times New Roman" panose="02020603050405020304" pitchFamily="18" charset="0"/>
                  <a:ea typeface="宋体" panose="02010600030101010101" pitchFamily="2" charset="-122"/>
                </a:rPr>
                <a:t>b--</a:t>
              </a:r>
              <a:r>
                <a:rPr kumimoji="1" lang="zh-CN" altLang="en-US" sz="2000">
                  <a:solidFill>
                    <a:schemeClr val="accent2"/>
                  </a:solidFill>
                  <a:latin typeface="Times New Roman" panose="02020603050405020304" pitchFamily="18" charset="0"/>
                  <a:ea typeface="宋体" panose="02010600030101010101" pitchFamily="2" charset="-122"/>
                </a:rPr>
                <a:t>正协同别构酶</a:t>
              </a:r>
            </a:p>
            <a:p>
              <a:pPr eaLnBrk="1" hangingPunct="1">
                <a:spcBef>
                  <a:spcPct val="50000"/>
                </a:spcBef>
              </a:pPr>
              <a:r>
                <a:rPr kumimoji="1" lang="zh-CN" altLang="en-US" sz="2000">
                  <a:solidFill>
                    <a:schemeClr val="accent2"/>
                  </a:solidFill>
                  <a:latin typeface="Times New Roman" panose="02020603050405020304" pitchFamily="18" charset="0"/>
                  <a:ea typeface="宋体" panose="02010600030101010101" pitchFamily="2" charset="-122"/>
                </a:rPr>
                <a:t>      的</a:t>
              </a:r>
              <a:r>
                <a:rPr kumimoji="1" lang="en-US" altLang="zh-CN" sz="2000">
                  <a:solidFill>
                    <a:schemeClr val="accent2"/>
                  </a:solidFill>
                  <a:latin typeface="Times New Roman" panose="02020603050405020304" pitchFamily="18" charset="0"/>
                  <a:ea typeface="宋体" panose="02010600030101010101" pitchFamily="2" charset="-122"/>
                </a:rPr>
                <a:t>S</a:t>
              </a:r>
              <a:r>
                <a:rPr kumimoji="1" lang="zh-CN" altLang="en-US" sz="2000">
                  <a:solidFill>
                    <a:schemeClr val="accent2"/>
                  </a:solidFill>
                  <a:latin typeface="Times New Roman" panose="02020603050405020304" pitchFamily="18" charset="0"/>
                  <a:ea typeface="宋体" panose="02010600030101010101" pitchFamily="2" charset="-122"/>
                </a:rPr>
                <a:t>形曲线</a:t>
              </a:r>
            </a:p>
          </p:txBody>
        </p:sp>
        <p:sp>
          <p:nvSpPr>
            <p:cNvPr id="123912" name="Text Box 7"/>
            <p:cNvSpPr txBox="1">
              <a:spLocks noChangeArrowheads="1"/>
            </p:cNvSpPr>
            <p:nvPr/>
          </p:nvSpPr>
          <p:spPr bwMode="auto">
            <a:xfrm>
              <a:off x="528" y="3984"/>
              <a:ext cx="41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a:solidFill>
                    <a:srgbClr val="3333FF"/>
                  </a:solidFill>
                  <a:latin typeface="Times New Roman" panose="02020603050405020304" pitchFamily="18" charset="0"/>
                  <a:ea typeface="宋体" panose="02010600030101010101" pitchFamily="2" charset="-122"/>
                </a:rPr>
                <a:t>  </a:t>
              </a:r>
            </a:p>
          </p:txBody>
        </p:sp>
      </p:grpSp>
      <p:sp>
        <p:nvSpPr>
          <p:cNvPr id="123908" name="Rectangle 8"/>
          <p:cNvSpPr>
            <a:spLocks noGrp="1" noChangeArrowheads="1"/>
          </p:cNvSpPr>
          <p:nvPr>
            <p:ph type="title"/>
          </p:nvPr>
        </p:nvSpPr>
        <p:spPr>
          <a:xfrm>
            <a:off x="2133600" y="5867400"/>
            <a:ext cx="4572000" cy="1143000"/>
          </a:xfrm>
          <a:noFill/>
        </p:spPr>
        <p:txBody>
          <a:bodyPr anchor="b"/>
          <a:lstStyle/>
          <a:p>
            <a:pPr eaLnBrk="1" hangingPunct="1"/>
            <a:r>
              <a:rPr lang="zh-CN" altLang="en-US" sz="3200" b="1">
                <a:solidFill>
                  <a:srgbClr val="3333FF"/>
                </a:solidFill>
              </a:rPr>
              <a:t>别构酶的动力学曲线</a:t>
            </a:r>
            <a:br>
              <a:rPr lang="zh-CN" altLang="en-US" sz="3200" b="1">
                <a:solidFill>
                  <a:srgbClr val="3333FF"/>
                </a:solidFill>
              </a:rPr>
            </a:br>
            <a:endParaRPr lang="zh-CN" altLang="en-US" sz="3200" b="1">
              <a:solidFill>
                <a:srgbClr val="3333FF"/>
              </a:solidFill>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1130300" y="188640"/>
            <a:ext cx="6553200" cy="1104900"/>
          </a:xfrm>
        </p:spPr>
        <p:txBody>
          <a:bodyPr/>
          <a:lstStyle/>
          <a:p>
            <a:pPr eaLnBrk="1" hangingPunct="1"/>
            <a:r>
              <a:rPr lang="zh-CN" altLang="en-US" sz="3600" b="1" dirty="0">
                <a:solidFill>
                  <a:srgbClr val="FF0000"/>
                </a:solidFill>
              </a:rPr>
              <a:t>酶的别构（变构）效应示意图</a:t>
            </a:r>
          </a:p>
        </p:txBody>
      </p:sp>
      <p:graphicFrame>
        <p:nvGraphicFramePr>
          <p:cNvPr id="233475" name="Object 3"/>
          <p:cNvGraphicFramePr>
            <a:graphicFrameLocks noChangeAspect="1"/>
          </p:cNvGraphicFramePr>
          <p:nvPr/>
        </p:nvGraphicFramePr>
        <p:xfrm>
          <a:off x="5867400" y="2987675"/>
          <a:ext cx="3048000" cy="2347913"/>
        </p:xfrm>
        <a:graphic>
          <a:graphicData uri="http://schemas.openxmlformats.org/presentationml/2006/ole">
            <mc:AlternateContent xmlns:mc="http://schemas.openxmlformats.org/markup-compatibility/2006">
              <mc:Choice xmlns:v="urn:schemas-microsoft-com:vml" Requires="v">
                <p:oleObj spid="_x0000_s34892" name="Image" r:id="rId3" imgW="3430992" imgH="2643134" progId="Photoshop.Image.5">
                  <p:embed/>
                </p:oleObj>
              </mc:Choice>
              <mc:Fallback>
                <p:oleObj name="Image" r:id="rId3" imgW="3430992" imgH="2643134" progId="Photoshop.Image.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987675"/>
                        <a:ext cx="304800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2" name="Line 4"/>
          <p:cNvSpPr>
            <a:spLocks noChangeShapeType="1"/>
          </p:cNvSpPr>
          <p:nvPr/>
        </p:nvSpPr>
        <p:spPr bwMode="auto">
          <a:xfrm>
            <a:off x="3505200" y="4130675"/>
            <a:ext cx="205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5"/>
          <p:cNvGrpSpPr>
            <a:grpSpLocks/>
          </p:cNvGrpSpPr>
          <p:nvPr/>
        </p:nvGrpSpPr>
        <p:grpSpPr bwMode="auto">
          <a:xfrm>
            <a:off x="3962400" y="2743200"/>
            <a:ext cx="1066800" cy="1311275"/>
            <a:chOff x="2496" y="1728"/>
            <a:chExt cx="672" cy="826"/>
          </a:xfrm>
        </p:grpSpPr>
        <p:graphicFrame>
          <p:nvGraphicFramePr>
            <p:cNvPr id="34820" name="Object 6"/>
            <p:cNvGraphicFramePr>
              <a:graphicFrameLocks noChangeAspect="1"/>
            </p:cNvGraphicFramePr>
            <p:nvPr/>
          </p:nvGraphicFramePr>
          <p:xfrm>
            <a:off x="2592" y="1978"/>
            <a:ext cx="368" cy="160"/>
          </p:xfrm>
          <a:graphic>
            <a:graphicData uri="http://schemas.openxmlformats.org/presentationml/2006/ole">
              <mc:AlternateContent xmlns:mc="http://schemas.openxmlformats.org/markup-compatibility/2006">
                <mc:Choice xmlns:v="urn:schemas-microsoft-com:vml" Requires="v">
                  <p:oleObj spid="_x0000_s34893" name="Image" r:id="rId5" imgW="584333" imgH="253789" progId="Photoshop.Image.5">
                    <p:embed/>
                  </p:oleObj>
                </mc:Choice>
                <mc:Fallback>
                  <p:oleObj name="Image" r:id="rId5" imgW="584333" imgH="253789" progId="Photoshop.Image.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1978"/>
                          <a:ext cx="368"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30" name="Line 7"/>
            <p:cNvSpPr>
              <a:spLocks noChangeShapeType="1"/>
            </p:cNvSpPr>
            <p:nvPr/>
          </p:nvSpPr>
          <p:spPr bwMode="auto">
            <a:xfrm>
              <a:off x="2784" y="2218"/>
              <a:ext cx="384"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31" name="Text Box 8"/>
            <p:cNvSpPr txBox="1">
              <a:spLocks noChangeArrowheads="1"/>
            </p:cNvSpPr>
            <p:nvPr/>
          </p:nvSpPr>
          <p:spPr bwMode="auto">
            <a:xfrm>
              <a:off x="2496" y="172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a:solidFill>
                    <a:srgbClr val="0000CC"/>
                  </a:solidFill>
                  <a:latin typeface="Times New Roman" panose="02020603050405020304" pitchFamily="18" charset="0"/>
                  <a:ea typeface="宋体" panose="02010600030101010101" pitchFamily="2" charset="-122"/>
                </a:rPr>
                <a:t>效应剂</a:t>
              </a:r>
            </a:p>
          </p:txBody>
        </p:sp>
      </p:grpSp>
      <p:sp>
        <p:nvSpPr>
          <p:cNvPr id="34824" name="AutoShape 9">
            <a:hlinkClick r:id="rId7" action="ppaction://hlinksldjump" highlightClick="1"/>
          </p:cNvPr>
          <p:cNvSpPr>
            <a:spLocks noChangeArrowheads="1"/>
          </p:cNvSpPr>
          <p:nvPr/>
        </p:nvSpPr>
        <p:spPr bwMode="auto">
          <a:xfrm>
            <a:off x="8610600" y="6477000"/>
            <a:ext cx="457200" cy="2286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34825" name="Group 10"/>
          <p:cNvGrpSpPr>
            <a:grpSpLocks/>
          </p:cNvGrpSpPr>
          <p:nvPr/>
        </p:nvGrpSpPr>
        <p:grpSpPr bwMode="auto">
          <a:xfrm>
            <a:off x="228600" y="2971800"/>
            <a:ext cx="3048000" cy="2357438"/>
            <a:chOff x="144" y="1872"/>
            <a:chExt cx="1920" cy="1485"/>
          </a:xfrm>
        </p:grpSpPr>
        <p:graphicFrame>
          <p:nvGraphicFramePr>
            <p:cNvPr id="34819" name="Object 11"/>
            <p:cNvGraphicFramePr>
              <a:graphicFrameLocks noChangeAspect="1"/>
            </p:cNvGraphicFramePr>
            <p:nvPr/>
          </p:nvGraphicFramePr>
          <p:xfrm>
            <a:off x="144" y="1872"/>
            <a:ext cx="1920" cy="1485"/>
          </p:xfrm>
          <a:graphic>
            <a:graphicData uri="http://schemas.openxmlformats.org/presentationml/2006/ole">
              <mc:AlternateContent xmlns:mc="http://schemas.openxmlformats.org/markup-compatibility/2006">
                <mc:Choice xmlns:v="urn:schemas-microsoft-com:vml" Requires="v">
                  <p:oleObj spid="_x0000_s34894" name="Image" r:id="rId8" imgW="3367455" imgH="2605012" progId="Photoshop.Image.5">
                    <p:embed/>
                  </p:oleObj>
                </mc:Choice>
                <mc:Fallback>
                  <p:oleObj name="Image" r:id="rId8" imgW="3367455" imgH="2605012" progId="Photoshop.Image.5">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1872"/>
                          <a:ext cx="1920" cy="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6" name="Text Box 12"/>
            <p:cNvSpPr txBox="1">
              <a:spLocks noChangeArrowheads="1"/>
            </p:cNvSpPr>
            <p:nvPr/>
          </p:nvSpPr>
          <p:spPr bwMode="auto">
            <a:xfrm>
              <a:off x="144" y="2400"/>
              <a:ext cx="288"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600">
                  <a:solidFill>
                    <a:srgbClr val="0000CC"/>
                  </a:solidFill>
                  <a:latin typeface="Times New Roman" panose="02020603050405020304" pitchFamily="18" charset="0"/>
                  <a:ea typeface="宋体" panose="02010600030101010101" pitchFamily="2" charset="-122"/>
                </a:rPr>
                <a:t>别构中心</a:t>
              </a:r>
            </a:p>
          </p:txBody>
        </p:sp>
        <p:sp>
          <p:nvSpPr>
            <p:cNvPr id="34827" name="Text Box 13"/>
            <p:cNvSpPr txBox="1">
              <a:spLocks noChangeArrowheads="1"/>
            </p:cNvSpPr>
            <p:nvPr/>
          </p:nvSpPr>
          <p:spPr bwMode="auto">
            <a:xfrm>
              <a:off x="1488" y="2544"/>
              <a:ext cx="43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600">
                  <a:solidFill>
                    <a:srgbClr val="0000CC"/>
                  </a:solidFill>
                  <a:latin typeface="Times New Roman" panose="02020603050405020304" pitchFamily="18" charset="0"/>
                  <a:ea typeface="宋体" panose="02010600030101010101" pitchFamily="2" charset="-122"/>
                </a:rPr>
                <a:t>活性中心</a:t>
              </a:r>
            </a:p>
          </p:txBody>
        </p:sp>
        <p:sp>
          <p:nvSpPr>
            <p:cNvPr id="34828" name="Line 14"/>
            <p:cNvSpPr>
              <a:spLocks noChangeShapeType="1"/>
            </p:cNvSpPr>
            <p:nvPr/>
          </p:nvSpPr>
          <p:spPr bwMode="auto">
            <a:xfrm>
              <a:off x="336" y="2784"/>
              <a:ext cx="240" cy="0"/>
            </a:xfrm>
            <a:prstGeom prst="line">
              <a:avLst/>
            </a:prstGeom>
            <a:noFill/>
            <a:ln w="317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9" name="Line 15"/>
            <p:cNvSpPr>
              <a:spLocks noChangeShapeType="1"/>
            </p:cNvSpPr>
            <p:nvPr/>
          </p:nvSpPr>
          <p:spPr bwMode="auto">
            <a:xfrm flipH="1" flipV="1">
              <a:off x="1392" y="2640"/>
              <a:ext cx="144" cy="144"/>
            </a:xfrm>
            <a:prstGeom prst="line">
              <a:avLst/>
            </a:prstGeom>
            <a:noFill/>
            <a:ln w="317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33475"/>
                                        </p:tgtEl>
                                        <p:attrNameLst>
                                          <p:attrName>style.visibility</p:attrName>
                                        </p:attrNameLst>
                                      </p:cBhvr>
                                      <p:to>
                                        <p:strVal val="visible"/>
                                      </p:to>
                                    </p:set>
                                    <p:animEffect transition="in" filter="checkerboard(across)">
                                      <p:cBhvr>
                                        <p:cTn id="13" dur="500"/>
                                        <p:tgtEl>
                                          <p:spTgt spid="233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62000" y="1143000"/>
            <a:ext cx="6400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30000"/>
              </a:lnSpc>
              <a:spcBef>
                <a:spcPct val="0"/>
              </a:spcBef>
            </a:pPr>
            <a:r>
              <a:rPr kumimoji="1" lang="zh-CN" altLang="en-US" sz="2400" b="0" dirty="0">
                <a:solidFill>
                  <a:schemeClr val="tx1"/>
                </a:solidFill>
                <a:latin typeface="Times New Roman" panose="02020603050405020304" pitchFamily="18" charset="0"/>
                <a:ea typeface="宋体" panose="02010600030101010101" pitchFamily="2" charset="-122"/>
              </a:rPr>
              <a:t>       </a:t>
            </a:r>
            <a:r>
              <a:rPr kumimoji="1" lang="en-US" altLang="zh-CN" sz="2400" dirty="0" err="1">
                <a:solidFill>
                  <a:schemeClr val="tx1"/>
                </a:solidFill>
                <a:latin typeface="微软雅黑" panose="020B0503020204020204" pitchFamily="34" charset="-122"/>
                <a:ea typeface="微软雅黑" panose="020B0503020204020204" pitchFamily="34" charset="-122"/>
              </a:rPr>
              <a:t>Cech</a:t>
            </a:r>
            <a:r>
              <a:rPr kumimoji="1" lang="zh-CN" altLang="en-US" sz="2400" dirty="0">
                <a:solidFill>
                  <a:schemeClr val="tx1"/>
                </a:solidFill>
                <a:latin typeface="微软雅黑" panose="020B0503020204020204" pitchFamily="34" charset="-122"/>
                <a:ea typeface="微软雅黑" panose="020B0503020204020204" pitchFamily="34" charset="-122"/>
              </a:rPr>
              <a:t>和</a:t>
            </a:r>
            <a:r>
              <a:rPr kumimoji="1" lang="en-US" altLang="zh-CN" sz="2400" dirty="0">
                <a:solidFill>
                  <a:schemeClr val="tx1"/>
                </a:solidFill>
                <a:latin typeface="微软雅黑" panose="020B0503020204020204" pitchFamily="34" charset="-122"/>
                <a:ea typeface="微软雅黑" panose="020B0503020204020204" pitchFamily="34" charset="-122"/>
              </a:rPr>
              <a:t>Altman</a:t>
            </a:r>
            <a:r>
              <a:rPr kumimoji="1" lang="zh-CN" altLang="en-US" sz="2400" dirty="0">
                <a:solidFill>
                  <a:schemeClr val="tx1"/>
                </a:solidFill>
                <a:latin typeface="微软雅黑" panose="020B0503020204020204" pitchFamily="34" charset="-122"/>
                <a:ea typeface="微软雅黑" panose="020B0503020204020204" pitchFamily="34" charset="-122"/>
              </a:rPr>
              <a:t>各自独立地发现了</a:t>
            </a:r>
            <a:r>
              <a:rPr kumimoji="1" lang="en-US" altLang="zh-CN" sz="2400" dirty="0">
                <a:solidFill>
                  <a:schemeClr val="tx1"/>
                </a:solidFill>
                <a:latin typeface="微软雅黑" panose="020B0503020204020204" pitchFamily="34" charset="-122"/>
                <a:ea typeface="微软雅黑" panose="020B0503020204020204" pitchFamily="34" charset="-122"/>
              </a:rPr>
              <a:t>RNA</a:t>
            </a:r>
            <a:r>
              <a:rPr kumimoji="1" lang="zh-CN" altLang="en-US" sz="2400" dirty="0">
                <a:solidFill>
                  <a:schemeClr val="tx1"/>
                </a:solidFill>
                <a:latin typeface="微软雅黑" panose="020B0503020204020204" pitchFamily="34" charset="-122"/>
                <a:ea typeface="微软雅黑" panose="020B0503020204020204" pitchFamily="34" charset="-122"/>
              </a:rPr>
              <a:t>的催化活性，并命名这一类酶为</a:t>
            </a:r>
            <a:r>
              <a:rPr kumimoji="1" lang="en-US" altLang="zh-CN" sz="2400" dirty="0">
                <a:solidFill>
                  <a:schemeClr val="tx1"/>
                </a:solidFill>
                <a:latin typeface="微软雅黑" panose="020B0503020204020204" pitchFamily="34" charset="-122"/>
                <a:ea typeface="微软雅黑" panose="020B0503020204020204" pitchFamily="34" charset="-122"/>
              </a:rPr>
              <a:t>ribozyme</a:t>
            </a:r>
            <a:r>
              <a:rPr kumimoji="1" lang="zh-CN" altLang="en-US" sz="2400" dirty="0">
                <a:solidFill>
                  <a:schemeClr val="tx1"/>
                </a:solidFill>
                <a:latin typeface="微软雅黑" panose="020B0503020204020204" pitchFamily="34" charset="-122"/>
                <a:ea typeface="微软雅黑" panose="020B0503020204020204" pitchFamily="34" charset="-122"/>
              </a:rPr>
              <a:t>（核酶），</a:t>
            </a:r>
            <a:r>
              <a:rPr kumimoji="1" lang="en-US" altLang="zh-CN" sz="2400" dirty="0">
                <a:solidFill>
                  <a:schemeClr val="tx1"/>
                </a:solidFill>
                <a:latin typeface="微软雅黑" panose="020B0503020204020204" pitchFamily="34" charset="-122"/>
                <a:ea typeface="微软雅黑" panose="020B0503020204020204" pitchFamily="34" charset="-122"/>
              </a:rPr>
              <a:t>2</a:t>
            </a:r>
            <a:r>
              <a:rPr kumimoji="1" lang="zh-CN" altLang="en-US" sz="2400" dirty="0">
                <a:solidFill>
                  <a:schemeClr val="tx1"/>
                </a:solidFill>
                <a:latin typeface="微软雅黑" panose="020B0503020204020204" pitchFamily="34" charset="-122"/>
                <a:ea typeface="微软雅黑" panose="020B0503020204020204" pitchFamily="34" charset="-122"/>
              </a:rPr>
              <a:t>人共同获</a:t>
            </a:r>
            <a:r>
              <a:rPr kumimoji="1" lang="en-US" altLang="zh-CN" sz="2400" dirty="0">
                <a:solidFill>
                  <a:schemeClr val="tx1"/>
                </a:solidFill>
                <a:latin typeface="微软雅黑" panose="020B0503020204020204" pitchFamily="34" charset="-122"/>
                <a:ea typeface="微软雅黑" panose="020B0503020204020204" pitchFamily="34" charset="-122"/>
              </a:rPr>
              <a:t>1989</a:t>
            </a:r>
            <a:r>
              <a:rPr kumimoji="1" lang="zh-CN" altLang="en-US" sz="2400" dirty="0">
                <a:solidFill>
                  <a:schemeClr val="tx1"/>
                </a:solidFill>
                <a:latin typeface="微软雅黑" panose="020B0503020204020204" pitchFamily="34" charset="-122"/>
                <a:ea typeface="微软雅黑" panose="020B0503020204020204" pitchFamily="34" charset="-122"/>
              </a:rPr>
              <a:t>年诺贝尔化学奖。 </a:t>
            </a:r>
          </a:p>
        </p:txBody>
      </p:sp>
      <p:sp>
        <p:nvSpPr>
          <p:cNvPr id="151555" name="Text Box 3"/>
          <p:cNvSpPr txBox="1">
            <a:spLocks noChangeArrowheads="1"/>
          </p:cNvSpPr>
          <p:nvPr/>
        </p:nvSpPr>
        <p:spPr bwMode="auto">
          <a:xfrm>
            <a:off x="1295400" y="3201988"/>
            <a:ext cx="5673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1</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Cell </a:t>
            </a:r>
            <a:r>
              <a:rPr kumimoji="1" lang="en-US" altLang="zh-CN" sz="2400" dirty="0" err="1">
                <a:solidFill>
                  <a:schemeClr val="tx1"/>
                </a:solidFill>
                <a:latin typeface="微软雅黑" panose="020B0503020204020204" pitchFamily="34" charset="-122"/>
                <a:ea typeface="微软雅黑" panose="020B0503020204020204" pitchFamily="34" charset="-122"/>
              </a:rPr>
              <a:t>vol</a:t>
            </a:r>
            <a:r>
              <a:rPr kumimoji="1" lang="en-US" altLang="zh-CN" sz="2400" dirty="0">
                <a:solidFill>
                  <a:schemeClr val="tx1"/>
                </a:solidFill>
                <a:latin typeface="微软雅黑" panose="020B0503020204020204" pitchFamily="34" charset="-122"/>
                <a:ea typeface="微软雅黑" panose="020B0503020204020204" pitchFamily="34" charset="-122"/>
              </a:rPr>
              <a:t> 31, 147</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157</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1982</a:t>
            </a:r>
            <a:r>
              <a:rPr kumimoji="1" lang="zh-CN" altLang="en-US" sz="2400" dirty="0">
                <a:solidFill>
                  <a:schemeClr val="tx1"/>
                </a:solidFill>
                <a:latin typeface="微软雅黑" panose="020B0503020204020204" pitchFamily="34" charset="-122"/>
                <a:ea typeface="微软雅黑" panose="020B0503020204020204" pitchFamily="34" charset="-122"/>
              </a:rPr>
              <a:t>年。 </a:t>
            </a:r>
          </a:p>
        </p:txBody>
      </p:sp>
      <p:sp>
        <p:nvSpPr>
          <p:cNvPr id="151556" name="Text Box 4"/>
          <p:cNvSpPr txBox="1">
            <a:spLocks noChangeArrowheads="1"/>
          </p:cNvSpPr>
          <p:nvPr/>
        </p:nvSpPr>
        <p:spPr bwMode="auto">
          <a:xfrm>
            <a:off x="1265238" y="3995738"/>
            <a:ext cx="6115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sz="2400" b="0" dirty="0">
                <a:solidFill>
                  <a:schemeClr val="tx1"/>
                </a:solidFill>
                <a:latin typeface="Times New Roman" panose="02020603050405020304" pitchFamily="18" charset="0"/>
                <a:ea typeface="宋体" panose="02010600030101010101" pitchFamily="2" charset="-122"/>
              </a:rPr>
              <a:t>2</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Sci. Amer. </a:t>
            </a:r>
            <a:r>
              <a:rPr kumimoji="1" lang="en-US" altLang="zh-CN" sz="2400" dirty="0" err="1">
                <a:solidFill>
                  <a:schemeClr val="tx1"/>
                </a:solidFill>
                <a:latin typeface="微软雅黑" panose="020B0503020204020204" pitchFamily="34" charset="-122"/>
                <a:ea typeface="微软雅黑" panose="020B0503020204020204" pitchFamily="34" charset="-122"/>
              </a:rPr>
              <a:t>Vol</a:t>
            </a:r>
            <a:r>
              <a:rPr kumimoji="1" lang="en-US" altLang="zh-CN" sz="2400" dirty="0">
                <a:solidFill>
                  <a:schemeClr val="tx1"/>
                </a:solidFill>
                <a:latin typeface="微软雅黑" panose="020B0503020204020204" pitchFamily="34" charset="-122"/>
                <a:ea typeface="微软雅黑" panose="020B0503020204020204" pitchFamily="34" charset="-122"/>
              </a:rPr>
              <a:t> 255, 64</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75</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en-US" altLang="zh-CN" sz="2400" dirty="0">
                <a:solidFill>
                  <a:schemeClr val="tx1"/>
                </a:solidFill>
                <a:latin typeface="微软雅黑" panose="020B0503020204020204" pitchFamily="34" charset="-122"/>
                <a:ea typeface="微软雅黑" panose="020B0503020204020204" pitchFamily="34" charset="-122"/>
              </a:rPr>
              <a:t>1986</a:t>
            </a:r>
            <a:r>
              <a:rPr kumimoji="1" lang="zh-CN" altLang="en-US" sz="2400" dirty="0">
                <a:solidFill>
                  <a:schemeClr val="tx1"/>
                </a:solidFill>
                <a:latin typeface="微软雅黑" panose="020B0503020204020204" pitchFamily="34" charset="-122"/>
                <a:ea typeface="微软雅黑" panose="020B0503020204020204" pitchFamily="34" charset="-122"/>
              </a:rPr>
              <a:t>。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1555"/>
                                        </p:tgtEl>
                                        <p:attrNameLst>
                                          <p:attrName>style.visibility</p:attrName>
                                        </p:attrNameLst>
                                      </p:cBhvr>
                                      <p:to>
                                        <p:strVal val="visible"/>
                                      </p:to>
                                    </p:set>
                                    <p:anim calcmode="lin" valueType="num">
                                      <p:cBhvr additive="base">
                                        <p:cTn id="7" dur="500" fill="hold"/>
                                        <p:tgtEl>
                                          <p:spTgt spid="151555"/>
                                        </p:tgtEl>
                                        <p:attrNameLst>
                                          <p:attrName>ppt_x</p:attrName>
                                        </p:attrNameLst>
                                      </p:cBhvr>
                                      <p:tavLst>
                                        <p:tav tm="0">
                                          <p:val>
                                            <p:strVal val="1+#ppt_w/2"/>
                                          </p:val>
                                        </p:tav>
                                        <p:tav tm="100000">
                                          <p:val>
                                            <p:strVal val="#ppt_x"/>
                                          </p:val>
                                        </p:tav>
                                      </p:tavLst>
                                    </p:anim>
                                    <p:anim calcmode="lin" valueType="num">
                                      <p:cBhvr additive="base">
                                        <p:cTn id="8" dur="500" fill="hold"/>
                                        <p:tgtEl>
                                          <p:spTgt spid="1515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1556"/>
                                        </p:tgtEl>
                                        <p:attrNameLst>
                                          <p:attrName>style.visibility</p:attrName>
                                        </p:attrNameLst>
                                      </p:cBhvr>
                                      <p:to>
                                        <p:strVal val="visible"/>
                                      </p:to>
                                    </p:set>
                                    <p:anim calcmode="lin" valueType="num">
                                      <p:cBhvr additive="base">
                                        <p:cTn id="13" dur="500" fill="hold"/>
                                        <p:tgtEl>
                                          <p:spTgt spid="151556"/>
                                        </p:tgtEl>
                                        <p:attrNameLst>
                                          <p:attrName>ppt_x</p:attrName>
                                        </p:attrNameLst>
                                      </p:cBhvr>
                                      <p:tavLst>
                                        <p:tav tm="0">
                                          <p:val>
                                            <p:strVal val="1+#ppt_w/2"/>
                                          </p:val>
                                        </p:tav>
                                        <p:tav tm="100000">
                                          <p:val>
                                            <p:strVal val="#ppt_x"/>
                                          </p:val>
                                        </p:tav>
                                      </p:tavLst>
                                    </p:anim>
                                    <p:anim calcmode="lin" valueType="num">
                                      <p:cBhvr additive="base">
                                        <p:cTn id="14" dur="500" fill="hold"/>
                                        <p:tgtEl>
                                          <p:spTgt spid="151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autoUpdateAnimBg="0"/>
      <p:bldP spid="151556"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971600" y="-387424"/>
            <a:ext cx="6872287" cy="2476500"/>
          </a:xfrm>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二 酶的多种分子形式——同工酶</a:t>
            </a:r>
            <a:r>
              <a:rPr lang="en-US" altLang="zh-CN" sz="2400" b="1" dirty="0">
                <a:latin typeface="宋体" panose="02010600030101010101" pitchFamily="2" charset="-122"/>
              </a:rPr>
              <a:t/>
            </a:r>
            <a:br>
              <a:rPr lang="en-US" altLang="zh-CN" sz="2400" b="1" dirty="0">
                <a:latin typeface="宋体" panose="02010600030101010101" pitchFamily="2" charset="-122"/>
              </a:rPr>
            </a:br>
            <a:endParaRPr lang="zh-CN" altLang="en-US" sz="2400" b="1" dirty="0">
              <a:latin typeface="宋体" panose="02010600030101010101" pitchFamily="2" charset="-122"/>
            </a:endParaRPr>
          </a:p>
        </p:txBody>
      </p:sp>
      <p:sp>
        <p:nvSpPr>
          <p:cNvPr id="238595" name="Text Box 3"/>
          <p:cNvSpPr txBox="1">
            <a:spLocks noChangeArrowheads="1"/>
          </p:cNvSpPr>
          <p:nvPr/>
        </p:nvSpPr>
        <p:spPr bwMode="auto">
          <a:xfrm>
            <a:off x="533400" y="1371600"/>
            <a:ext cx="8143056"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50000"/>
              </a:lnSpc>
              <a:spcBef>
                <a:spcPct val="0"/>
              </a:spcBef>
            </a:pPr>
            <a:r>
              <a:rPr lang="zh-CN" altLang="en-US" sz="2400" dirty="0">
                <a:solidFill>
                  <a:schemeClr val="accent1"/>
                </a:solidFill>
                <a:latin typeface="Times New Roman" panose="02020603050405020304" pitchFamily="18" charset="0"/>
                <a:ea typeface="宋体" panose="02010600030101010101" pitchFamily="2" charset="-122"/>
              </a:rPr>
              <a:t>        </a:t>
            </a:r>
            <a:r>
              <a:rPr lang="zh-CN" altLang="en-US" sz="2400" dirty="0">
                <a:solidFill>
                  <a:srgbClr val="0000CC"/>
                </a:solidFill>
                <a:latin typeface="微软雅黑" panose="020B0503020204020204" pitchFamily="34" charset="-122"/>
                <a:ea typeface="微软雅黑" panose="020B0503020204020204" pitchFamily="34" charset="-122"/>
              </a:rPr>
              <a:t>概念</a:t>
            </a:r>
            <a:r>
              <a:rPr lang="zh-CN" altLang="en-US" sz="2400" b="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存在于同一种属或不同种属，同一个体的不同组织或同一组织、同一细胞，具有不同分子形式但却能催化相同的化学反应的一组酶，称之为同工酶（</a:t>
            </a:r>
            <a:r>
              <a:rPr lang="en-US" altLang="zh-CN" sz="2400" dirty="0">
                <a:solidFill>
                  <a:schemeClr val="tx1"/>
                </a:solidFill>
                <a:latin typeface="微软雅黑" panose="020B0503020204020204" pitchFamily="34" charset="-122"/>
                <a:ea typeface="微软雅黑" panose="020B0503020204020204" pitchFamily="34" charset="-122"/>
              </a:rPr>
              <a:t>isoenzyme）</a:t>
            </a:r>
            <a:endParaRPr lang="zh-CN" altLang="en-US" sz="2400" dirty="0">
              <a:solidFill>
                <a:schemeClr val="tx1"/>
              </a:solidFill>
              <a:latin typeface="微软雅黑" panose="020B0503020204020204" pitchFamily="34" charset="-122"/>
              <a:ea typeface="微软雅黑" panose="020B0503020204020204" pitchFamily="34" charset="-122"/>
            </a:endParaRPr>
          </a:p>
          <a:p>
            <a:pPr algn="just">
              <a:lnSpc>
                <a:spcPct val="190000"/>
              </a:lnSpc>
              <a:spcBef>
                <a:spcPct val="0"/>
              </a:spcBef>
            </a:pPr>
            <a:r>
              <a:rPr lang="zh-CN" altLang="en-US" sz="2400" dirty="0">
                <a:solidFill>
                  <a:srgbClr val="0000CC"/>
                </a:solidFill>
                <a:latin typeface="Times New Roman" panose="02020603050405020304" pitchFamily="18" charset="0"/>
                <a:ea typeface="宋体" panose="02010600030101010101" pitchFamily="2" charset="-122"/>
              </a:rPr>
              <a:t>      </a:t>
            </a:r>
            <a:r>
              <a:rPr lang="zh-CN" altLang="en-US" sz="2400" dirty="0">
                <a:solidFill>
                  <a:srgbClr val="0000CC"/>
                </a:solidFill>
                <a:latin typeface="微软雅黑" panose="020B0503020204020204" pitchFamily="34" charset="-122"/>
                <a:ea typeface="微软雅黑" panose="020B0503020204020204" pitchFamily="34" charset="-122"/>
              </a:rPr>
              <a:t>实例：</a:t>
            </a:r>
            <a:r>
              <a:rPr lang="zh-CN" altLang="en-US" sz="2400" dirty="0">
                <a:solidFill>
                  <a:schemeClr val="tx1"/>
                </a:solidFill>
                <a:latin typeface="微软雅黑" panose="020B0503020204020204" pitchFamily="34" charset="-122"/>
                <a:ea typeface="微软雅黑" panose="020B0503020204020204" pitchFamily="34" charset="-122"/>
                <a:hlinkClick r:id="rId2" action="ppaction://hlinksldjump"/>
              </a:rPr>
              <a:t>乳酸脱氢酶</a:t>
            </a:r>
            <a:endParaRPr lang="zh-CN" altLang="en-US" sz="2400" dirty="0">
              <a:solidFill>
                <a:schemeClr val="tx1"/>
              </a:solidFill>
              <a:latin typeface="微软雅黑" panose="020B0503020204020204" pitchFamily="34" charset="-122"/>
              <a:ea typeface="微软雅黑" panose="020B0503020204020204" pitchFamily="34" charset="-122"/>
            </a:endParaRPr>
          </a:p>
          <a:p>
            <a:pPr algn="just">
              <a:lnSpc>
                <a:spcPct val="190000"/>
              </a:lnSpc>
              <a:spcBef>
                <a:spcPct val="0"/>
              </a:spcBef>
            </a:pPr>
            <a:r>
              <a:rPr lang="zh-CN" altLang="en-US" sz="2400" dirty="0">
                <a:solidFill>
                  <a:srgbClr val="0000CC"/>
                </a:solidFill>
                <a:latin typeface="微软雅黑" panose="020B0503020204020204" pitchFamily="34" charset="-122"/>
                <a:ea typeface="微软雅黑" panose="020B0503020204020204" pitchFamily="34" charset="-122"/>
              </a:rPr>
              <a:t>      研究意义</a:t>
            </a:r>
            <a:r>
              <a:rPr lang="zh-CN" altLang="en-US" sz="2400" dirty="0">
                <a:solidFill>
                  <a:schemeClr val="tx1"/>
                </a:solidFill>
                <a:latin typeface="微软雅黑" panose="020B0503020204020204" pitchFamily="34" charset="-122"/>
                <a:ea typeface="微软雅黑" panose="020B0503020204020204" pitchFamily="34" charset="-122"/>
              </a:rPr>
              <a:t>：作为遗传的标志；作为临床诊断指标；研究某些代谢调节机制</a:t>
            </a:r>
          </a:p>
        </p:txBody>
      </p:sp>
      <p:sp>
        <p:nvSpPr>
          <p:cNvPr id="128004" name="AutoShape 4">
            <a:hlinkClick r:id="rId3" action="ppaction://hlinksldjump" highlightClick="1"/>
          </p:cNvPr>
          <p:cNvSpPr>
            <a:spLocks noChangeArrowheads="1"/>
          </p:cNvSpPr>
          <p:nvPr/>
        </p:nvSpPr>
        <p:spPr bwMode="auto">
          <a:xfrm>
            <a:off x="8458200" y="6400800"/>
            <a:ext cx="53340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Effect transition="in" filter="barn(inHorizontal)">
                                      <p:cBhvr>
                                        <p:cTn id="7" dur="500"/>
                                        <p:tgtEl>
                                          <p:spTgt spid="238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38595">
                                            <p:txEl>
                                              <p:pRg st="1" end="1"/>
                                            </p:txEl>
                                          </p:spTgt>
                                        </p:tgtEl>
                                        <p:attrNameLst>
                                          <p:attrName>style.visibility</p:attrName>
                                        </p:attrNameLst>
                                      </p:cBhvr>
                                      <p:to>
                                        <p:strVal val="visible"/>
                                      </p:to>
                                    </p:set>
                                    <p:animEffect transition="in" filter="barn(inHorizontal)">
                                      <p:cBhvr>
                                        <p:cTn id="12" dur="500"/>
                                        <p:tgtEl>
                                          <p:spTgt spid="238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38595">
                                            <p:txEl>
                                              <p:pRg st="2" end="2"/>
                                            </p:txEl>
                                          </p:spTgt>
                                        </p:tgtEl>
                                        <p:attrNameLst>
                                          <p:attrName>style.visibility</p:attrName>
                                        </p:attrNameLst>
                                      </p:cBhvr>
                                      <p:to>
                                        <p:strVal val="visible"/>
                                      </p:to>
                                    </p:set>
                                    <p:animEffect transition="in" filter="barn(inHorizontal)">
                                      <p:cBhvr>
                                        <p:cTn id="17" dur="500"/>
                                        <p:tgtEl>
                                          <p:spTgt spid="238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09600" y="228600"/>
            <a:ext cx="7772400" cy="1104900"/>
          </a:xfrm>
        </p:spPr>
        <p:txBody>
          <a:bodyPr/>
          <a:lstStyle/>
          <a:p>
            <a:pPr eaLnBrk="1" hangingPunct="1"/>
            <a:r>
              <a:rPr kumimoji="1" lang="zh-CN" altLang="en-US" sz="2800" b="1" dirty="0">
                <a:solidFill>
                  <a:srgbClr val="CC0000"/>
                </a:solidFill>
                <a:latin typeface="微软雅黑" panose="020B0503020204020204" pitchFamily="34" charset="-122"/>
                <a:ea typeface="微软雅黑" panose="020B0503020204020204" pitchFamily="34" charset="-122"/>
              </a:rPr>
              <a:t>乳酸脱氢酶同工酶形成示意图</a:t>
            </a:r>
            <a:r>
              <a:rPr kumimoji="1" lang="zh-CN" altLang="en-US" sz="2800" b="1" dirty="0">
                <a:solidFill>
                  <a:srgbClr val="CC0000"/>
                </a:solidFill>
              </a:rPr>
              <a:t/>
            </a:r>
            <a:br>
              <a:rPr kumimoji="1" lang="zh-CN" altLang="en-US" sz="2800" b="1" dirty="0">
                <a:solidFill>
                  <a:srgbClr val="CC0000"/>
                </a:solidFill>
              </a:rPr>
            </a:br>
            <a:endParaRPr kumimoji="1" lang="zh-CN" altLang="en-US" sz="2800" b="1" dirty="0">
              <a:solidFill>
                <a:srgbClr val="CC0000"/>
              </a:solidFill>
            </a:endParaRPr>
          </a:p>
        </p:txBody>
      </p:sp>
      <p:sp>
        <p:nvSpPr>
          <p:cNvPr id="129027" name="Text Box 3"/>
          <p:cNvSpPr txBox="1">
            <a:spLocks noChangeArrowheads="1"/>
          </p:cNvSpPr>
          <p:nvPr/>
        </p:nvSpPr>
        <p:spPr bwMode="auto">
          <a:xfrm>
            <a:off x="304800" y="26050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1800">
                <a:solidFill>
                  <a:srgbClr val="0000CC"/>
                </a:solidFill>
                <a:latin typeface="Times New Roman" panose="02020603050405020304" pitchFamily="18" charset="0"/>
                <a:ea typeface="宋体" panose="02010600030101010101" pitchFamily="2" charset="-122"/>
              </a:rPr>
              <a:t>多肽</a:t>
            </a:r>
          </a:p>
        </p:txBody>
      </p:sp>
      <p:sp>
        <p:nvSpPr>
          <p:cNvPr id="129028" name="Text Box 4"/>
          <p:cNvSpPr txBox="1">
            <a:spLocks noChangeArrowheads="1"/>
          </p:cNvSpPr>
          <p:nvPr/>
        </p:nvSpPr>
        <p:spPr bwMode="auto">
          <a:xfrm>
            <a:off x="304800" y="32766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1800">
                <a:solidFill>
                  <a:srgbClr val="0000CC"/>
                </a:solidFill>
                <a:latin typeface="Times New Roman" panose="02020603050405020304" pitchFamily="18" charset="0"/>
                <a:ea typeface="宋体" panose="02010600030101010101" pitchFamily="2" charset="-122"/>
              </a:rPr>
              <a:t>亚基</a:t>
            </a:r>
          </a:p>
        </p:txBody>
      </p:sp>
      <p:sp>
        <p:nvSpPr>
          <p:cNvPr id="129029" name="Text Box 5"/>
          <p:cNvSpPr txBox="1">
            <a:spLocks noChangeArrowheads="1"/>
          </p:cNvSpPr>
          <p:nvPr/>
        </p:nvSpPr>
        <p:spPr bwMode="auto">
          <a:xfrm>
            <a:off x="228600" y="1828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en-US" altLang="zh-CN" sz="1800">
                <a:solidFill>
                  <a:srgbClr val="0000CC"/>
                </a:solidFill>
                <a:latin typeface="Times New Roman" panose="02020603050405020304" pitchFamily="18" charset="0"/>
                <a:ea typeface="宋体" panose="02010600030101010101" pitchFamily="2" charset="-122"/>
              </a:rPr>
              <a:t>mRNA</a:t>
            </a:r>
          </a:p>
        </p:txBody>
      </p:sp>
      <p:sp>
        <p:nvSpPr>
          <p:cNvPr id="129030" name="Oval 6"/>
          <p:cNvSpPr>
            <a:spLocks noChangeArrowheads="1"/>
          </p:cNvSpPr>
          <p:nvPr/>
        </p:nvSpPr>
        <p:spPr bwMode="auto">
          <a:xfrm>
            <a:off x="2057400" y="3429000"/>
            <a:ext cx="228600" cy="228600"/>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31" name="Freeform 7"/>
          <p:cNvSpPr>
            <a:spLocks/>
          </p:cNvSpPr>
          <p:nvPr/>
        </p:nvSpPr>
        <p:spPr bwMode="auto">
          <a:xfrm>
            <a:off x="1936750" y="2590800"/>
            <a:ext cx="425450" cy="322263"/>
          </a:xfrm>
          <a:custGeom>
            <a:avLst/>
            <a:gdLst>
              <a:gd name="T0" fmla="*/ 0 w 311"/>
              <a:gd name="T1" fmla="*/ 0 h 223"/>
              <a:gd name="T2" fmla="*/ 82080 w 311"/>
              <a:gd name="T3" fmla="*/ 124281 h 223"/>
              <a:gd name="T4" fmla="*/ 164161 w 311"/>
              <a:gd name="T5" fmla="*/ 322263 h 223"/>
              <a:gd name="T6" fmla="*/ 270865 w 311"/>
              <a:gd name="T7" fmla="*/ 111275 h 223"/>
              <a:gd name="T8" fmla="*/ 376202 w 311"/>
              <a:gd name="T9" fmla="*/ 223994 h 223"/>
              <a:gd name="T10" fmla="*/ 376202 w 311"/>
              <a:gd name="T11" fmla="*/ 297696 h 223"/>
              <a:gd name="T12" fmla="*/ 0 60000 65536"/>
              <a:gd name="T13" fmla="*/ 0 60000 65536"/>
              <a:gd name="T14" fmla="*/ 0 60000 65536"/>
              <a:gd name="T15" fmla="*/ 0 60000 65536"/>
              <a:gd name="T16" fmla="*/ 0 60000 65536"/>
              <a:gd name="T17" fmla="*/ 0 60000 65536"/>
              <a:gd name="T18" fmla="*/ 0 w 311"/>
              <a:gd name="T19" fmla="*/ 0 h 223"/>
              <a:gd name="T20" fmla="*/ 311 w 311"/>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11" h="223">
                <a:moveTo>
                  <a:pt x="0" y="0"/>
                </a:moveTo>
                <a:cubicBezTo>
                  <a:pt x="43" y="15"/>
                  <a:pt x="48" y="45"/>
                  <a:pt x="60" y="86"/>
                </a:cubicBezTo>
                <a:cubicBezTo>
                  <a:pt x="67" y="150"/>
                  <a:pt x="55" y="202"/>
                  <a:pt x="120" y="223"/>
                </a:cubicBezTo>
                <a:cubicBezTo>
                  <a:pt x="213" y="194"/>
                  <a:pt x="115" y="106"/>
                  <a:pt x="198" y="77"/>
                </a:cubicBezTo>
                <a:cubicBezTo>
                  <a:pt x="227" y="108"/>
                  <a:pt x="234" y="141"/>
                  <a:pt x="275" y="155"/>
                </a:cubicBezTo>
                <a:cubicBezTo>
                  <a:pt x="282" y="166"/>
                  <a:pt x="311" y="206"/>
                  <a:pt x="275" y="206"/>
                </a:cubicBezTo>
              </a:path>
            </a:pathLst>
          </a:custGeom>
          <a:noFill/>
          <a:ln w="28575" cap="sq">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32" name="Line 8"/>
          <p:cNvSpPr>
            <a:spLocks noChangeShapeType="1"/>
          </p:cNvSpPr>
          <p:nvPr/>
        </p:nvSpPr>
        <p:spPr bwMode="auto">
          <a:xfrm>
            <a:off x="1676400" y="1981200"/>
            <a:ext cx="1066800" cy="0"/>
          </a:xfrm>
          <a:prstGeom prst="line">
            <a:avLst/>
          </a:prstGeom>
          <a:noFill/>
          <a:ln w="28575" cap="sq">
            <a:solidFill>
              <a:srgbClr val="A5002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33" name="Line 9"/>
          <p:cNvSpPr>
            <a:spLocks noChangeShapeType="1"/>
          </p:cNvSpPr>
          <p:nvPr/>
        </p:nvSpPr>
        <p:spPr bwMode="auto">
          <a:xfrm>
            <a:off x="2133600" y="15240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4" name="Line 10"/>
          <p:cNvSpPr>
            <a:spLocks noChangeShapeType="1"/>
          </p:cNvSpPr>
          <p:nvPr/>
        </p:nvSpPr>
        <p:spPr bwMode="auto">
          <a:xfrm>
            <a:off x="2133600" y="21336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5" name="Line 11"/>
          <p:cNvSpPr>
            <a:spLocks noChangeShapeType="1"/>
          </p:cNvSpPr>
          <p:nvPr/>
        </p:nvSpPr>
        <p:spPr bwMode="auto">
          <a:xfrm>
            <a:off x="2133600" y="29718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6" name="Rectangle 12"/>
          <p:cNvSpPr>
            <a:spLocks noChangeArrowheads="1"/>
          </p:cNvSpPr>
          <p:nvPr/>
        </p:nvSpPr>
        <p:spPr bwMode="auto">
          <a:xfrm>
            <a:off x="3733800" y="3505200"/>
            <a:ext cx="228600" cy="228600"/>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37" name="Freeform 13"/>
          <p:cNvSpPr>
            <a:spLocks/>
          </p:cNvSpPr>
          <p:nvPr/>
        </p:nvSpPr>
        <p:spPr bwMode="auto">
          <a:xfrm>
            <a:off x="3683000" y="2549525"/>
            <a:ext cx="431800" cy="346075"/>
          </a:xfrm>
          <a:custGeom>
            <a:avLst/>
            <a:gdLst>
              <a:gd name="T0" fmla="*/ 0 w 319"/>
              <a:gd name="T1" fmla="*/ 0 h 269"/>
              <a:gd name="T2" fmla="*/ 105581 w 319"/>
              <a:gd name="T3" fmla="*/ 77191 h 269"/>
              <a:gd name="T4" fmla="*/ 70387 w 319"/>
              <a:gd name="T5" fmla="*/ 232861 h 269"/>
              <a:gd name="T6" fmla="*/ 47376 w 319"/>
              <a:gd name="T7" fmla="*/ 265024 h 269"/>
              <a:gd name="T8" fmla="*/ 70387 w 319"/>
              <a:gd name="T9" fmla="*/ 288181 h 269"/>
              <a:gd name="T10" fmla="*/ 174615 w 319"/>
              <a:gd name="T11" fmla="*/ 331923 h 269"/>
              <a:gd name="T12" fmla="*/ 280196 w 319"/>
              <a:gd name="T13" fmla="*/ 320344 h 269"/>
              <a:gd name="T14" fmla="*/ 257185 w 319"/>
              <a:gd name="T15" fmla="*/ 187833 h 269"/>
              <a:gd name="T16" fmla="*/ 303207 w 319"/>
              <a:gd name="T17" fmla="*/ 132512 h 269"/>
              <a:gd name="T18" fmla="*/ 338401 w 319"/>
              <a:gd name="T19" fmla="*/ 199411 h 269"/>
              <a:gd name="T20" fmla="*/ 431800 w 319"/>
              <a:gd name="T21" fmla="*/ 298474 h 2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9"/>
              <a:gd name="T34" fmla="*/ 0 h 269"/>
              <a:gd name="T35" fmla="*/ 319 w 319"/>
              <a:gd name="T36" fmla="*/ 269 h 2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9" h="269">
                <a:moveTo>
                  <a:pt x="0" y="0"/>
                </a:moveTo>
                <a:cubicBezTo>
                  <a:pt x="74" y="11"/>
                  <a:pt x="58" y="3"/>
                  <a:pt x="78" y="60"/>
                </a:cubicBezTo>
                <a:cubicBezTo>
                  <a:pt x="83" y="117"/>
                  <a:pt x="108" y="162"/>
                  <a:pt x="52" y="181"/>
                </a:cubicBezTo>
                <a:cubicBezTo>
                  <a:pt x="46" y="189"/>
                  <a:pt x="35" y="196"/>
                  <a:pt x="35" y="206"/>
                </a:cubicBezTo>
                <a:cubicBezTo>
                  <a:pt x="35" y="214"/>
                  <a:pt x="46" y="219"/>
                  <a:pt x="52" y="224"/>
                </a:cubicBezTo>
                <a:cubicBezTo>
                  <a:pt x="75" y="243"/>
                  <a:pt x="102" y="248"/>
                  <a:pt x="129" y="258"/>
                </a:cubicBezTo>
                <a:cubicBezTo>
                  <a:pt x="155" y="255"/>
                  <a:pt x="191" y="269"/>
                  <a:pt x="207" y="249"/>
                </a:cubicBezTo>
                <a:cubicBezTo>
                  <a:pt x="219" y="234"/>
                  <a:pt x="198" y="172"/>
                  <a:pt x="190" y="146"/>
                </a:cubicBezTo>
                <a:cubicBezTo>
                  <a:pt x="194" y="134"/>
                  <a:pt x="199" y="98"/>
                  <a:pt x="224" y="103"/>
                </a:cubicBezTo>
                <a:cubicBezTo>
                  <a:pt x="235" y="105"/>
                  <a:pt x="247" y="147"/>
                  <a:pt x="250" y="155"/>
                </a:cubicBezTo>
                <a:cubicBezTo>
                  <a:pt x="263" y="194"/>
                  <a:pt x="269" y="232"/>
                  <a:pt x="319" y="232"/>
                </a:cubicBezTo>
              </a:path>
            </a:pathLst>
          </a:custGeom>
          <a:noFill/>
          <a:ln w="28575" cap="sq">
            <a:solidFill>
              <a:srgbClr val="00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38" name="Line 14"/>
          <p:cNvSpPr>
            <a:spLocks noChangeShapeType="1"/>
          </p:cNvSpPr>
          <p:nvPr/>
        </p:nvSpPr>
        <p:spPr bwMode="auto">
          <a:xfrm>
            <a:off x="3276600" y="1981200"/>
            <a:ext cx="1066800" cy="0"/>
          </a:xfrm>
          <a:prstGeom prst="line">
            <a:avLst/>
          </a:prstGeom>
          <a:noFill/>
          <a:ln w="28575" cap="sq">
            <a:solidFill>
              <a:srgbClr val="0066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39" name="Line 15"/>
          <p:cNvSpPr>
            <a:spLocks noChangeShapeType="1"/>
          </p:cNvSpPr>
          <p:nvPr/>
        </p:nvSpPr>
        <p:spPr bwMode="auto">
          <a:xfrm>
            <a:off x="3886200" y="15240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0" name="Line 16"/>
          <p:cNvSpPr>
            <a:spLocks noChangeShapeType="1"/>
          </p:cNvSpPr>
          <p:nvPr/>
        </p:nvSpPr>
        <p:spPr bwMode="auto">
          <a:xfrm>
            <a:off x="3886200" y="20574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1" name="Line 17"/>
          <p:cNvSpPr>
            <a:spLocks noChangeShapeType="1"/>
          </p:cNvSpPr>
          <p:nvPr/>
        </p:nvSpPr>
        <p:spPr bwMode="auto">
          <a:xfrm>
            <a:off x="3886200" y="2971800"/>
            <a:ext cx="0" cy="3810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2" name="Text Box 18"/>
          <p:cNvSpPr txBox="1">
            <a:spLocks noChangeArrowheads="1"/>
          </p:cNvSpPr>
          <p:nvPr/>
        </p:nvSpPr>
        <p:spPr bwMode="auto">
          <a:xfrm>
            <a:off x="304800" y="5257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1800">
                <a:solidFill>
                  <a:srgbClr val="0000CC"/>
                </a:solidFill>
                <a:latin typeface="Times New Roman" panose="02020603050405020304" pitchFamily="18" charset="0"/>
                <a:ea typeface="宋体" panose="02010600030101010101" pitchFamily="2" charset="-122"/>
              </a:rPr>
              <a:t>四聚体</a:t>
            </a:r>
          </a:p>
        </p:txBody>
      </p:sp>
      <p:grpSp>
        <p:nvGrpSpPr>
          <p:cNvPr id="129043" name="Group 19"/>
          <p:cNvGrpSpPr>
            <a:grpSpLocks/>
          </p:cNvGrpSpPr>
          <p:nvPr/>
        </p:nvGrpSpPr>
        <p:grpSpPr bwMode="auto">
          <a:xfrm>
            <a:off x="1143000" y="6096000"/>
            <a:ext cx="457200" cy="457200"/>
            <a:chOff x="576" y="3264"/>
            <a:chExt cx="288" cy="288"/>
          </a:xfrm>
        </p:grpSpPr>
        <p:sp>
          <p:nvSpPr>
            <p:cNvPr id="129110" name="Oval 20"/>
            <p:cNvSpPr>
              <a:spLocks noChangeArrowheads="1"/>
            </p:cNvSpPr>
            <p:nvPr/>
          </p:nvSpPr>
          <p:spPr bwMode="auto">
            <a:xfrm>
              <a:off x="720" y="3408"/>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11" name="Oval 21"/>
            <p:cNvSpPr>
              <a:spLocks noChangeArrowheads="1"/>
            </p:cNvSpPr>
            <p:nvPr/>
          </p:nvSpPr>
          <p:spPr bwMode="auto">
            <a:xfrm>
              <a:off x="576" y="3408"/>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12" name="Oval 22"/>
            <p:cNvSpPr>
              <a:spLocks noChangeArrowheads="1"/>
            </p:cNvSpPr>
            <p:nvPr/>
          </p:nvSpPr>
          <p:spPr bwMode="auto">
            <a:xfrm>
              <a:off x="720" y="3264"/>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13" name="Oval 23"/>
            <p:cNvSpPr>
              <a:spLocks noChangeArrowheads="1"/>
            </p:cNvSpPr>
            <p:nvPr/>
          </p:nvSpPr>
          <p:spPr bwMode="auto">
            <a:xfrm>
              <a:off x="576" y="3264"/>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9044" name="Group 24"/>
          <p:cNvGrpSpPr>
            <a:grpSpLocks/>
          </p:cNvGrpSpPr>
          <p:nvPr/>
        </p:nvGrpSpPr>
        <p:grpSpPr bwMode="auto">
          <a:xfrm>
            <a:off x="2667000" y="4724400"/>
            <a:ext cx="457200" cy="457200"/>
            <a:chOff x="1968" y="3312"/>
            <a:chExt cx="288" cy="288"/>
          </a:xfrm>
        </p:grpSpPr>
        <p:sp>
          <p:nvSpPr>
            <p:cNvPr id="129106" name="Oval 25"/>
            <p:cNvSpPr>
              <a:spLocks noChangeArrowheads="1"/>
            </p:cNvSpPr>
            <p:nvPr/>
          </p:nvSpPr>
          <p:spPr bwMode="auto">
            <a:xfrm>
              <a:off x="2112" y="3312"/>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7" name="Oval 26"/>
            <p:cNvSpPr>
              <a:spLocks noChangeArrowheads="1"/>
            </p:cNvSpPr>
            <p:nvPr/>
          </p:nvSpPr>
          <p:spPr bwMode="auto">
            <a:xfrm>
              <a:off x="1968" y="3312"/>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8" name="Rectangle 27"/>
            <p:cNvSpPr>
              <a:spLocks noChangeArrowheads="1"/>
            </p:cNvSpPr>
            <p:nvPr/>
          </p:nvSpPr>
          <p:spPr bwMode="auto">
            <a:xfrm>
              <a:off x="2112"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9" name="Rectangle 28"/>
            <p:cNvSpPr>
              <a:spLocks noChangeArrowheads="1"/>
            </p:cNvSpPr>
            <p:nvPr/>
          </p:nvSpPr>
          <p:spPr bwMode="auto">
            <a:xfrm>
              <a:off x="1968"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9045" name="Group 29"/>
          <p:cNvGrpSpPr>
            <a:grpSpLocks/>
          </p:cNvGrpSpPr>
          <p:nvPr/>
        </p:nvGrpSpPr>
        <p:grpSpPr bwMode="auto">
          <a:xfrm>
            <a:off x="1981200" y="5257800"/>
            <a:ext cx="457200" cy="457200"/>
            <a:chOff x="1296" y="3312"/>
            <a:chExt cx="288" cy="288"/>
          </a:xfrm>
        </p:grpSpPr>
        <p:sp>
          <p:nvSpPr>
            <p:cNvPr id="129102" name="Oval 30"/>
            <p:cNvSpPr>
              <a:spLocks noChangeArrowheads="1"/>
            </p:cNvSpPr>
            <p:nvPr/>
          </p:nvSpPr>
          <p:spPr bwMode="auto">
            <a:xfrm>
              <a:off x="1440" y="3312"/>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3" name="Oval 31"/>
            <p:cNvSpPr>
              <a:spLocks noChangeArrowheads="1"/>
            </p:cNvSpPr>
            <p:nvPr/>
          </p:nvSpPr>
          <p:spPr bwMode="auto">
            <a:xfrm>
              <a:off x="1296" y="3312"/>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4" name="Oval 32"/>
            <p:cNvSpPr>
              <a:spLocks noChangeArrowheads="1"/>
            </p:cNvSpPr>
            <p:nvPr/>
          </p:nvSpPr>
          <p:spPr bwMode="auto">
            <a:xfrm>
              <a:off x="1296" y="3456"/>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5" name="Rectangle 33"/>
            <p:cNvSpPr>
              <a:spLocks noChangeArrowheads="1"/>
            </p:cNvSpPr>
            <p:nvPr/>
          </p:nvSpPr>
          <p:spPr bwMode="auto">
            <a:xfrm>
              <a:off x="1440"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9046" name="Group 34"/>
          <p:cNvGrpSpPr>
            <a:grpSpLocks/>
          </p:cNvGrpSpPr>
          <p:nvPr/>
        </p:nvGrpSpPr>
        <p:grpSpPr bwMode="auto">
          <a:xfrm>
            <a:off x="3581400" y="5334000"/>
            <a:ext cx="457200" cy="457200"/>
            <a:chOff x="2448" y="3312"/>
            <a:chExt cx="288" cy="288"/>
          </a:xfrm>
        </p:grpSpPr>
        <p:sp>
          <p:nvSpPr>
            <p:cNvPr id="129098" name="Oval 35"/>
            <p:cNvSpPr>
              <a:spLocks noChangeArrowheads="1"/>
            </p:cNvSpPr>
            <p:nvPr/>
          </p:nvSpPr>
          <p:spPr bwMode="auto">
            <a:xfrm>
              <a:off x="2448" y="3312"/>
              <a:ext cx="144" cy="144"/>
            </a:xfrm>
            <a:prstGeom prst="ellipse">
              <a:avLst/>
            </a:prstGeom>
            <a:solidFill>
              <a:schemeClr val="accent2"/>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99" name="Rectangle 36"/>
            <p:cNvSpPr>
              <a:spLocks noChangeArrowheads="1"/>
            </p:cNvSpPr>
            <p:nvPr/>
          </p:nvSpPr>
          <p:spPr bwMode="auto">
            <a:xfrm>
              <a:off x="2592" y="3312"/>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0" name="Rectangle 37"/>
            <p:cNvSpPr>
              <a:spLocks noChangeArrowheads="1"/>
            </p:cNvSpPr>
            <p:nvPr/>
          </p:nvSpPr>
          <p:spPr bwMode="auto">
            <a:xfrm>
              <a:off x="2448"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101" name="Rectangle 38"/>
            <p:cNvSpPr>
              <a:spLocks noChangeArrowheads="1"/>
            </p:cNvSpPr>
            <p:nvPr/>
          </p:nvSpPr>
          <p:spPr bwMode="auto">
            <a:xfrm>
              <a:off x="2592"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grpSp>
        <p:nvGrpSpPr>
          <p:cNvPr id="129047" name="Group 39"/>
          <p:cNvGrpSpPr>
            <a:grpSpLocks/>
          </p:cNvGrpSpPr>
          <p:nvPr/>
        </p:nvGrpSpPr>
        <p:grpSpPr bwMode="auto">
          <a:xfrm>
            <a:off x="4267200" y="6019800"/>
            <a:ext cx="457200" cy="457200"/>
            <a:chOff x="2880" y="3312"/>
            <a:chExt cx="288" cy="288"/>
          </a:xfrm>
        </p:grpSpPr>
        <p:sp>
          <p:nvSpPr>
            <p:cNvPr id="129094" name="Rectangle 40"/>
            <p:cNvSpPr>
              <a:spLocks noChangeArrowheads="1"/>
            </p:cNvSpPr>
            <p:nvPr/>
          </p:nvSpPr>
          <p:spPr bwMode="auto">
            <a:xfrm>
              <a:off x="3024"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95" name="Rectangle 41"/>
            <p:cNvSpPr>
              <a:spLocks noChangeArrowheads="1"/>
            </p:cNvSpPr>
            <p:nvPr/>
          </p:nvSpPr>
          <p:spPr bwMode="auto">
            <a:xfrm>
              <a:off x="3024" y="3312"/>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96" name="Rectangle 42"/>
            <p:cNvSpPr>
              <a:spLocks noChangeArrowheads="1"/>
            </p:cNvSpPr>
            <p:nvPr/>
          </p:nvSpPr>
          <p:spPr bwMode="auto">
            <a:xfrm>
              <a:off x="2880" y="3456"/>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97" name="Rectangle 43"/>
            <p:cNvSpPr>
              <a:spLocks noChangeArrowheads="1"/>
            </p:cNvSpPr>
            <p:nvPr/>
          </p:nvSpPr>
          <p:spPr bwMode="auto">
            <a:xfrm>
              <a:off x="2880" y="3312"/>
              <a:ext cx="144" cy="144"/>
            </a:xfrm>
            <a:prstGeom prst="rect">
              <a:avLst/>
            </a:prstGeom>
            <a:solidFill>
              <a:srgbClr val="006600"/>
            </a:solidFill>
            <a:ln w="12700" cap="sq">
              <a:solidFill>
                <a:schemeClr val="bg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sp>
        <p:nvSpPr>
          <p:cNvPr id="129048" name="Line 44"/>
          <p:cNvSpPr>
            <a:spLocks noChangeShapeType="1"/>
          </p:cNvSpPr>
          <p:nvPr/>
        </p:nvSpPr>
        <p:spPr bwMode="auto">
          <a:xfrm>
            <a:off x="2209800" y="3810000"/>
            <a:ext cx="0" cy="12192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9" name="Line 45"/>
          <p:cNvSpPr>
            <a:spLocks noChangeShapeType="1"/>
          </p:cNvSpPr>
          <p:nvPr/>
        </p:nvSpPr>
        <p:spPr bwMode="auto">
          <a:xfrm flipH="1">
            <a:off x="1371600" y="3810000"/>
            <a:ext cx="609600" cy="22098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0" name="Line 46"/>
          <p:cNvSpPr>
            <a:spLocks noChangeShapeType="1"/>
          </p:cNvSpPr>
          <p:nvPr/>
        </p:nvSpPr>
        <p:spPr bwMode="auto">
          <a:xfrm>
            <a:off x="2438400" y="3810000"/>
            <a:ext cx="381000" cy="8382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1" name="Line 47"/>
          <p:cNvSpPr>
            <a:spLocks noChangeShapeType="1"/>
          </p:cNvSpPr>
          <p:nvPr/>
        </p:nvSpPr>
        <p:spPr bwMode="auto">
          <a:xfrm>
            <a:off x="3886200" y="3810000"/>
            <a:ext cx="0" cy="14478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2" name="Line 48"/>
          <p:cNvSpPr>
            <a:spLocks noChangeShapeType="1"/>
          </p:cNvSpPr>
          <p:nvPr/>
        </p:nvSpPr>
        <p:spPr bwMode="auto">
          <a:xfrm flipH="1">
            <a:off x="3200400" y="3733800"/>
            <a:ext cx="457200" cy="9144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3" name="Line 49"/>
          <p:cNvSpPr>
            <a:spLocks noChangeShapeType="1"/>
          </p:cNvSpPr>
          <p:nvPr/>
        </p:nvSpPr>
        <p:spPr bwMode="auto">
          <a:xfrm>
            <a:off x="4114800" y="3810000"/>
            <a:ext cx="457200" cy="21336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nvGrpSpPr>
          <p:cNvPr id="129054" name="Group 50"/>
          <p:cNvGrpSpPr>
            <a:grpSpLocks/>
          </p:cNvGrpSpPr>
          <p:nvPr/>
        </p:nvGrpSpPr>
        <p:grpSpPr bwMode="auto">
          <a:xfrm>
            <a:off x="3276600" y="1295400"/>
            <a:ext cx="1143000" cy="152400"/>
            <a:chOff x="1920" y="1200"/>
            <a:chExt cx="720" cy="96"/>
          </a:xfrm>
        </p:grpSpPr>
        <p:sp>
          <p:nvSpPr>
            <p:cNvPr id="129085" name="Line 51"/>
            <p:cNvSpPr>
              <a:spLocks noChangeShapeType="1"/>
            </p:cNvSpPr>
            <p:nvPr/>
          </p:nvSpPr>
          <p:spPr bwMode="auto">
            <a:xfrm>
              <a:off x="1920" y="1200"/>
              <a:ext cx="72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6" name="Line 52"/>
            <p:cNvSpPr>
              <a:spLocks noChangeShapeType="1"/>
            </p:cNvSpPr>
            <p:nvPr/>
          </p:nvSpPr>
          <p:spPr bwMode="auto">
            <a:xfrm>
              <a:off x="1920" y="1296"/>
              <a:ext cx="72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7" name="Line 53"/>
            <p:cNvSpPr>
              <a:spLocks noChangeShapeType="1"/>
            </p:cNvSpPr>
            <p:nvPr/>
          </p:nvSpPr>
          <p:spPr bwMode="auto">
            <a:xfrm>
              <a:off x="1968"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8" name="Line 54"/>
            <p:cNvSpPr>
              <a:spLocks noChangeShapeType="1"/>
            </p:cNvSpPr>
            <p:nvPr/>
          </p:nvSpPr>
          <p:spPr bwMode="auto">
            <a:xfrm>
              <a:off x="2064"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9" name="Line 55"/>
            <p:cNvSpPr>
              <a:spLocks noChangeShapeType="1"/>
            </p:cNvSpPr>
            <p:nvPr/>
          </p:nvSpPr>
          <p:spPr bwMode="auto">
            <a:xfrm>
              <a:off x="2160"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90" name="Line 56"/>
            <p:cNvSpPr>
              <a:spLocks noChangeShapeType="1"/>
            </p:cNvSpPr>
            <p:nvPr/>
          </p:nvSpPr>
          <p:spPr bwMode="auto">
            <a:xfrm>
              <a:off x="2256"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91" name="Line 57"/>
            <p:cNvSpPr>
              <a:spLocks noChangeShapeType="1"/>
            </p:cNvSpPr>
            <p:nvPr/>
          </p:nvSpPr>
          <p:spPr bwMode="auto">
            <a:xfrm>
              <a:off x="2352"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92" name="Line 58"/>
            <p:cNvSpPr>
              <a:spLocks noChangeShapeType="1"/>
            </p:cNvSpPr>
            <p:nvPr/>
          </p:nvSpPr>
          <p:spPr bwMode="auto">
            <a:xfrm>
              <a:off x="2448"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93" name="Line 59"/>
            <p:cNvSpPr>
              <a:spLocks noChangeShapeType="1"/>
            </p:cNvSpPr>
            <p:nvPr/>
          </p:nvSpPr>
          <p:spPr bwMode="auto">
            <a:xfrm>
              <a:off x="2544"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29055" name="Group 60"/>
          <p:cNvGrpSpPr>
            <a:grpSpLocks/>
          </p:cNvGrpSpPr>
          <p:nvPr/>
        </p:nvGrpSpPr>
        <p:grpSpPr bwMode="auto">
          <a:xfrm>
            <a:off x="1600200" y="1295400"/>
            <a:ext cx="1143000" cy="152400"/>
            <a:chOff x="1920" y="1200"/>
            <a:chExt cx="720" cy="96"/>
          </a:xfrm>
        </p:grpSpPr>
        <p:sp>
          <p:nvSpPr>
            <p:cNvPr id="129076" name="Line 61"/>
            <p:cNvSpPr>
              <a:spLocks noChangeShapeType="1"/>
            </p:cNvSpPr>
            <p:nvPr/>
          </p:nvSpPr>
          <p:spPr bwMode="auto">
            <a:xfrm>
              <a:off x="1920" y="1200"/>
              <a:ext cx="72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77" name="Line 62"/>
            <p:cNvSpPr>
              <a:spLocks noChangeShapeType="1"/>
            </p:cNvSpPr>
            <p:nvPr/>
          </p:nvSpPr>
          <p:spPr bwMode="auto">
            <a:xfrm>
              <a:off x="1920" y="1296"/>
              <a:ext cx="72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78" name="Line 63"/>
            <p:cNvSpPr>
              <a:spLocks noChangeShapeType="1"/>
            </p:cNvSpPr>
            <p:nvPr/>
          </p:nvSpPr>
          <p:spPr bwMode="auto">
            <a:xfrm>
              <a:off x="1968"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79" name="Line 64"/>
            <p:cNvSpPr>
              <a:spLocks noChangeShapeType="1"/>
            </p:cNvSpPr>
            <p:nvPr/>
          </p:nvSpPr>
          <p:spPr bwMode="auto">
            <a:xfrm>
              <a:off x="2064"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0" name="Line 65"/>
            <p:cNvSpPr>
              <a:spLocks noChangeShapeType="1"/>
            </p:cNvSpPr>
            <p:nvPr/>
          </p:nvSpPr>
          <p:spPr bwMode="auto">
            <a:xfrm>
              <a:off x="2160"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1" name="Line 66"/>
            <p:cNvSpPr>
              <a:spLocks noChangeShapeType="1"/>
            </p:cNvSpPr>
            <p:nvPr/>
          </p:nvSpPr>
          <p:spPr bwMode="auto">
            <a:xfrm>
              <a:off x="2256"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2" name="Line 67"/>
            <p:cNvSpPr>
              <a:spLocks noChangeShapeType="1"/>
            </p:cNvSpPr>
            <p:nvPr/>
          </p:nvSpPr>
          <p:spPr bwMode="auto">
            <a:xfrm>
              <a:off x="2352"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3" name="Line 68"/>
            <p:cNvSpPr>
              <a:spLocks noChangeShapeType="1"/>
            </p:cNvSpPr>
            <p:nvPr/>
          </p:nvSpPr>
          <p:spPr bwMode="auto">
            <a:xfrm>
              <a:off x="2448"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9084" name="Line 69"/>
            <p:cNvSpPr>
              <a:spLocks noChangeShapeType="1"/>
            </p:cNvSpPr>
            <p:nvPr/>
          </p:nvSpPr>
          <p:spPr bwMode="auto">
            <a:xfrm>
              <a:off x="2544" y="1200"/>
              <a:ext cx="0"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29056" name="Text Box 70"/>
          <p:cNvSpPr txBox="1">
            <a:spLocks noChangeArrowheads="1"/>
          </p:cNvSpPr>
          <p:nvPr/>
        </p:nvSpPr>
        <p:spPr bwMode="auto">
          <a:xfrm>
            <a:off x="152400" y="11572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1800">
                <a:solidFill>
                  <a:srgbClr val="0000CC"/>
                </a:solidFill>
                <a:latin typeface="Times New Roman" panose="02020603050405020304" pitchFamily="18" charset="0"/>
                <a:ea typeface="宋体" panose="02010600030101010101" pitchFamily="2" charset="-122"/>
              </a:rPr>
              <a:t>结构基因</a:t>
            </a:r>
          </a:p>
        </p:txBody>
      </p:sp>
      <p:sp>
        <p:nvSpPr>
          <p:cNvPr id="129057" name="Text Box 71"/>
          <p:cNvSpPr txBox="1">
            <a:spLocks noChangeArrowheads="1"/>
          </p:cNvSpPr>
          <p:nvPr/>
        </p:nvSpPr>
        <p:spPr bwMode="auto">
          <a:xfrm>
            <a:off x="1981200" y="990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en-US" altLang="zh-CN" sz="1800">
                <a:solidFill>
                  <a:schemeClr val="accent2"/>
                </a:solidFill>
                <a:latin typeface="Times New Roman" panose="02020603050405020304" pitchFamily="18" charset="0"/>
                <a:ea typeface="宋体" panose="02010600030101010101" pitchFamily="2" charset="-122"/>
              </a:rPr>
              <a:t>a </a:t>
            </a:r>
            <a:r>
              <a:rPr kumimoji="1" lang="en-US" altLang="zh-CN" sz="1800">
                <a:solidFill>
                  <a:srgbClr val="0000CC"/>
                </a:solidFill>
                <a:latin typeface="Times New Roman" panose="02020603050405020304" pitchFamily="18" charset="0"/>
                <a:ea typeface="宋体" panose="02010600030101010101" pitchFamily="2" charset="-122"/>
              </a:rPr>
              <a:t>                            </a:t>
            </a:r>
            <a:r>
              <a:rPr kumimoji="1" lang="en-US" altLang="zh-CN" sz="1800">
                <a:solidFill>
                  <a:schemeClr val="accent2"/>
                </a:solidFill>
                <a:latin typeface="Times New Roman" panose="02020603050405020304" pitchFamily="18" charset="0"/>
                <a:ea typeface="宋体" panose="02010600030101010101" pitchFamily="2" charset="-122"/>
              </a:rPr>
              <a:t>b</a:t>
            </a:r>
          </a:p>
        </p:txBody>
      </p:sp>
      <p:sp>
        <p:nvSpPr>
          <p:cNvPr id="129058" name="AutoShape 72">
            <a:hlinkClick r:id="rId2" action="ppaction://hlinksldjump" highlightClick="1"/>
          </p:cNvPr>
          <p:cNvSpPr>
            <a:spLocks noChangeArrowheads="1"/>
          </p:cNvSpPr>
          <p:nvPr/>
        </p:nvSpPr>
        <p:spPr bwMode="auto">
          <a:xfrm flipH="1">
            <a:off x="8610600" y="6400800"/>
            <a:ext cx="45085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9" name="Group 73"/>
          <p:cNvGrpSpPr>
            <a:grpSpLocks/>
          </p:cNvGrpSpPr>
          <p:nvPr/>
        </p:nvGrpSpPr>
        <p:grpSpPr bwMode="auto">
          <a:xfrm>
            <a:off x="6096000" y="1143000"/>
            <a:ext cx="2209800" cy="4862513"/>
            <a:chOff x="3984" y="624"/>
            <a:chExt cx="1392" cy="3063"/>
          </a:xfrm>
        </p:grpSpPr>
        <p:sp>
          <p:nvSpPr>
            <p:cNvPr id="129060" name="Rectangle 74"/>
            <p:cNvSpPr>
              <a:spLocks noChangeArrowheads="1"/>
            </p:cNvSpPr>
            <p:nvPr/>
          </p:nvSpPr>
          <p:spPr bwMode="auto">
            <a:xfrm>
              <a:off x="4032" y="1296"/>
              <a:ext cx="1344" cy="2304"/>
            </a:xfrm>
            <a:prstGeom prst="rect">
              <a:avLst/>
            </a:prstGeom>
            <a:solidFill>
              <a:srgbClr val="3366FF"/>
            </a:solidFill>
            <a:ln w="9525">
              <a:solidFill>
                <a:srgbClr val="00008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29061" name="Text Box 75"/>
            <p:cNvSpPr txBox="1">
              <a:spLocks noChangeArrowheads="1"/>
            </p:cNvSpPr>
            <p:nvPr/>
          </p:nvSpPr>
          <p:spPr bwMode="auto">
            <a:xfrm>
              <a:off x="3984" y="624"/>
              <a:ext cx="134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400">
                  <a:solidFill>
                    <a:srgbClr val="CC0000"/>
                  </a:solidFill>
                  <a:latin typeface="Times New Roman" panose="02020603050405020304" pitchFamily="18" charset="0"/>
                  <a:ea typeface="宋体" panose="02010600030101010101" pitchFamily="2" charset="-122"/>
                </a:rPr>
                <a:t>乳酸脱氢酶同工酶电泳图谱</a:t>
              </a:r>
            </a:p>
          </p:txBody>
        </p:sp>
        <p:sp>
          <p:nvSpPr>
            <p:cNvPr id="129062" name="Text Box 76"/>
            <p:cNvSpPr txBox="1">
              <a:spLocks noChangeArrowheads="1"/>
            </p:cNvSpPr>
            <p:nvPr/>
          </p:nvSpPr>
          <p:spPr bwMode="auto">
            <a:xfrm>
              <a:off x="4032" y="336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8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9063" name="Text Box 77"/>
            <p:cNvSpPr txBox="1">
              <a:spLocks noChangeArrowheads="1"/>
            </p:cNvSpPr>
            <p:nvPr/>
          </p:nvSpPr>
          <p:spPr bwMode="auto">
            <a:xfrm>
              <a:off x="4032" y="129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8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9064" name="Line 78"/>
            <p:cNvSpPr>
              <a:spLocks noChangeShapeType="1"/>
            </p:cNvSpPr>
            <p:nvPr/>
          </p:nvSpPr>
          <p:spPr bwMode="auto">
            <a:xfrm>
              <a:off x="4464" y="1632"/>
              <a:ext cx="336"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5" name="Line 79"/>
            <p:cNvSpPr>
              <a:spLocks noChangeShapeType="1"/>
            </p:cNvSpPr>
            <p:nvPr/>
          </p:nvSpPr>
          <p:spPr bwMode="auto">
            <a:xfrm>
              <a:off x="4464" y="1968"/>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6" name="Line 80"/>
            <p:cNvSpPr>
              <a:spLocks noChangeShapeType="1"/>
            </p:cNvSpPr>
            <p:nvPr/>
          </p:nvSpPr>
          <p:spPr bwMode="auto">
            <a:xfrm>
              <a:off x="4464" y="2208"/>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7" name="Line 81"/>
            <p:cNvSpPr>
              <a:spLocks noChangeShapeType="1"/>
            </p:cNvSpPr>
            <p:nvPr/>
          </p:nvSpPr>
          <p:spPr bwMode="auto">
            <a:xfrm>
              <a:off x="4464" y="2544"/>
              <a:ext cx="33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8" name="Line 82"/>
            <p:cNvSpPr>
              <a:spLocks noChangeShapeType="1"/>
            </p:cNvSpPr>
            <p:nvPr/>
          </p:nvSpPr>
          <p:spPr bwMode="auto">
            <a:xfrm>
              <a:off x="4464" y="2880"/>
              <a:ext cx="33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9" name="Line 83"/>
            <p:cNvSpPr>
              <a:spLocks noChangeShapeType="1"/>
            </p:cNvSpPr>
            <p:nvPr/>
          </p:nvSpPr>
          <p:spPr bwMode="auto">
            <a:xfrm>
              <a:off x="4464" y="3168"/>
              <a:ext cx="336"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0" name="Text Box 84"/>
            <p:cNvSpPr txBox="1">
              <a:spLocks noChangeArrowheads="1"/>
            </p:cNvSpPr>
            <p:nvPr/>
          </p:nvSpPr>
          <p:spPr bwMode="auto">
            <a:xfrm>
              <a:off x="4944" y="30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FF0000"/>
                  </a:solidFill>
                  <a:latin typeface="Times New Roman" panose="02020603050405020304" pitchFamily="18" charset="0"/>
                  <a:ea typeface="宋体" panose="02010600030101010101" pitchFamily="2" charset="-122"/>
                </a:rPr>
                <a:t>H</a:t>
              </a:r>
              <a:r>
                <a:rPr lang="en-US" altLang="zh-CN" sz="1800" baseline="-25000">
                  <a:solidFill>
                    <a:srgbClr val="FF0000"/>
                  </a:solidFill>
                  <a:latin typeface="Times New Roman" panose="02020603050405020304" pitchFamily="18" charset="0"/>
                  <a:ea typeface="宋体" panose="02010600030101010101" pitchFamily="2" charset="-122"/>
                </a:rPr>
                <a:t>4</a:t>
              </a:r>
              <a:endParaRPr lang="zh-CN" altLang="en-US" sz="1800" baseline="-25000">
                <a:solidFill>
                  <a:srgbClr val="FF0000"/>
                </a:solidFill>
                <a:latin typeface="Times New Roman" panose="02020603050405020304" pitchFamily="18" charset="0"/>
                <a:ea typeface="宋体" panose="02010600030101010101" pitchFamily="2" charset="-122"/>
              </a:endParaRPr>
            </a:p>
          </p:txBody>
        </p:sp>
        <p:sp>
          <p:nvSpPr>
            <p:cNvPr id="129071" name="Text Box 85"/>
            <p:cNvSpPr txBox="1">
              <a:spLocks noChangeArrowheads="1"/>
            </p:cNvSpPr>
            <p:nvPr/>
          </p:nvSpPr>
          <p:spPr bwMode="auto">
            <a:xfrm>
              <a:off x="4896" y="278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FF0000"/>
                  </a:solidFill>
                  <a:latin typeface="Times New Roman" panose="02020603050405020304" pitchFamily="18" charset="0"/>
                  <a:ea typeface="宋体" panose="02010600030101010101" pitchFamily="2" charset="-122"/>
                </a:rPr>
                <a:t>MH</a:t>
              </a:r>
              <a:r>
                <a:rPr lang="en-US" altLang="zh-CN" sz="1800" baseline="-25000">
                  <a:solidFill>
                    <a:srgbClr val="FF0000"/>
                  </a:solidFill>
                  <a:latin typeface="Times New Roman" panose="02020603050405020304" pitchFamily="18" charset="0"/>
                  <a:ea typeface="宋体" panose="02010600030101010101" pitchFamily="2" charset="-122"/>
                </a:rPr>
                <a:t>3</a:t>
              </a:r>
              <a:endParaRPr lang="zh-CN" altLang="en-US" sz="1800" baseline="-25000">
                <a:solidFill>
                  <a:srgbClr val="FF0000"/>
                </a:solidFill>
                <a:latin typeface="Times New Roman" panose="02020603050405020304" pitchFamily="18" charset="0"/>
                <a:ea typeface="宋体" panose="02010600030101010101" pitchFamily="2" charset="-122"/>
              </a:endParaRPr>
            </a:p>
          </p:txBody>
        </p:sp>
        <p:sp>
          <p:nvSpPr>
            <p:cNvPr id="129072" name="Text Box 86"/>
            <p:cNvSpPr txBox="1">
              <a:spLocks noChangeArrowheads="1"/>
            </p:cNvSpPr>
            <p:nvPr/>
          </p:nvSpPr>
          <p:spPr bwMode="auto">
            <a:xfrm>
              <a:off x="4896" y="244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FF0000"/>
                  </a:solidFill>
                  <a:latin typeface="Times New Roman" panose="02020603050405020304" pitchFamily="18" charset="0"/>
                  <a:ea typeface="宋体" panose="02010600030101010101" pitchFamily="2" charset="-122"/>
                </a:rPr>
                <a:t>M</a:t>
              </a:r>
              <a:r>
                <a:rPr lang="en-US" altLang="zh-CN" sz="1800" baseline="-25000">
                  <a:solidFill>
                    <a:srgbClr val="FF0000"/>
                  </a:solidFill>
                  <a:latin typeface="Times New Roman" panose="02020603050405020304" pitchFamily="18" charset="0"/>
                  <a:ea typeface="宋体" panose="02010600030101010101" pitchFamily="2" charset="-122"/>
                </a:rPr>
                <a:t>2</a:t>
              </a:r>
              <a:r>
                <a:rPr lang="en-US" altLang="zh-CN" sz="1800">
                  <a:solidFill>
                    <a:srgbClr val="FF0000"/>
                  </a:solidFill>
                  <a:latin typeface="Times New Roman" panose="02020603050405020304" pitchFamily="18" charset="0"/>
                  <a:ea typeface="宋体" panose="02010600030101010101" pitchFamily="2" charset="-122"/>
                </a:rPr>
                <a:t>H</a:t>
              </a:r>
              <a:r>
                <a:rPr lang="en-US" altLang="zh-CN" sz="1800" baseline="-25000">
                  <a:solidFill>
                    <a:srgbClr val="FF0000"/>
                  </a:solidFill>
                  <a:latin typeface="Times New Roman" panose="02020603050405020304" pitchFamily="18" charset="0"/>
                  <a:ea typeface="宋体" panose="02010600030101010101" pitchFamily="2" charset="-122"/>
                </a:rPr>
                <a:t>2</a:t>
              </a:r>
              <a:endParaRPr lang="zh-CN" altLang="en-US" sz="1800" baseline="-25000">
                <a:solidFill>
                  <a:srgbClr val="FF0000"/>
                </a:solidFill>
                <a:latin typeface="Times New Roman" panose="02020603050405020304" pitchFamily="18" charset="0"/>
                <a:ea typeface="宋体" panose="02010600030101010101" pitchFamily="2" charset="-122"/>
              </a:endParaRPr>
            </a:p>
          </p:txBody>
        </p:sp>
        <p:sp>
          <p:nvSpPr>
            <p:cNvPr id="129073" name="Text Box 87"/>
            <p:cNvSpPr txBox="1">
              <a:spLocks noChangeArrowheads="1"/>
            </p:cNvSpPr>
            <p:nvPr/>
          </p:nvSpPr>
          <p:spPr bwMode="auto">
            <a:xfrm>
              <a:off x="4848" y="211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FF0000"/>
                  </a:solidFill>
                  <a:latin typeface="Times New Roman" panose="02020603050405020304" pitchFamily="18" charset="0"/>
                  <a:ea typeface="宋体" panose="02010600030101010101" pitchFamily="2" charset="-122"/>
                </a:rPr>
                <a:t>M</a:t>
              </a:r>
              <a:r>
                <a:rPr lang="en-US" altLang="zh-CN" sz="1800" baseline="-25000">
                  <a:solidFill>
                    <a:srgbClr val="FF0000"/>
                  </a:solidFill>
                  <a:latin typeface="Times New Roman" panose="02020603050405020304" pitchFamily="18" charset="0"/>
                  <a:ea typeface="宋体" panose="02010600030101010101" pitchFamily="2" charset="-122"/>
                </a:rPr>
                <a:t>3</a:t>
              </a:r>
              <a:r>
                <a:rPr lang="en-US" altLang="zh-CN" sz="1800">
                  <a:solidFill>
                    <a:srgbClr val="FF0000"/>
                  </a:solidFill>
                  <a:latin typeface="Times New Roman" panose="02020603050405020304" pitchFamily="18" charset="0"/>
                  <a:ea typeface="宋体" panose="02010600030101010101" pitchFamily="2" charset="-122"/>
                </a:rPr>
                <a:t>H</a:t>
              </a:r>
              <a:endParaRPr lang="zh-CN" altLang="en-US" sz="1800">
                <a:solidFill>
                  <a:srgbClr val="FF0000"/>
                </a:solidFill>
                <a:latin typeface="Times New Roman" panose="02020603050405020304" pitchFamily="18" charset="0"/>
                <a:ea typeface="宋体" panose="02010600030101010101" pitchFamily="2" charset="-122"/>
              </a:endParaRPr>
            </a:p>
          </p:txBody>
        </p:sp>
        <p:sp>
          <p:nvSpPr>
            <p:cNvPr id="129074" name="Text Box 88"/>
            <p:cNvSpPr txBox="1">
              <a:spLocks noChangeArrowheads="1"/>
            </p:cNvSpPr>
            <p:nvPr/>
          </p:nvSpPr>
          <p:spPr bwMode="auto">
            <a:xfrm>
              <a:off x="4896" y="182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FF0000"/>
                  </a:solidFill>
                  <a:latin typeface="Times New Roman" panose="02020603050405020304" pitchFamily="18" charset="0"/>
                  <a:ea typeface="宋体" panose="02010600030101010101" pitchFamily="2" charset="-122"/>
                </a:rPr>
                <a:t>M</a:t>
              </a:r>
              <a:r>
                <a:rPr lang="en-US" altLang="zh-CN" sz="1800" baseline="-25000">
                  <a:solidFill>
                    <a:srgbClr val="FF0000"/>
                  </a:solidFill>
                  <a:latin typeface="Times New Roman" panose="02020603050405020304" pitchFamily="18" charset="0"/>
                  <a:ea typeface="宋体" panose="02010600030101010101" pitchFamily="2" charset="-122"/>
                </a:rPr>
                <a:t>4</a:t>
              </a:r>
            </a:p>
          </p:txBody>
        </p:sp>
        <p:sp>
          <p:nvSpPr>
            <p:cNvPr id="129075" name="Text Box 89"/>
            <p:cNvSpPr txBox="1">
              <a:spLocks noChangeArrowheads="1"/>
            </p:cNvSpPr>
            <p:nvPr/>
          </p:nvSpPr>
          <p:spPr bwMode="auto">
            <a:xfrm>
              <a:off x="4848" y="1488"/>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600">
                  <a:solidFill>
                    <a:schemeClr val="tx1"/>
                  </a:solidFill>
                  <a:latin typeface="Times New Roman" panose="02020603050405020304" pitchFamily="18" charset="0"/>
                  <a:ea typeface="宋体" panose="02010600030101010101" pitchFamily="2" charset="-122"/>
                </a:rPr>
                <a:t>点样线</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0" fill="hold"/>
                                        <p:tgtEl>
                                          <p:spTgt spid="9"/>
                                        </p:tgtEl>
                                        <p:attrNameLst>
                                          <p:attrName>ppt_x</p:attrName>
                                        </p:attrNameLst>
                                      </p:cBhvr>
                                      <p:tavLst>
                                        <p:tav tm="0">
                                          <p:val>
                                            <p:strVal val="1+#ppt_w/2"/>
                                          </p:val>
                                        </p:tav>
                                        <p:tav tm="100000">
                                          <p:val>
                                            <p:strVal val="#ppt_x"/>
                                          </p:val>
                                        </p:tav>
                                      </p:tavLst>
                                    </p:anim>
                                    <p:anim calcmode="lin" valueType="num">
                                      <p:cBhvr additive="base">
                                        <p:cTn id="8" dur="5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不同组织中</a:t>
            </a:r>
            <a:r>
              <a:rPr lang="en-US" altLang="zh-CN" sz="3600" b="1" dirty="0">
                <a:solidFill>
                  <a:srgbClr val="FF0000"/>
                </a:solidFill>
                <a:latin typeface="微软雅黑" panose="020B0503020204020204" pitchFamily="34" charset="-122"/>
                <a:ea typeface="微软雅黑" panose="020B0503020204020204" pitchFamily="34" charset="-122"/>
              </a:rPr>
              <a:t>LDH</a:t>
            </a:r>
            <a:r>
              <a:rPr lang="zh-CN" altLang="en-US" sz="3600" b="1" dirty="0">
                <a:solidFill>
                  <a:srgbClr val="FF0000"/>
                </a:solidFill>
                <a:latin typeface="微软雅黑" panose="020B0503020204020204" pitchFamily="34" charset="-122"/>
                <a:ea typeface="微软雅黑" panose="020B0503020204020204" pitchFamily="34" charset="-122"/>
              </a:rPr>
              <a:t>同工酶的电泳图谱</a:t>
            </a:r>
          </a:p>
        </p:txBody>
      </p:sp>
      <p:grpSp>
        <p:nvGrpSpPr>
          <p:cNvPr id="35844" name="Group 3"/>
          <p:cNvGrpSpPr>
            <a:grpSpLocks/>
          </p:cNvGrpSpPr>
          <p:nvPr/>
        </p:nvGrpSpPr>
        <p:grpSpPr bwMode="auto">
          <a:xfrm>
            <a:off x="762000" y="1981200"/>
            <a:ext cx="8382000" cy="4070350"/>
            <a:chOff x="288" y="1132"/>
            <a:chExt cx="5280" cy="2564"/>
          </a:xfrm>
        </p:grpSpPr>
        <p:graphicFrame>
          <p:nvGraphicFramePr>
            <p:cNvPr id="35842" name="Object 4"/>
            <p:cNvGraphicFramePr>
              <a:graphicFrameLocks noChangeAspect="1"/>
            </p:cNvGraphicFramePr>
            <p:nvPr/>
          </p:nvGraphicFramePr>
          <p:xfrm>
            <a:off x="1486" y="1152"/>
            <a:ext cx="3170" cy="2260"/>
          </p:xfrm>
          <a:graphic>
            <a:graphicData uri="http://schemas.openxmlformats.org/presentationml/2006/ole">
              <mc:AlternateContent xmlns:mc="http://schemas.openxmlformats.org/markup-compatibility/2006">
                <mc:Choice xmlns:v="urn:schemas-microsoft-com:vml" Requires="v">
                  <p:oleObj spid="_x0000_s35878" name="Image" r:id="rId3" imgW="1932763" imgH="1377699" progId="Photoshop.Image.5">
                    <p:embed/>
                  </p:oleObj>
                </mc:Choice>
                <mc:Fallback>
                  <p:oleObj name="Image" r:id="rId3" imgW="1932763" imgH="1377699" progId="Photoshop.Image.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 y="1152"/>
                          <a:ext cx="3170" cy="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6" name="Text Box 5"/>
            <p:cNvSpPr txBox="1">
              <a:spLocks noChangeArrowheads="1"/>
            </p:cNvSpPr>
            <p:nvPr/>
          </p:nvSpPr>
          <p:spPr bwMode="auto">
            <a:xfrm>
              <a:off x="480" y="1152"/>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rgbClr val="A50021"/>
                  </a:solidFill>
                  <a:latin typeface="Times New Roman" panose="02020603050405020304" pitchFamily="18" charset="0"/>
                  <a:ea typeface="宋体" panose="02010600030101010101" pitchFamily="2" charset="-122"/>
                </a:rPr>
                <a:t>LDH</a:t>
              </a:r>
              <a:r>
                <a:rPr lang="en-US" altLang="zh-CN" sz="2400" baseline="-25000">
                  <a:solidFill>
                    <a:srgbClr val="A50021"/>
                  </a:solidFill>
                  <a:latin typeface="Times New Roman" panose="02020603050405020304" pitchFamily="18" charset="0"/>
                  <a:ea typeface="宋体" panose="02010600030101010101" pitchFamily="2" charset="-122"/>
                </a:rPr>
                <a:t>1</a:t>
              </a:r>
              <a:r>
                <a:rPr lang="en-US" altLang="zh-CN" sz="2400">
                  <a:solidFill>
                    <a:srgbClr val="0000CC"/>
                  </a:solidFill>
                  <a:latin typeface="Times New Roman" panose="02020603050405020304" pitchFamily="18" charset="0"/>
                  <a:ea typeface="宋体" panose="02010600030101010101" pitchFamily="2" charset="-122"/>
                </a:rPr>
                <a:t>(H</a:t>
              </a:r>
              <a:r>
                <a:rPr lang="en-US" altLang="zh-CN" sz="2400" baseline="-25000">
                  <a:solidFill>
                    <a:srgbClr val="0000CC"/>
                  </a:solidFill>
                  <a:latin typeface="Times New Roman" panose="02020603050405020304" pitchFamily="18" charset="0"/>
                  <a:ea typeface="宋体" panose="02010600030101010101" pitchFamily="2" charset="-122"/>
                </a:rPr>
                <a:t>4</a:t>
              </a:r>
              <a:r>
                <a:rPr lang="en-US" altLang="zh-CN" sz="2400">
                  <a:solidFill>
                    <a:srgbClr val="0000CC"/>
                  </a:solidFill>
                  <a:latin typeface="Times New Roman" panose="02020603050405020304" pitchFamily="18" charset="0"/>
                  <a:ea typeface="宋体" panose="02010600030101010101" pitchFamily="2" charset="-122"/>
                </a:rPr>
                <a:t>)</a:t>
              </a:r>
            </a:p>
          </p:txBody>
        </p:sp>
        <p:sp>
          <p:nvSpPr>
            <p:cNvPr id="35847" name="Text Box 6"/>
            <p:cNvSpPr txBox="1">
              <a:spLocks noChangeArrowheads="1"/>
            </p:cNvSpPr>
            <p:nvPr/>
          </p:nvSpPr>
          <p:spPr bwMode="auto">
            <a:xfrm>
              <a:off x="336" y="168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rgbClr val="A50021"/>
                  </a:solidFill>
                  <a:latin typeface="Times New Roman" panose="02020603050405020304" pitchFamily="18" charset="0"/>
                  <a:ea typeface="宋体" panose="02010600030101010101" pitchFamily="2" charset="-122"/>
                </a:rPr>
                <a:t>LDH</a:t>
              </a:r>
              <a:r>
                <a:rPr lang="en-US" altLang="zh-CN" sz="2400" baseline="-25000">
                  <a:solidFill>
                    <a:srgbClr val="A50021"/>
                  </a:solidFill>
                  <a:latin typeface="Times New Roman" panose="02020603050405020304" pitchFamily="18" charset="0"/>
                  <a:ea typeface="宋体" panose="02010600030101010101" pitchFamily="2" charset="-122"/>
                </a:rPr>
                <a:t>2</a:t>
              </a:r>
              <a:r>
                <a:rPr lang="en-US" altLang="zh-CN" sz="2400">
                  <a:solidFill>
                    <a:srgbClr val="0000CC"/>
                  </a:solidFill>
                  <a:latin typeface="Times New Roman" panose="02020603050405020304" pitchFamily="18" charset="0"/>
                  <a:ea typeface="宋体" panose="02010600030101010101" pitchFamily="2" charset="-122"/>
                </a:rPr>
                <a:t>(H</a:t>
              </a:r>
              <a:r>
                <a:rPr lang="en-US" altLang="zh-CN" sz="2400" baseline="-25000">
                  <a:solidFill>
                    <a:srgbClr val="0000CC"/>
                  </a:solidFill>
                  <a:latin typeface="Times New Roman" panose="02020603050405020304" pitchFamily="18" charset="0"/>
                  <a:ea typeface="宋体" panose="02010600030101010101" pitchFamily="2" charset="-122"/>
                </a:rPr>
                <a:t>3</a:t>
              </a:r>
              <a:r>
                <a:rPr lang="en-US" altLang="zh-CN" sz="2400">
                  <a:solidFill>
                    <a:srgbClr val="0000CC"/>
                  </a:solidFill>
                  <a:latin typeface="Times New Roman" panose="02020603050405020304" pitchFamily="18" charset="0"/>
                  <a:ea typeface="宋体" panose="02010600030101010101" pitchFamily="2" charset="-122"/>
                </a:rPr>
                <a:t>M)</a:t>
              </a:r>
            </a:p>
          </p:txBody>
        </p:sp>
        <p:sp>
          <p:nvSpPr>
            <p:cNvPr id="35848" name="Text Box 7"/>
            <p:cNvSpPr txBox="1">
              <a:spLocks noChangeArrowheads="1"/>
            </p:cNvSpPr>
            <p:nvPr/>
          </p:nvSpPr>
          <p:spPr bwMode="auto">
            <a:xfrm>
              <a:off x="288" y="216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rgbClr val="A50021"/>
                  </a:solidFill>
                  <a:latin typeface="Times New Roman" panose="02020603050405020304" pitchFamily="18" charset="0"/>
                  <a:ea typeface="宋体" panose="02010600030101010101" pitchFamily="2" charset="-122"/>
                </a:rPr>
                <a:t>LDH</a:t>
              </a:r>
              <a:r>
                <a:rPr lang="en-US" altLang="zh-CN" sz="2400" baseline="-25000">
                  <a:solidFill>
                    <a:srgbClr val="A50021"/>
                  </a:solidFill>
                  <a:latin typeface="Times New Roman" panose="02020603050405020304" pitchFamily="18" charset="0"/>
                  <a:ea typeface="宋体" panose="02010600030101010101" pitchFamily="2" charset="-122"/>
                </a:rPr>
                <a:t>3</a:t>
              </a:r>
              <a:r>
                <a:rPr lang="en-US" altLang="zh-CN" sz="2400">
                  <a:solidFill>
                    <a:srgbClr val="0000CC"/>
                  </a:solidFill>
                  <a:latin typeface="Times New Roman" panose="02020603050405020304" pitchFamily="18" charset="0"/>
                  <a:ea typeface="宋体" panose="02010600030101010101" pitchFamily="2" charset="-122"/>
                </a:rPr>
                <a:t>(H</a:t>
              </a:r>
              <a:r>
                <a:rPr lang="en-US" altLang="zh-CN" sz="2400" baseline="-25000">
                  <a:solidFill>
                    <a:srgbClr val="0000CC"/>
                  </a:solidFill>
                  <a:latin typeface="Times New Roman" panose="02020603050405020304" pitchFamily="18" charset="0"/>
                  <a:ea typeface="宋体" panose="02010600030101010101" pitchFamily="2" charset="-122"/>
                </a:rPr>
                <a:t>2</a:t>
              </a:r>
              <a:r>
                <a:rPr lang="en-US" altLang="zh-CN" sz="2400">
                  <a:solidFill>
                    <a:srgbClr val="0000CC"/>
                  </a:solidFill>
                  <a:latin typeface="Times New Roman" panose="02020603050405020304" pitchFamily="18" charset="0"/>
                  <a:ea typeface="宋体" panose="02010600030101010101" pitchFamily="2" charset="-122"/>
                </a:rPr>
                <a:t>M</a:t>
              </a:r>
              <a:r>
                <a:rPr lang="en-US" altLang="zh-CN" sz="2400" baseline="-25000">
                  <a:solidFill>
                    <a:srgbClr val="0000CC"/>
                  </a:solidFill>
                  <a:latin typeface="Times New Roman" panose="02020603050405020304" pitchFamily="18" charset="0"/>
                  <a:ea typeface="宋体" panose="02010600030101010101" pitchFamily="2" charset="-122"/>
                </a:rPr>
                <a:t>2</a:t>
              </a:r>
              <a:r>
                <a:rPr lang="en-US" altLang="zh-CN" sz="2400">
                  <a:solidFill>
                    <a:srgbClr val="0000CC"/>
                  </a:solidFill>
                  <a:latin typeface="Times New Roman" panose="02020603050405020304" pitchFamily="18" charset="0"/>
                  <a:ea typeface="宋体" panose="02010600030101010101" pitchFamily="2" charset="-122"/>
                </a:rPr>
                <a:t>)</a:t>
              </a:r>
            </a:p>
          </p:txBody>
        </p:sp>
        <p:sp>
          <p:nvSpPr>
            <p:cNvPr id="35849" name="Text Box 8"/>
            <p:cNvSpPr txBox="1">
              <a:spLocks noChangeArrowheads="1"/>
            </p:cNvSpPr>
            <p:nvPr/>
          </p:nvSpPr>
          <p:spPr bwMode="auto">
            <a:xfrm>
              <a:off x="384" y="259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rgbClr val="A50021"/>
                  </a:solidFill>
                  <a:latin typeface="Times New Roman" panose="02020603050405020304" pitchFamily="18" charset="0"/>
                  <a:ea typeface="宋体" panose="02010600030101010101" pitchFamily="2" charset="-122"/>
                </a:rPr>
                <a:t>LDH</a:t>
              </a:r>
              <a:r>
                <a:rPr lang="en-US" altLang="zh-CN" sz="2400" baseline="-25000">
                  <a:solidFill>
                    <a:srgbClr val="A50021"/>
                  </a:solidFill>
                  <a:latin typeface="Times New Roman" panose="02020603050405020304" pitchFamily="18" charset="0"/>
                  <a:ea typeface="宋体" panose="02010600030101010101" pitchFamily="2" charset="-122"/>
                </a:rPr>
                <a:t>4</a:t>
              </a:r>
              <a:r>
                <a:rPr lang="en-US" altLang="zh-CN" sz="2400">
                  <a:solidFill>
                    <a:srgbClr val="0000CC"/>
                  </a:solidFill>
                  <a:latin typeface="Times New Roman" panose="02020603050405020304" pitchFamily="18" charset="0"/>
                  <a:ea typeface="宋体" panose="02010600030101010101" pitchFamily="2" charset="-122"/>
                </a:rPr>
                <a:t>(HM</a:t>
              </a:r>
              <a:r>
                <a:rPr lang="en-US" altLang="zh-CN" sz="2400" baseline="-25000">
                  <a:solidFill>
                    <a:srgbClr val="0000CC"/>
                  </a:solidFill>
                  <a:latin typeface="Times New Roman" panose="02020603050405020304" pitchFamily="18" charset="0"/>
                  <a:ea typeface="宋体" panose="02010600030101010101" pitchFamily="2" charset="-122"/>
                </a:rPr>
                <a:t>3</a:t>
              </a:r>
              <a:r>
                <a:rPr lang="en-US" altLang="zh-CN" sz="2400">
                  <a:solidFill>
                    <a:srgbClr val="0000CC"/>
                  </a:solidFill>
                  <a:latin typeface="Times New Roman" panose="02020603050405020304" pitchFamily="18" charset="0"/>
                  <a:ea typeface="宋体" panose="02010600030101010101" pitchFamily="2" charset="-122"/>
                </a:rPr>
                <a:t>)</a:t>
              </a:r>
            </a:p>
          </p:txBody>
        </p:sp>
        <p:sp>
          <p:nvSpPr>
            <p:cNvPr id="35850" name="Text Box 9"/>
            <p:cNvSpPr txBox="1">
              <a:spLocks noChangeArrowheads="1"/>
            </p:cNvSpPr>
            <p:nvPr/>
          </p:nvSpPr>
          <p:spPr bwMode="auto">
            <a:xfrm>
              <a:off x="528" y="307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rgbClr val="A50021"/>
                  </a:solidFill>
                  <a:latin typeface="Times New Roman" panose="02020603050405020304" pitchFamily="18" charset="0"/>
                  <a:ea typeface="宋体" panose="02010600030101010101" pitchFamily="2" charset="-122"/>
                </a:rPr>
                <a:t>LDH</a:t>
              </a:r>
              <a:r>
                <a:rPr lang="en-US" altLang="zh-CN" sz="2400" baseline="-25000">
                  <a:solidFill>
                    <a:srgbClr val="A50021"/>
                  </a:solidFill>
                  <a:latin typeface="Times New Roman" panose="02020603050405020304" pitchFamily="18" charset="0"/>
                  <a:ea typeface="宋体" panose="02010600030101010101" pitchFamily="2" charset="-122"/>
                </a:rPr>
                <a:t>5</a:t>
              </a:r>
              <a:r>
                <a:rPr lang="en-US" altLang="zh-CN" sz="2400">
                  <a:solidFill>
                    <a:srgbClr val="0000CC"/>
                  </a:solidFill>
                  <a:latin typeface="Times New Roman" panose="02020603050405020304" pitchFamily="18" charset="0"/>
                  <a:ea typeface="宋体" panose="02010600030101010101" pitchFamily="2" charset="-122"/>
                </a:rPr>
                <a:t>(M</a:t>
              </a:r>
              <a:r>
                <a:rPr lang="en-US" altLang="zh-CN" sz="2400" baseline="-25000">
                  <a:solidFill>
                    <a:srgbClr val="0000CC"/>
                  </a:solidFill>
                  <a:latin typeface="Times New Roman" panose="02020603050405020304" pitchFamily="18" charset="0"/>
                  <a:ea typeface="宋体" panose="02010600030101010101" pitchFamily="2" charset="-122"/>
                </a:rPr>
                <a:t>4</a:t>
              </a:r>
              <a:r>
                <a:rPr lang="en-US" altLang="zh-CN" sz="2400">
                  <a:solidFill>
                    <a:srgbClr val="0000CC"/>
                  </a:solidFill>
                  <a:latin typeface="Times New Roman" panose="02020603050405020304" pitchFamily="18" charset="0"/>
                  <a:ea typeface="宋体" panose="02010600030101010101" pitchFamily="2" charset="-122"/>
                </a:rPr>
                <a:t>)</a:t>
              </a:r>
            </a:p>
          </p:txBody>
        </p:sp>
        <p:sp>
          <p:nvSpPr>
            <p:cNvPr id="35851" name="Text Box 10"/>
            <p:cNvSpPr txBox="1">
              <a:spLocks noChangeArrowheads="1"/>
            </p:cNvSpPr>
            <p:nvPr/>
          </p:nvSpPr>
          <p:spPr bwMode="auto">
            <a:xfrm>
              <a:off x="1488" y="3408"/>
              <a:ext cx="3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400">
                  <a:solidFill>
                    <a:schemeClr val="folHlink"/>
                  </a:solidFill>
                  <a:latin typeface="Times New Roman" panose="02020603050405020304" pitchFamily="18" charset="0"/>
                  <a:ea typeface="宋体" panose="02010600030101010101" pitchFamily="2" charset="-122"/>
                </a:rPr>
                <a:t>心肌         肾         肝    骨骼肌    血清</a:t>
              </a:r>
            </a:p>
          </p:txBody>
        </p:sp>
        <p:sp>
          <p:nvSpPr>
            <p:cNvPr id="35852" name="Oval 11"/>
            <p:cNvSpPr>
              <a:spLocks noChangeArrowheads="1"/>
            </p:cNvSpPr>
            <p:nvPr/>
          </p:nvSpPr>
          <p:spPr bwMode="auto">
            <a:xfrm>
              <a:off x="4800" y="3216"/>
              <a:ext cx="240" cy="240"/>
            </a:xfrm>
            <a:prstGeom prst="ellipse">
              <a:avLst/>
            </a:prstGeom>
            <a:solidFill>
              <a:srgbClr val="00CCFF">
                <a:alpha val="50195"/>
              </a:srgbClr>
            </a:solidFill>
            <a:ln w="19050" cap="sq">
              <a:solidFill>
                <a:schemeClr val="bg1"/>
              </a:solidFill>
              <a:round/>
              <a:headEnd type="none" w="sm" len="sm"/>
              <a:tailEnd type="none" w="sm" len="sm"/>
            </a:ln>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5853" name="Text Box 12"/>
            <p:cNvSpPr txBox="1">
              <a:spLocks noChangeArrowheads="1"/>
            </p:cNvSpPr>
            <p:nvPr/>
          </p:nvSpPr>
          <p:spPr bwMode="auto">
            <a:xfrm>
              <a:off x="4800" y="3072"/>
              <a:ext cx="2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4000">
                  <a:solidFill>
                    <a:schemeClr val="bg1"/>
                  </a:solidFill>
                  <a:latin typeface="Times New Roman" panose="02020603050405020304" pitchFamily="18" charset="0"/>
                  <a:ea typeface="宋体" panose="02010600030101010101" pitchFamily="2" charset="-122"/>
                </a:rPr>
                <a:t>-</a:t>
              </a:r>
            </a:p>
          </p:txBody>
        </p:sp>
        <p:sp>
          <p:nvSpPr>
            <p:cNvPr id="35854" name="Oval 13"/>
            <p:cNvSpPr>
              <a:spLocks noChangeArrowheads="1"/>
            </p:cNvSpPr>
            <p:nvPr/>
          </p:nvSpPr>
          <p:spPr bwMode="auto">
            <a:xfrm>
              <a:off x="4752" y="1220"/>
              <a:ext cx="240" cy="240"/>
            </a:xfrm>
            <a:prstGeom prst="ellipse">
              <a:avLst/>
            </a:prstGeom>
            <a:solidFill>
              <a:srgbClr val="CC99FF">
                <a:alpha val="50195"/>
              </a:srgbClr>
            </a:solidFill>
            <a:ln w="19050" cap="sq">
              <a:solidFill>
                <a:schemeClr val="bg1"/>
              </a:solidFill>
              <a:round/>
              <a:headEnd type="none" w="sm" len="sm"/>
              <a:tailEnd type="none" w="sm" len="sm"/>
            </a:ln>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5855" name="Text Box 14"/>
            <p:cNvSpPr txBox="1">
              <a:spLocks noChangeArrowheads="1"/>
            </p:cNvSpPr>
            <p:nvPr/>
          </p:nvSpPr>
          <p:spPr bwMode="auto">
            <a:xfrm>
              <a:off x="4752" y="1132"/>
              <a:ext cx="2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3600">
                  <a:solidFill>
                    <a:schemeClr val="bg1"/>
                  </a:solidFill>
                  <a:latin typeface="Times New Roman" panose="02020603050405020304" pitchFamily="18" charset="0"/>
                  <a:ea typeface="宋体" panose="02010600030101010101" pitchFamily="2" charset="-122"/>
                </a:rPr>
                <a:t>+</a:t>
              </a:r>
            </a:p>
          </p:txBody>
        </p:sp>
        <p:sp>
          <p:nvSpPr>
            <p:cNvPr id="35856" name="Line 15"/>
            <p:cNvSpPr>
              <a:spLocks noChangeShapeType="1"/>
            </p:cNvSpPr>
            <p:nvPr/>
          </p:nvSpPr>
          <p:spPr bwMode="auto">
            <a:xfrm flipV="1">
              <a:off x="4896" y="1536"/>
              <a:ext cx="0" cy="1584"/>
            </a:xfrm>
            <a:prstGeom prst="line">
              <a:avLst/>
            </a:prstGeom>
            <a:noFill/>
            <a:ln w="28575" cap="sq">
              <a:solidFill>
                <a:srgbClr val="006600"/>
              </a:solidFill>
              <a:round/>
              <a:headEnd type="none" w="sm" len="sm"/>
              <a:tailEnd type="triangle" w="sm" len="sm"/>
            </a:ln>
            <a:extLst>
              <a:ext uri="{909E8E84-426E-40DD-AFC4-6F175D3DCCD1}">
                <a14:hiddenFill xmlns:a14="http://schemas.microsoft.com/office/drawing/2010/main">
                  <a:noFill/>
                </a14:hiddenFill>
              </a:ext>
            </a:extLst>
          </p:spPr>
          <p:txBody>
            <a:bodyPr lIns="91348" tIns="45670" rIns="91348" bIns="45670">
              <a:spAutoFit/>
            </a:bodyPr>
            <a:lstStyle/>
            <a:p>
              <a:endParaRPr lang="zh-CN" altLang="en-US"/>
            </a:p>
          </p:txBody>
        </p:sp>
        <p:sp>
          <p:nvSpPr>
            <p:cNvPr id="35857" name="Text Box 16"/>
            <p:cNvSpPr txBox="1">
              <a:spLocks noChangeArrowheads="1"/>
            </p:cNvSpPr>
            <p:nvPr/>
          </p:nvSpPr>
          <p:spPr bwMode="auto">
            <a:xfrm>
              <a:off x="5040" y="3216"/>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48" tIns="45670" rIns="91348" bIns="45670">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a:solidFill>
                    <a:srgbClr val="FF6600"/>
                  </a:solidFill>
                  <a:latin typeface="Times New Roman" panose="02020603050405020304" pitchFamily="18" charset="0"/>
                  <a:ea typeface="宋体" panose="02010600030101010101" pitchFamily="2" charset="-122"/>
                </a:rPr>
                <a:t>原点</a:t>
              </a:r>
            </a:p>
          </p:txBody>
        </p:sp>
      </p:grpSp>
      <p:sp>
        <p:nvSpPr>
          <p:cNvPr id="35845" name="AutoShape 17">
            <a:hlinkClick r:id="rId5" action="ppaction://hlinksldjump" highlightClick="1"/>
          </p:cNvPr>
          <p:cNvSpPr>
            <a:spLocks noChangeArrowheads="1"/>
          </p:cNvSpPr>
          <p:nvPr/>
        </p:nvSpPr>
        <p:spPr bwMode="auto">
          <a:xfrm>
            <a:off x="8534400" y="6400800"/>
            <a:ext cx="46355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85800" y="114300"/>
            <a:ext cx="7772400" cy="1143000"/>
          </a:xfrm>
        </p:spPr>
        <p:txBody>
          <a:bodyPr/>
          <a:lstStyle/>
          <a:p>
            <a:pPr eaLnBrk="1" hangingPunct="1"/>
            <a:r>
              <a:rPr lang="zh-CN" altLang="en-US" sz="3600" b="1" dirty="0">
                <a:latin typeface="微软雅黑" panose="020B0503020204020204" pitchFamily="34" charset="-122"/>
                <a:ea typeface="微软雅黑" panose="020B0503020204020204" pitchFamily="34" charset="-122"/>
              </a:rPr>
              <a:t>血清</a:t>
            </a:r>
            <a:r>
              <a:rPr lang="en-US" altLang="zh-CN" sz="3600" b="1" dirty="0">
                <a:latin typeface="微软雅黑" panose="020B0503020204020204" pitchFamily="34" charset="-122"/>
                <a:ea typeface="微软雅黑" panose="020B0503020204020204" pitchFamily="34" charset="-122"/>
              </a:rPr>
              <a:t>LDH</a:t>
            </a:r>
            <a:r>
              <a:rPr lang="zh-CN" altLang="en-US" sz="3600" b="1" dirty="0">
                <a:latin typeface="微软雅黑" panose="020B0503020204020204" pitchFamily="34" charset="-122"/>
                <a:ea typeface="微软雅黑" panose="020B0503020204020204" pitchFamily="34" charset="-122"/>
              </a:rPr>
              <a:t>同工酶酶谱的变化规律</a:t>
            </a:r>
          </a:p>
        </p:txBody>
      </p:sp>
      <p:sp>
        <p:nvSpPr>
          <p:cNvPr id="130051" name="Rectangle 3"/>
          <p:cNvSpPr>
            <a:spLocks noGrp="1" noChangeArrowheads="1"/>
          </p:cNvSpPr>
          <p:nvPr>
            <p:ph idx="1"/>
          </p:nvPr>
        </p:nvSpPr>
        <p:spPr>
          <a:xfrm>
            <a:off x="457200" y="2420888"/>
            <a:ext cx="8229600" cy="2548879"/>
          </a:xfrm>
        </p:spPr>
        <p:txBody>
          <a:bodyPr/>
          <a:lstStyle/>
          <a:p>
            <a:pPr algn="just" eaLnBrk="1" hangingPunct="1"/>
            <a:r>
              <a:rPr lang="zh-CN" altLang="en-US" sz="2400" b="1" dirty="0">
                <a:solidFill>
                  <a:srgbClr val="FF6600"/>
                </a:solidFill>
                <a:latin typeface="微软雅黑" panose="020B0503020204020204" pitchFamily="34" charset="-122"/>
                <a:ea typeface="微软雅黑" panose="020B0503020204020204" pitchFamily="34" charset="-122"/>
              </a:rPr>
              <a:t>心脏疾病</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及</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上升，</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及</a:t>
            </a:r>
            <a:r>
              <a:rPr lang="en-US" altLang="zh-CN" sz="2400" b="1" dirty="0" smtClean="0">
                <a:latin typeface="微软雅黑" panose="020B0503020204020204" pitchFamily="34" charset="-122"/>
                <a:ea typeface="微软雅黑" panose="020B0503020204020204" pitchFamily="34" charset="-122"/>
              </a:rPr>
              <a:t>LDH</a:t>
            </a:r>
            <a:r>
              <a:rPr lang="en-US" altLang="zh-CN" sz="2400" b="1" baseline="-25000" dirty="0" smtClean="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下降。</a:t>
            </a:r>
          </a:p>
          <a:p>
            <a:pPr algn="just" eaLnBrk="1" hangingPunct="1"/>
            <a:r>
              <a:rPr lang="zh-CN" altLang="en-US" sz="2400" b="1" dirty="0">
                <a:solidFill>
                  <a:srgbClr val="FF6600"/>
                </a:solidFill>
                <a:latin typeface="微软雅黑" panose="020B0503020204020204" pitchFamily="34" charset="-122"/>
                <a:ea typeface="微软雅黑" panose="020B0503020204020204" pitchFamily="34" charset="-122"/>
              </a:rPr>
              <a:t>急性肝炎</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明显升高，随病情好转   而逐渐恢复正常。</a:t>
            </a:r>
          </a:p>
          <a:p>
            <a:pPr algn="just" eaLnBrk="1" hangingPunct="1"/>
            <a:r>
              <a:rPr lang="zh-CN" altLang="en-US" sz="2400" b="1" dirty="0">
                <a:solidFill>
                  <a:srgbClr val="FF6600"/>
                </a:solidFill>
                <a:latin typeface="微软雅黑" panose="020B0503020204020204" pitchFamily="34" charset="-122"/>
                <a:ea typeface="微软雅黑" panose="020B0503020204020204" pitchFamily="34" charset="-122"/>
              </a:rPr>
              <a:t>慢性肝炎</a:t>
            </a:r>
            <a:r>
              <a:rPr lang="zh-CN" altLang="en-US" sz="2400" b="1" dirty="0">
                <a:solidFill>
                  <a:srgbClr val="FFCCFF"/>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一般处于正常范围，部分病例可见</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有所升高。</a:t>
            </a:r>
          </a:p>
          <a:p>
            <a:pPr algn="just" eaLnBrk="1" hangingPunct="1"/>
            <a:r>
              <a:rPr lang="zh-CN" altLang="en-US" sz="2400" b="1" dirty="0">
                <a:solidFill>
                  <a:srgbClr val="FF6600"/>
                </a:solidFill>
                <a:latin typeface="微软雅黑" panose="020B0503020204020204" pitchFamily="34" charset="-122"/>
                <a:ea typeface="微软雅黑" panose="020B0503020204020204" pitchFamily="34" charset="-122"/>
              </a:rPr>
              <a:t>肝硬变</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5</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LDH</a:t>
            </a:r>
            <a:r>
              <a:rPr lang="en-US" altLang="zh-CN" sz="2400" b="1" baseline="-25000"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均升高。</a:t>
            </a:r>
          </a:p>
          <a:p>
            <a:pPr algn="just" eaLnBrk="1" hangingPunct="1"/>
            <a:endParaRPr lang="zh-CN" altLang="en-US" b="1" dirty="0">
              <a:latin typeface="隶书" panose="02010509060101010101" pitchFamily="49" charset="-122"/>
              <a:ea typeface="隶书" panose="02010509060101010101" pitchFamily="49"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195736" y="-32315"/>
            <a:ext cx="4337050" cy="2171700"/>
          </a:xfrm>
        </p:spPr>
        <p:txBody>
          <a:bodyPr/>
          <a:lstStyle/>
          <a:p>
            <a:pPr eaLnBrk="1" hangingPunct="1"/>
            <a:r>
              <a:rPr lang="zh-CN" altLang="en-US" sz="3600" dirty="0">
                <a:solidFill>
                  <a:srgbClr val="FF6600"/>
                </a:solidFill>
              </a:rPr>
              <a:t> </a:t>
            </a:r>
            <a:r>
              <a:rPr lang="zh-CN" altLang="en-US" sz="3600" b="1" dirty="0">
                <a:solidFill>
                  <a:srgbClr val="FF0000"/>
                </a:solidFill>
                <a:latin typeface="微软雅黑" panose="020B0503020204020204" pitchFamily="34" charset="-122"/>
                <a:ea typeface="微软雅黑" panose="020B0503020204020204" pitchFamily="34" charset="-122"/>
              </a:rPr>
              <a:t>三、</a:t>
            </a:r>
            <a:r>
              <a:rPr lang="zh-CN" altLang="en-US" sz="3600" b="1" dirty="0">
                <a:solidFill>
                  <a:srgbClr val="FF0000"/>
                </a:solidFill>
                <a:latin typeface="微软雅黑" panose="020B0503020204020204" pitchFamily="34" charset="-122"/>
                <a:ea typeface="微软雅黑" panose="020B0503020204020204" pitchFamily="34" charset="-122"/>
              </a:rPr>
              <a:t>酶 原 的 激 活</a:t>
            </a:r>
            <a:r>
              <a:rPr lang="zh-CN" altLang="en-US" b="1" dirty="0">
                <a:solidFill>
                  <a:srgbClr val="FF0000"/>
                </a:solidFill>
                <a:latin typeface="微软雅黑" panose="020B0503020204020204" pitchFamily="34" charset="-122"/>
                <a:ea typeface="微软雅黑" panose="020B0503020204020204" pitchFamily="34" charset="-122"/>
              </a:rPr>
              <a:t/>
            </a:r>
            <a:br>
              <a:rPr lang="zh-CN" altLang="en-US" b="1" dirty="0">
                <a:solidFill>
                  <a:srgbClr val="FF0000"/>
                </a:solidFill>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131075" name="Text Box 3"/>
          <p:cNvSpPr txBox="1">
            <a:spLocks noChangeArrowheads="1"/>
          </p:cNvSpPr>
          <p:nvPr/>
        </p:nvSpPr>
        <p:spPr bwMode="auto">
          <a:xfrm>
            <a:off x="533400" y="1447800"/>
            <a:ext cx="80772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50000"/>
              </a:lnSpc>
              <a:spcBef>
                <a:spcPct val="0"/>
              </a:spcBef>
            </a:pPr>
            <a:r>
              <a:rPr lang="zh-CN" altLang="en-US" sz="2800" dirty="0">
                <a:solidFill>
                  <a:schemeClr val="tx1"/>
                </a:solidFill>
                <a:latin typeface="Times New Roman" panose="02020603050405020304" pitchFamily="18" charset="0"/>
                <a:ea typeface="宋体" panose="02010600030101010101" pitchFamily="2" charset="-122"/>
              </a:rPr>
              <a:t>       </a:t>
            </a:r>
            <a:r>
              <a:rPr lang="zh-CN" altLang="en-US" sz="2800" dirty="0">
                <a:solidFill>
                  <a:schemeClr val="tx1"/>
                </a:solidFill>
                <a:latin typeface="微软雅黑" panose="020B0503020204020204" pitchFamily="34" charset="-122"/>
                <a:ea typeface="微软雅黑" panose="020B0503020204020204" pitchFamily="34" charset="-122"/>
              </a:rPr>
              <a:t>在体内处于无活性状态的酶前身物（酶原，</a:t>
            </a:r>
            <a:r>
              <a:rPr lang="en-US" altLang="zh-CN" sz="2800" dirty="0">
                <a:solidFill>
                  <a:schemeClr val="tx1"/>
                </a:solidFill>
                <a:latin typeface="微软雅黑" panose="020B0503020204020204" pitchFamily="34" charset="-122"/>
                <a:ea typeface="微软雅黑" panose="020B0503020204020204" pitchFamily="34" charset="-122"/>
              </a:rPr>
              <a:t>zymogen）</a:t>
            </a:r>
            <a:r>
              <a:rPr lang="zh-CN" altLang="en-US" sz="2800" dirty="0">
                <a:solidFill>
                  <a:schemeClr val="tx1"/>
                </a:solidFill>
                <a:latin typeface="微软雅黑" panose="020B0503020204020204" pitchFamily="34" charset="-122"/>
                <a:ea typeface="微软雅黑" panose="020B0503020204020204" pitchFamily="34" charset="-122"/>
              </a:rPr>
              <a:t>在一定条件下被修饰转变成有活性的酶的过程称酶原的激活。其实质是酶原被修饰时形成了正确的分子构象和活性中心，由此可见酶分子的特定结构和酶的活性中心的形成是酶分子具有催化活性的基本保证。</a:t>
            </a:r>
          </a:p>
          <a:p>
            <a:pPr eaLnBrk="1" hangingPunct="1">
              <a:lnSpc>
                <a:spcPct val="140000"/>
              </a:lnSpc>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rPr>
              <a:t>实例</a:t>
            </a:r>
            <a:r>
              <a:rPr lang="zh-CN" altLang="en-US" sz="280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hlinkClick r:id="rId2" action="ppaction://hlinksldjump"/>
              </a:rPr>
              <a:t>胰蛋白酶原的激活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1076" name="AutoShape 4">
            <a:hlinkClick r:id="rId3" action="ppaction://hlinksldjump" highlightClick="1"/>
          </p:cNvPr>
          <p:cNvSpPr>
            <a:spLocks noChangeArrowheads="1"/>
          </p:cNvSpPr>
          <p:nvPr/>
        </p:nvSpPr>
        <p:spPr bwMode="auto">
          <a:xfrm>
            <a:off x="8458200" y="6400800"/>
            <a:ext cx="53340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3"/>
          <p:cNvGraphicFramePr>
            <a:graphicFrameLocks noChangeAspect="1"/>
          </p:cNvGraphicFramePr>
          <p:nvPr/>
        </p:nvGraphicFramePr>
        <p:xfrm>
          <a:off x="838200" y="457200"/>
          <a:ext cx="7391400" cy="5543550"/>
        </p:xfrm>
        <a:graphic>
          <a:graphicData uri="http://schemas.openxmlformats.org/presentationml/2006/ole">
            <mc:AlternateContent xmlns:mc="http://schemas.openxmlformats.org/markup-compatibility/2006">
              <mc:Choice xmlns:v="urn:schemas-microsoft-com:vml" Requires="v">
                <p:oleObj spid="_x0000_s36901" name="位图图像" r:id="rId3" imgW="5495238" imgH="4486901" progId="Paint.Picture">
                  <p:embed/>
                </p:oleObj>
              </mc:Choice>
              <mc:Fallback>
                <p:oleObj name="位图图像" r:id="rId3" imgW="5495238" imgH="448690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57200"/>
                        <a:ext cx="7391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7" name="Rectangle 4"/>
          <p:cNvSpPr>
            <a:spLocks noChangeArrowheads="1"/>
          </p:cNvSpPr>
          <p:nvPr/>
        </p:nvSpPr>
        <p:spPr bwMode="auto">
          <a:xfrm>
            <a:off x="3124200" y="5638800"/>
            <a:ext cx="2438400" cy="5334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68" name="Rectangle 5"/>
          <p:cNvSpPr>
            <a:spLocks noChangeArrowheads="1"/>
          </p:cNvSpPr>
          <p:nvPr/>
        </p:nvSpPr>
        <p:spPr bwMode="auto">
          <a:xfrm>
            <a:off x="6934200" y="5410200"/>
            <a:ext cx="762000" cy="4572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69" name="Rectangle 6"/>
          <p:cNvSpPr>
            <a:spLocks noChangeArrowheads="1"/>
          </p:cNvSpPr>
          <p:nvPr/>
        </p:nvSpPr>
        <p:spPr bwMode="auto">
          <a:xfrm>
            <a:off x="3733800" y="2438400"/>
            <a:ext cx="685800" cy="3810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70" name="Rectangle 7"/>
          <p:cNvSpPr>
            <a:spLocks noChangeArrowheads="1"/>
          </p:cNvSpPr>
          <p:nvPr/>
        </p:nvSpPr>
        <p:spPr bwMode="auto">
          <a:xfrm>
            <a:off x="6705600" y="2209800"/>
            <a:ext cx="1447800" cy="4572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71" name="Rectangle 8"/>
          <p:cNvSpPr>
            <a:spLocks noChangeArrowheads="1"/>
          </p:cNvSpPr>
          <p:nvPr/>
        </p:nvSpPr>
        <p:spPr bwMode="auto">
          <a:xfrm>
            <a:off x="4267200" y="3124200"/>
            <a:ext cx="2438400" cy="5334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72" name="Rectangle 9"/>
          <p:cNvSpPr>
            <a:spLocks noChangeArrowheads="1"/>
          </p:cNvSpPr>
          <p:nvPr/>
        </p:nvSpPr>
        <p:spPr bwMode="auto">
          <a:xfrm>
            <a:off x="2057400" y="3048000"/>
            <a:ext cx="762000" cy="533400"/>
          </a:xfrm>
          <a:prstGeom prst="rect">
            <a:avLst/>
          </a:prstGeom>
          <a:solidFill>
            <a:srgbClr val="FFFFFF"/>
          </a:solidFill>
          <a:ln w="9525">
            <a:solidFill>
              <a:srgbClr val="FFFFFF"/>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6873" name="Text Box 10"/>
          <p:cNvSpPr txBox="1">
            <a:spLocks noChangeArrowheads="1"/>
          </p:cNvSpPr>
          <p:nvPr/>
        </p:nvSpPr>
        <p:spPr bwMode="auto">
          <a:xfrm>
            <a:off x="7086600" y="21336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990099"/>
                </a:solidFill>
                <a:latin typeface="微软雅黑" panose="020B0503020204020204" pitchFamily="34" charset="-122"/>
                <a:ea typeface="微软雅黑" panose="020B0503020204020204" pitchFamily="34" charset="-122"/>
              </a:rPr>
              <a:t>胰蛋白酶原</a:t>
            </a:r>
          </a:p>
        </p:txBody>
      </p:sp>
      <p:sp>
        <p:nvSpPr>
          <p:cNvPr id="36874" name="Text Box 11"/>
          <p:cNvSpPr txBox="1">
            <a:spLocks noChangeArrowheads="1"/>
          </p:cNvSpPr>
          <p:nvPr/>
        </p:nvSpPr>
        <p:spPr bwMode="auto">
          <a:xfrm>
            <a:off x="7543800" y="4098925"/>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990099"/>
                </a:solidFill>
                <a:latin typeface="微软雅黑" panose="020B0503020204020204" pitchFamily="34" charset="-122"/>
                <a:ea typeface="微软雅黑" panose="020B0503020204020204" pitchFamily="34" charset="-122"/>
              </a:rPr>
              <a:t>胰蛋白酶</a:t>
            </a:r>
          </a:p>
        </p:txBody>
      </p:sp>
      <p:sp>
        <p:nvSpPr>
          <p:cNvPr id="36875" name="Text Box 12"/>
          <p:cNvSpPr txBox="1">
            <a:spLocks noChangeArrowheads="1"/>
          </p:cNvSpPr>
          <p:nvPr/>
        </p:nvSpPr>
        <p:spPr bwMode="auto">
          <a:xfrm>
            <a:off x="2057400" y="32004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990099"/>
                </a:solidFill>
                <a:latin typeface="微软雅黑" panose="020B0503020204020204" pitchFamily="34" charset="-122"/>
                <a:ea typeface="微软雅黑" panose="020B0503020204020204" pitchFamily="34" charset="-122"/>
              </a:rPr>
              <a:t>六肽</a:t>
            </a:r>
          </a:p>
        </p:txBody>
      </p:sp>
      <p:sp>
        <p:nvSpPr>
          <p:cNvPr id="36876" name="Text Box 13"/>
          <p:cNvSpPr txBox="1">
            <a:spLocks noChangeArrowheads="1"/>
          </p:cNvSpPr>
          <p:nvPr/>
        </p:nvSpPr>
        <p:spPr bwMode="auto">
          <a:xfrm>
            <a:off x="3733800" y="2286000"/>
            <a:ext cx="38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肠激酶</a:t>
            </a:r>
          </a:p>
        </p:txBody>
      </p:sp>
      <p:sp>
        <p:nvSpPr>
          <p:cNvPr id="36877" name="Text Box 14"/>
          <p:cNvSpPr txBox="1">
            <a:spLocks noChangeArrowheads="1"/>
          </p:cNvSpPr>
          <p:nvPr/>
        </p:nvSpPr>
        <p:spPr bwMode="auto">
          <a:xfrm>
            <a:off x="4953000" y="32766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990099"/>
                </a:solidFill>
                <a:latin typeface="微软雅黑" panose="020B0503020204020204" pitchFamily="34" charset="-122"/>
                <a:ea typeface="微软雅黑" panose="020B0503020204020204" pitchFamily="34" charset="-122"/>
              </a:rPr>
              <a:t>活性中心</a:t>
            </a:r>
          </a:p>
        </p:txBody>
      </p:sp>
      <p:sp>
        <p:nvSpPr>
          <p:cNvPr id="36878" name="Rectangle 15"/>
          <p:cNvSpPr>
            <a:spLocks noGrp="1" noChangeArrowheads="1"/>
          </p:cNvSpPr>
          <p:nvPr>
            <p:ph type="title"/>
          </p:nvPr>
        </p:nvSpPr>
        <p:spPr>
          <a:xfrm>
            <a:off x="2286000" y="5981700"/>
            <a:ext cx="4800600" cy="1104900"/>
          </a:xfrm>
          <a:noFill/>
        </p:spPr>
        <p:txBody>
          <a:bodyPr/>
          <a:lstStyle/>
          <a:p>
            <a:pPr eaLnBrk="1" hangingPunct="1"/>
            <a:r>
              <a:rPr lang="zh-CN" altLang="en-US" sz="2800" b="1" dirty="0">
                <a:solidFill>
                  <a:srgbClr val="FF0000"/>
                </a:solidFill>
                <a:latin typeface="微软雅黑" panose="020B0503020204020204" pitchFamily="34" charset="-122"/>
                <a:ea typeface="微软雅黑" panose="020B0503020204020204" pitchFamily="34" charset="-122"/>
              </a:rPr>
              <a:t>胰蛋白酶原的激活示意图</a:t>
            </a:r>
            <a:r>
              <a:rPr lang="zh-CN" altLang="en-US" sz="2800" b="1" dirty="0">
                <a:solidFill>
                  <a:srgbClr val="FF0000"/>
                </a:solidFill>
              </a:rPr>
              <a:t/>
            </a:r>
            <a:br>
              <a:rPr lang="zh-CN" altLang="en-US" sz="2800" b="1" dirty="0">
                <a:solidFill>
                  <a:srgbClr val="FF0000"/>
                </a:solidFill>
              </a:rPr>
            </a:br>
            <a:endParaRPr lang="zh-CN" altLang="en-US" sz="2800" b="1" dirty="0">
              <a:solidFill>
                <a:srgbClr val="FF0000"/>
              </a:solidFill>
            </a:endParaRPr>
          </a:p>
        </p:txBody>
      </p:sp>
      <p:pic>
        <p:nvPicPr>
          <p:cNvPr id="36879" name="Picture 16"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905000" y="3106738"/>
            <a:ext cx="4953000" cy="609600"/>
          </a:xfrm>
        </p:spPr>
        <p:txBody>
          <a:bodyPr/>
          <a:lstStyle/>
          <a:p>
            <a:pPr eaLnBrk="1" hangingPunct="1"/>
            <a:r>
              <a:rPr lang="zh-CN" altLang="en-US" sz="3600" b="1" dirty="0">
                <a:solidFill>
                  <a:srgbClr val="CC0000"/>
                </a:solidFill>
                <a:latin typeface="微软雅黑" panose="020B0503020204020204" pitchFamily="34" charset="-122"/>
                <a:ea typeface="微软雅黑" panose="020B0503020204020204" pitchFamily="34" charset="-122"/>
              </a:rPr>
              <a:t>第六节    酶工程简介</a:t>
            </a:r>
            <a:endParaRPr lang="zh-CN" altLang="en-US" sz="4000" dirty="0">
              <a:solidFill>
                <a:srgbClr val="0000CC"/>
              </a:solidFill>
              <a:latin typeface="微软雅黑" panose="020B0503020204020204" pitchFamily="34" charset="-122"/>
              <a:ea typeface="微软雅黑" panose="020B0503020204020204" pitchFamily="34" charset="-122"/>
            </a:endParaRPr>
          </a:p>
        </p:txBody>
      </p:sp>
      <p:sp>
        <p:nvSpPr>
          <p:cNvPr id="132099" name="AutoShape 4">
            <a:hlinkClick r:id="rId2" action="ppaction://hlinksldjump" highlightClick="1"/>
          </p:cNvPr>
          <p:cNvSpPr>
            <a:spLocks noChangeArrowheads="1"/>
          </p:cNvSpPr>
          <p:nvPr/>
        </p:nvSpPr>
        <p:spPr bwMode="auto">
          <a:xfrm>
            <a:off x="8458200" y="6400800"/>
            <a:ext cx="53340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755650" y="1526290"/>
            <a:ext cx="7345363" cy="210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15000"/>
              </a:lnSpc>
              <a:spcBef>
                <a:spcPct val="0"/>
              </a:spcBef>
            </a:pPr>
            <a:r>
              <a:rPr kumimoji="1" lang="zh-CN" altLang="en-US" dirty="0">
                <a:solidFill>
                  <a:srgbClr val="C00000"/>
                </a:solidFill>
                <a:latin typeface="微软雅黑" panose="020B0503020204020204" pitchFamily="34" charset="-122"/>
                <a:ea typeface="微软雅黑" panose="020B0503020204020204" pitchFamily="34" charset="-122"/>
              </a:rPr>
              <a:t>酶工程</a:t>
            </a:r>
            <a:r>
              <a:rPr kumimoji="1" lang="zh-CN" altLang="en-US" sz="2800" dirty="0">
                <a:solidFill>
                  <a:srgbClr val="0000CC"/>
                </a:solidFill>
                <a:latin typeface="微软雅黑" panose="020B0503020204020204" pitchFamily="34" charset="-122"/>
                <a:ea typeface="微软雅黑" panose="020B0503020204020204" pitchFamily="34" charset="-122"/>
              </a:rPr>
              <a:t>就是利用酶催化的作用，在一定的生物反应器中，将相应的原料转化成所需要的产品。它是酶学理论与化工技术相结合而形成的一种新技术。</a:t>
            </a:r>
          </a:p>
        </p:txBody>
      </p:sp>
      <p:sp>
        <p:nvSpPr>
          <p:cNvPr id="133123" name="Rectangle 3"/>
          <p:cNvSpPr>
            <a:spLocks noChangeArrowheads="1"/>
          </p:cNvSpPr>
          <p:nvPr/>
        </p:nvSpPr>
        <p:spPr bwMode="auto">
          <a:xfrm>
            <a:off x="7260" y="155793"/>
            <a:ext cx="9144000" cy="70076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lnSpc>
                <a:spcPct val="120000"/>
              </a:lnSpc>
              <a:spcBef>
                <a:spcPct val="0"/>
              </a:spcBef>
            </a:pPr>
            <a:r>
              <a:rPr kumimoji="1" lang="zh-CN" altLang="en-US" sz="3600" dirty="0">
                <a:solidFill>
                  <a:schemeClr val="tx1"/>
                </a:solidFill>
                <a:latin typeface="微软雅黑" panose="020B0503020204020204" pitchFamily="34" charset="-122"/>
                <a:ea typeface="微软雅黑" panose="020B0503020204020204" pitchFamily="34" charset="-122"/>
              </a:rPr>
              <a:t>酶工程的概念</a:t>
            </a:r>
          </a:p>
        </p:txBody>
      </p:sp>
      <p:sp>
        <p:nvSpPr>
          <p:cNvPr id="133124" name="Text Box 4"/>
          <p:cNvSpPr txBox="1">
            <a:spLocks noChangeArrowheads="1"/>
          </p:cNvSpPr>
          <p:nvPr/>
        </p:nvSpPr>
        <p:spPr bwMode="auto">
          <a:xfrm>
            <a:off x="827088" y="4221163"/>
            <a:ext cx="7200900" cy="16303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酶工程</a:t>
            </a:r>
            <a:r>
              <a:rPr kumimoji="1" lang="zh-CN" altLang="en-US" sz="2800" dirty="0">
                <a:solidFill>
                  <a:schemeClr val="accent2"/>
                </a:solidFill>
                <a:latin typeface="微软雅黑" panose="020B0503020204020204" pitchFamily="34" charset="-122"/>
                <a:ea typeface="微软雅黑" panose="020B0503020204020204" pitchFamily="34" charset="-122"/>
              </a:rPr>
              <a:t>主要研究</a:t>
            </a:r>
            <a:r>
              <a:rPr kumimoji="1" lang="zh-CN" altLang="en-US" sz="2800" dirty="0">
                <a:solidFill>
                  <a:schemeClr val="tx2"/>
                </a:solidFill>
                <a:latin typeface="微软雅黑" panose="020B0503020204020204" pitchFamily="34" charset="-122"/>
                <a:ea typeface="微软雅黑" panose="020B0503020204020204" pitchFamily="34" charset="-122"/>
              </a:rPr>
              <a:t>：酶的生产、纯化、固定化技术、酶分子结构的修饰和改造及其在工、农、医药等领域的应用。</a:t>
            </a:r>
          </a:p>
        </p:txBody>
      </p:sp>
    </p:spTree>
  </p:cSld>
  <p:clrMapOvr>
    <a:masterClrMapping/>
  </p:clrMapOvr>
  <p:transition spd="slow">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323850" y="3429000"/>
            <a:ext cx="8280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400" dirty="0">
                <a:solidFill>
                  <a:schemeClr val="accent2"/>
                </a:solidFill>
                <a:latin typeface="黑体" panose="02010609060101010101" pitchFamily="49" charset="-122"/>
                <a:ea typeface="黑体" panose="02010609060101010101" pitchFamily="49" charset="-122"/>
              </a:rPr>
              <a:t>1、</a:t>
            </a:r>
            <a:r>
              <a:rPr kumimoji="1" lang="zh-CN" altLang="en-US" sz="2400" dirty="0">
                <a:solidFill>
                  <a:schemeClr val="accent2"/>
                </a:solidFill>
                <a:latin typeface="微软雅黑" panose="020B0503020204020204" pitchFamily="34" charset="-122"/>
                <a:ea typeface="微软雅黑" panose="020B0503020204020204" pitchFamily="34" charset="-122"/>
              </a:rPr>
              <a:t>化学方法</a:t>
            </a:r>
          </a:p>
          <a:p>
            <a:pPr eaLnBrk="1" hangingPunct="1">
              <a:lnSpc>
                <a:spcPct val="120000"/>
              </a:lnSpc>
              <a:spcBef>
                <a:spcPct val="0"/>
              </a:spcBef>
            </a:pPr>
            <a:r>
              <a:rPr kumimoji="1" lang="zh-CN" altLang="en-US" sz="2400" dirty="0">
                <a:solidFill>
                  <a:schemeClr val="tx2"/>
                </a:solidFill>
                <a:latin typeface="微软雅黑" panose="020B0503020204020204" pitchFamily="34" charset="-122"/>
                <a:ea typeface="微软雅黑" panose="020B0503020204020204" pitchFamily="34" charset="-122"/>
              </a:rPr>
              <a:t>通过对酶的</a:t>
            </a:r>
            <a:r>
              <a:rPr kumimoji="1" lang="zh-CN" altLang="en-US" sz="2400" dirty="0">
                <a:solidFill>
                  <a:srgbClr val="D60093"/>
                </a:solidFill>
                <a:latin typeface="微软雅黑" panose="020B0503020204020204" pitchFamily="34" charset="-122"/>
                <a:ea typeface="微软雅黑" panose="020B0503020204020204" pitchFamily="34" charset="-122"/>
              </a:rPr>
              <a:t>化学修饰或固定化处理</a:t>
            </a:r>
            <a:r>
              <a:rPr kumimoji="1" lang="zh-CN" altLang="en-US" sz="2400" dirty="0">
                <a:solidFill>
                  <a:schemeClr val="tx2"/>
                </a:solidFill>
                <a:latin typeface="微软雅黑" panose="020B0503020204020204" pitchFamily="34" charset="-122"/>
                <a:ea typeface="微软雅黑" panose="020B0503020204020204" pitchFamily="34" charset="-122"/>
              </a:rPr>
              <a:t>，改善酶的性质以提高酶的效率和降低成本，或通过化学合成法制造人工酶。</a:t>
            </a:r>
          </a:p>
        </p:txBody>
      </p:sp>
      <p:sp>
        <p:nvSpPr>
          <p:cNvPr id="134147" name="Rectangle 3"/>
          <p:cNvSpPr>
            <a:spLocks noChangeArrowheads="1"/>
          </p:cNvSpPr>
          <p:nvPr/>
        </p:nvSpPr>
        <p:spPr bwMode="auto">
          <a:xfrm>
            <a:off x="0" y="2492375"/>
            <a:ext cx="9144000" cy="6762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lnSpc>
                <a:spcPct val="120000"/>
              </a:lnSpc>
              <a:spcBef>
                <a:spcPct val="0"/>
              </a:spcBef>
            </a:pPr>
            <a:r>
              <a:rPr kumimoji="1" lang="zh-CN" altLang="en-US">
                <a:solidFill>
                  <a:schemeClr val="tx2"/>
                </a:solidFill>
                <a:latin typeface="Times New Roman" panose="02020603050405020304" pitchFamily="18" charset="0"/>
                <a:ea typeface="黑体" panose="02010609060101010101" pitchFamily="49" charset="-122"/>
              </a:rPr>
              <a:t>目前在酶的应用方面所采取的一般方法</a:t>
            </a:r>
          </a:p>
        </p:txBody>
      </p:sp>
      <p:sp>
        <p:nvSpPr>
          <p:cNvPr id="134148" name="Rectangle 4"/>
          <p:cNvSpPr>
            <a:spLocks noChangeArrowheads="1"/>
          </p:cNvSpPr>
          <p:nvPr/>
        </p:nvSpPr>
        <p:spPr bwMode="auto">
          <a:xfrm>
            <a:off x="323850" y="5013325"/>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50000"/>
              </a:spcBef>
            </a:pPr>
            <a:r>
              <a:rPr kumimoji="1" lang="zh-CN" altLang="en-US" sz="2400" dirty="0">
                <a:solidFill>
                  <a:schemeClr val="accent2"/>
                </a:solidFill>
                <a:latin typeface="黑体" panose="02010609060101010101" pitchFamily="49" charset="-122"/>
                <a:ea typeface="黑体" panose="02010609060101010101" pitchFamily="49" charset="-122"/>
              </a:rPr>
              <a:t>2、</a:t>
            </a:r>
            <a:r>
              <a:rPr kumimoji="1" lang="zh-CN" altLang="en-US" sz="2400" dirty="0">
                <a:solidFill>
                  <a:schemeClr val="accent2"/>
                </a:solidFill>
                <a:latin typeface="微软雅黑" panose="020B0503020204020204" pitchFamily="34" charset="-122"/>
                <a:ea typeface="微软雅黑" panose="020B0503020204020204" pitchFamily="34" charset="-122"/>
              </a:rPr>
              <a:t>生物方法</a:t>
            </a:r>
          </a:p>
          <a:p>
            <a:pPr eaLnBrk="1" hangingPunct="1">
              <a:lnSpc>
                <a:spcPct val="120000"/>
              </a:lnSpc>
              <a:spcBef>
                <a:spcPct val="50000"/>
              </a:spcBef>
            </a:pPr>
            <a:r>
              <a:rPr kumimoji="1" lang="zh-CN" altLang="en-US" sz="2400" dirty="0">
                <a:solidFill>
                  <a:schemeClr val="tx2"/>
                </a:solidFill>
                <a:latin typeface="微软雅黑" panose="020B0503020204020204" pitchFamily="34" charset="-122"/>
                <a:ea typeface="微软雅黑" panose="020B0503020204020204" pitchFamily="34" charset="-122"/>
              </a:rPr>
              <a:t>利用</a:t>
            </a:r>
            <a:r>
              <a:rPr kumimoji="1" lang="zh-CN" altLang="en-US" sz="2400" dirty="0">
                <a:solidFill>
                  <a:srgbClr val="D60093"/>
                </a:solidFill>
                <a:latin typeface="微软雅黑" panose="020B0503020204020204" pitchFamily="34" charset="-122"/>
                <a:ea typeface="微软雅黑" panose="020B0503020204020204" pitchFamily="34" charset="-122"/>
              </a:rPr>
              <a:t>基因重组技术</a:t>
            </a:r>
            <a:r>
              <a:rPr kumimoji="1" lang="zh-CN" altLang="en-US" sz="2400" dirty="0">
                <a:solidFill>
                  <a:schemeClr val="tx2"/>
                </a:solidFill>
                <a:latin typeface="微软雅黑" panose="020B0503020204020204" pitchFamily="34" charset="-122"/>
                <a:ea typeface="微软雅黑" panose="020B0503020204020204" pitchFamily="34" charset="-122"/>
              </a:rPr>
              <a:t>生产酶、对酶基因进行修饰或设计新基因。</a:t>
            </a:r>
          </a:p>
        </p:txBody>
      </p:sp>
      <p:sp>
        <p:nvSpPr>
          <p:cNvPr id="134149" name="Rectangle 5"/>
          <p:cNvSpPr>
            <a:spLocks noChangeArrowheads="1"/>
          </p:cNvSpPr>
          <p:nvPr/>
        </p:nvSpPr>
        <p:spPr bwMode="auto">
          <a:xfrm>
            <a:off x="900113" y="476250"/>
            <a:ext cx="727233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chemeClr val="accent2"/>
                </a:solidFill>
                <a:latin typeface="微软雅黑" panose="020B0503020204020204" pitchFamily="34" charset="-122"/>
                <a:ea typeface="微软雅黑" panose="020B0503020204020204" pitchFamily="34" charset="-122"/>
              </a:rPr>
              <a:t>天然酶在开发和应用方面受到限制：</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1、酶的不稳定性</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2、酶的分离、纯化较难，成本高，价格贵</a:t>
            </a:r>
          </a:p>
        </p:txBody>
      </p:sp>
    </p:spTree>
  </p:cSld>
  <p:clrMapOvr>
    <a:masterClrMapping/>
  </p:clrMapOvr>
  <p:transition spd="slow">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a:xfrm>
            <a:off x="2771800" y="68263"/>
            <a:ext cx="3581400" cy="1104900"/>
          </a:xfrm>
        </p:spPr>
        <p:txBody>
          <a:body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固定化酶</a:t>
            </a:r>
            <a:br>
              <a:rPr lang="zh-CN" altLang="en-US" b="1" dirty="0">
                <a:solidFill>
                  <a:srgbClr val="FF0000"/>
                </a:solidFill>
                <a:latin typeface="微软雅黑" panose="020B0503020204020204" pitchFamily="34" charset="-122"/>
                <a:ea typeface="微软雅黑" panose="020B0503020204020204" pitchFamily="34" charset="-122"/>
              </a:rPr>
            </a:br>
            <a:endParaRPr lang="zh-CN" altLang="en-US" b="1" dirty="0">
              <a:latin typeface="微软雅黑" panose="020B0503020204020204" pitchFamily="34" charset="-122"/>
              <a:ea typeface="微软雅黑" panose="020B0503020204020204" pitchFamily="34" charset="-122"/>
            </a:endParaRPr>
          </a:p>
        </p:txBody>
      </p:sp>
      <p:sp>
        <p:nvSpPr>
          <p:cNvPr id="37895" name="Text Box 3"/>
          <p:cNvSpPr txBox="1">
            <a:spLocks noChangeArrowheads="1"/>
          </p:cNvSpPr>
          <p:nvPr/>
        </p:nvSpPr>
        <p:spPr bwMode="auto">
          <a:xfrm>
            <a:off x="457200" y="609600"/>
            <a:ext cx="8305800" cy="1416050"/>
          </a:xfrm>
          <a:prstGeom prst="rect">
            <a:avLst/>
          </a:prstGeom>
          <a:solidFill>
            <a:srgbClr val="FFCCFF">
              <a:alpha val="50195"/>
            </a:srgbClr>
          </a:solidFill>
          <a:ln w="9525">
            <a:solidFill>
              <a:srgbClr val="FF99CC"/>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20000"/>
              </a:lnSpc>
              <a:spcBef>
                <a:spcPct val="0"/>
              </a:spcBef>
            </a:pPr>
            <a:r>
              <a:rPr lang="zh-CN" altLang="en-US" sz="2400" dirty="0">
                <a:solidFill>
                  <a:schemeClr val="tx1"/>
                </a:solidFill>
                <a:latin typeface="Times New Roman" panose="02020603050405020304" pitchFamily="18" charset="0"/>
                <a:ea typeface="宋体" panose="02010600030101010101" pitchFamily="2" charset="-122"/>
              </a:rPr>
              <a:t>      </a:t>
            </a:r>
            <a:r>
              <a:rPr lang="zh-CN" altLang="en-US" sz="2400" dirty="0">
                <a:solidFill>
                  <a:srgbClr val="0000CC"/>
                </a:solidFill>
                <a:latin typeface="微软雅黑" panose="020B0503020204020204" pitchFamily="34" charset="-122"/>
                <a:ea typeface="微软雅黑" panose="020B0503020204020204" pitchFamily="34" charset="-122"/>
              </a:rPr>
              <a:t>将水溶性酶用物理或化学方法处理，固定于高分子支持物(或载体)上而成为不溶于水，但仍有酶活性的一种酶制剂形式，称固定化酶(</a:t>
            </a:r>
            <a:r>
              <a:rPr lang="en-US" altLang="zh-CN" sz="2400" dirty="0">
                <a:solidFill>
                  <a:srgbClr val="0000CC"/>
                </a:solidFill>
                <a:latin typeface="微软雅黑" panose="020B0503020204020204" pitchFamily="34" charset="-122"/>
                <a:ea typeface="微软雅黑" panose="020B0503020204020204" pitchFamily="34" charset="-122"/>
              </a:rPr>
              <a:t>immobilized enzyme)。</a:t>
            </a:r>
          </a:p>
        </p:txBody>
      </p:sp>
      <p:sp>
        <p:nvSpPr>
          <p:cNvPr id="37896" name="AutoShape 4">
            <a:hlinkClick r:id="rId3" action="ppaction://hlinksldjump" highlightClick="1"/>
          </p:cNvPr>
          <p:cNvSpPr>
            <a:spLocks noChangeArrowheads="1"/>
          </p:cNvSpPr>
          <p:nvPr/>
        </p:nvSpPr>
        <p:spPr bwMode="auto">
          <a:xfrm>
            <a:off x="8610600" y="6553200"/>
            <a:ext cx="53340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2" name="Group 5"/>
          <p:cNvGrpSpPr>
            <a:grpSpLocks/>
          </p:cNvGrpSpPr>
          <p:nvPr/>
        </p:nvGrpSpPr>
        <p:grpSpPr bwMode="auto">
          <a:xfrm>
            <a:off x="533400" y="2133600"/>
            <a:ext cx="8229600" cy="3921125"/>
            <a:chOff x="336" y="1344"/>
            <a:chExt cx="5184" cy="2470"/>
          </a:xfrm>
        </p:grpSpPr>
        <p:sp>
          <p:nvSpPr>
            <p:cNvPr id="37900" name="Text Box 6"/>
            <p:cNvSpPr txBox="1">
              <a:spLocks noChangeArrowheads="1"/>
            </p:cNvSpPr>
            <p:nvPr/>
          </p:nvSpPr>
          <p:spPr bwMode="auto">
            <a:xfrm>
              <a:off x="3888" y="230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chemeClr val="accent2"/>
                  </a:solidFill>
                  <a:latin typeface="微软雅黑" panose="020B0503020204020204" pitchFamily="34" charset="-122"/>
                  <a:ea typeface="微软雅黑" panose="020B0503020204020204" pitchFamily="34" charset="-122"/>
                </a:rPr>
                <a:t>包埋法 </a:t>
              </a:r>
            </a:p>
          </p:txBody>
        </p:sp>
        <p:graphicFrame>
          <p:nvGraphicFramePr>
            <p:cNvPr id="37890" name="Object 7"/>
            <p:cNvGraphicFramePr>
              <a:graphicFrameLocks noChangeAspect="1"/>
            </p:cNvGraphicFramePr>
            <p:nvPr/>
          </p:nvGraphicFramePr>
          <p:xfrm>
            <a:off x="3168" y="1344"/>
            <a:ext cx="2352" cy="883"/>
          </p:xfrm>
          <a:graphic>
            <a:graphicData uri="http://schemas.openxmlformats.org/presentationml/2006/ole">
              <mc:AlternateContent xmlns:mc="http://schemas.openxmlformats.org/markup-compatibility/2006">
                <mc:Choice xmlns:v="urn:schemas-microsoft-com:vml" Requires="v">
                  <p:oleObj spid="_x0000_s37986" name="Image" r:id="rId4" imgW="7338674" imgH="2756583" progId="Photoshop.Image.7">
                    <p:embed/>
                  </p:oleObj>
                </mc:Choice>
                <mc:Fallback>
                  <p:oleObj name="Image" r:id="rId4" imgW="7338674" imgH="2756583" progId="Photoshop.Image.7">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344"/>
                          <a:ext cx="2352" cy="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8"/>
            <p:cNvGraphicFramePr>
              <a:graphicFrameLocks noChangeAspect="1"/>
            </p:cNvGraphicFramePr>
            <p:nvPr/>
          </p:nvGraphicFramePr>
          <p:xfrm>
            <a:off x="3216" y="2832"/>
            <a:ext cx="2256" cy="979"/>
          </p:xfrm>
          <a:graphic>
            <a:graphicData uri="http://schemas.openxmlformats.org/presentationml/2006/ole">
              <mc:AlternateContent xmlns:mc="http://schemas.openxmlformats.org/markup-compatibility/2006">
                <mc:Choice xmlns:v="urn:schemas-microsoft-com:vml" Requires="v">
                  <p:oleObj spid="_x0000_s37987" name="Image" r:id="rId6" imgW="7338674" imgH="2756583" progId="Photoshop.Image.7">
                    <p:embed/>
                  </p:oleObj>
                </mc:Choice>
                <mc:Fallback>
                  <p:oleObj name="Image" r:id="rId6" imgW="7338674" imgH="2756583" progId="Photoshop.Image.7">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2832"/>
                          <a:ext cx="2256" cy="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9"/>
            <p:cNvGraphicFramePr>
              <a:graphicFrameLocks noChangeAspect="1"/>
            </p:cNvGraphicFramePr>
            <p:nvPr/>
          </p:nvGraphicFramePr>
          <p:xfrm>
            <a:off x="480" y="2832"/>
            <a:ext cx="2208" cy="982"/>
          </p:xfrm>
          <a:graphic>
            <a:graphicData uri="http://schemas.openxmlformats.org/presentationml/2006/ole">
              <mc:AlternateContent xmlns:mc="http://schemas.openxmlformats.org/markup-compatibility/2006">
                <mc:Choice xmlns:v="urn:schemas-microsoft-com:vml" Requires="v">
                  <p:oleObj spid="_x0000_s37988" name="Image" r:id="rId8" imgW="8255963" imgH="3675324" progId="Photoshop.Image.7">
                    <p:embed/>
                  </p:oleObj>
                </mc:Choice>
                <mc:Fallback>
                  <p:oleObj name="Image" r:id="rId8" imgW="8255963" imgH="3675324" progId="Photoshop.Image.7">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 y="2832"/>
                          <a:ext cx="2208" cy="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10"/>
            <p:cNvGraphicFramePr>
              <a:graphicFrameLocks noChangeAspect="1"/>
            </p:cNvGraphicFramePr>
            <p:nvPr/>
          </p:nvGraphicFramePr>
          <p:xfrm>
            <a:off x="336" y="1344"/>
            <a:ext cx="2352" cy="883"/>
          </p:xfrm>
          <a:graphic>
            <a:graphicData uri="http://schemas.openxmlformats.org/presentationml/2006/ole">
              <mc:AlternateContent xmlns:mc="http://schemas.openxmlformats.org/markup-compatibility/2006">
                <mc:Choice xmlns:v="urn:schemas-microsoft-com:vml" Requires="v">
                  <p:oleObj spid="_x0000_s37989" name="Image" r:id="rId10" imgW="7338674" imgH="2756583" progId="Photoshop.Image.7">
                    <p:embed/>
                  </p:oleObj>
                </mc:Choice>
                <mc:Fallback>
                  <p:oleObj name="Image" r:id="rId10" imgW="7338674" imgH="2756583" progId="Photoshop.Image.7">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1344"/>
                          <a:ext cx="2352" cy="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1" name="Text Box 11"/>
            <p:cNvSpPr txBox="1">
              <a:spLocks noChangeArrowheads="1"/>
            </p:cNvSpPr>
            <p:nvPr/>
          </p:nvSpPr>
          <p:spPr bwMode="auto">
            <a:xfrm>
              <a:off x="1056" y="2256"/>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800" dirty="0">
                  <a:solidFill>
                    <a:schemeClr val="accent2"/>
                  </a:solidFill>
                  <a:latin typeface="微软雅黑" panose="020B0503020204020204" pitchFamily="34" charset="-122"/>
                  <a:ea typeface="微软雅黑" panose="020B0503020204020204" pitchFamily="34" charset="-122"/>
                </a:rPr>
                <a:t>吸附法</a:t>
              </a:r>
            </a:p>
          </p:txBody>
        </p:sp>
      </p:grpSp>
      <p:sp>
        <p:nvSpPr>
          <p:cNvPr id="370700" name="Text Box 12"/>
          <p:cNvSpPr txBox="1">
            <a:spLocks noChangeArrowheads="1"/>
          </p:cNvSpPr>
          <p:nvPr/>
        </p:nvSpPr>
        <p:spPr bwMode="auto">
          <a:xfrm>
            <a:off x="1371600" y="60960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800" dirty="0">
                <a:solidFill>
                  <a:schemeClr val="accent2"/>
                </a:solidFill>
                <a:latin typeface="微软雅黑" panose="020B0503020204020204" pitchFamily="34" charset="-122"/>
                <a:ea typeface="微软雅黑" panose="020B0503020204020204" pitchFamily="34" charset="-122"/>
                <a:hlinkClick r:id="rId12" action="ppaction://hlinksldjump"/>
              </a:rPr>
              <a:t>共价偶联法</a:t>
            </a:r>
            <a:endParaRPr kumimoji="1"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370701" name="Text Box 13"/>
          <p:cNvSpPr txBox="1">
            <a:spLocks noChangeArrowheads="1"/>
          </p:cNvSpPr>
          <p:nvPr/>
        </p:nvSpPr>
        <p:spPr bwMode="auto">
          <a:xfrm>
            <a:off x="6248400" y="60960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800" dirty="0">
                <a:solidFill>
                  <a:schemeClr val="accent2"/>
                </a:solidFill>
                <a:latin typeface="微软雅黑" panose="020B0503020204020204" pitchFamily="34" charset="-122"/>
                <a:ea typeface="微软雅黑" panose="020B0503020204020204" pitchFamily="34" charset="-122"/>
                <a:hlinkClick r:id="rId13" action="ppaction://hlinksldjump"/>
              </a:rPr>
              <a:t>交联法</a:t>
            </a:r>
            <a:endParaRPr kumimoji="1" lang="zh-CN" altLang="en-US" sz="2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500"/>
                            </p:stCondLst>
                            <p:childTnLst>
                              <p:par>
                                <p:cTn id="9" presetID="5" presetClass="entr" presetSubtype="5" fill="hold" grpId="0" nodeType="afterEffect">
                                  <p:stCondLst>
                                    <p:cond delay="0"/>
                                  </p:stCondLst>
                                  <p:childTnLst>
                                    <p:set>
                                      <p:cBhvr>
                                        <p:cTn id="10" dur="1" fill="hold">
                                          <p:stCondLst>
                                            <p:cond delay="0"/>
                                          </p:stCondLst>
                                        </p:cTn>
                                        <p:tgtEl>
                                          <p:spTgt spid="370700"/>
                                        </p:tgtEl>
                                        <p:attrNameLst>
                                          <p:attrName>style.visibility</p:attrName>
                                        </p:attrNameLst>
                                      </p:cBhvr>
                                      <p:to>
                                        <p:strVal val="visible"/>
                                      </p:to>
                                    </p:set>
                                    <p:animEffect transition="in" filter="checkerboard(down)">
                                      <p:cBhvr>
                                        <p:cTn id="11" dur="500"/>
                                        <p:tgtEl>
                                          <p:spTgt spid="370700"/>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370701"/>
                                        </p:tgtEl>
                                        <p:attrNameLst>
                                          <p:attrName>style.visibility</p:attrName>
                                        </p:attrNameLst>
                                      </p:cBhvr>
                                      <p:to>
                                        <p:strVal val="visible"/>
                                      </p:to>
                                    </p:set>
                                    <p:animEffect transition="in" filter="box(in)">
                                      <p:cBhvr>
                                        <p:cTn id="15" dur="500"/>
                                        <p:tgtEl>
                                          <p:spTgt spid="370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00" grpId="0" autoUpdateAnimBg="0"/>
      <p:bldP spid="37070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539552" y="674688"/>
            <a:ext cx="3015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抗体酶（</a:t>
            </a:r>
            <a:r>
              <a:rPr kumimoji="1" lang="en-US" altLang="zh-CN" sz="2400" dirty="0" err="1">
                <a:solidFill>
                  <a:schemeClr val="tx1"/>
                </a:solidFill>
                <a:latin typeface="微软雅黑" panose="020B0503020204020204" pitchFamily="34" charset="-122"/>
                <a:ea typeface="微软雅黑" panose="020B0503020204020204" pitchFamily="34" charset="-122"/>
              </a:rPr>
              <a:t>abzyme</a:t>
            </a:r>
            <a:r>
              <a:rPr kumimoji="1" lang="zh-CN" altLang="en-US" sz="2400" dirty="0">
                <a:solidFill>
                  <a:schemeClr val="tx1"/>
                </a:solidFill>
                <a:latin typeface="微软雅黑" panose="020B0503020204020204" pitchFamily="34" charset="-122"/>
                <a:ea typeface="微软雅黑" panose="020B0503020204020204" pitchFamily="34" charset="-122"/>
              </a:rPr>
              <a:t>）</a:t>
            </a:r>
            <a:r>
              <a:rPr kumimoji="1" lang="zh-CN" altLang="en-US" sz="2400" b="0" dirty="0">
                <a:solidFill>
                  <a:schemeClr val="tx1"/>
                </a:solidFill>
                <a:latin typeface="微软雅黑" panose="020B0503020204020204" pitchFamily="34" charset="-122"/>
                <a:ea typeface="微软雅黑" panose="020B0503020204020204" pitchFamily="34" charset="-122"/>
              </a:rPr>
              <a:t> </a:t>
            </a:r>
          </a:p>
        </p:txBody>
      </p:sp>
      <p:sp>
        <p:nvSpPr>
          <p:cNvPr id="152579" name="Text Box 3"/>
          <p:cNvSpPr txBox="1">
            <a:spLocks noChangeArrowheads="1"/>
          </p:cNvSpPr>
          <p:nvPr/>
        </p:nvSpPr>
        <p:spPr bwMode="auto">
          <a:xfrm>
            <a:off x="838200" y="1603375"/>
            <a:ext cx="4592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000" dirty="0">
                <a:solidFill>
                  <a:schemeClr val="tx1"/>
                </a:solidFill>
                <a:latin typeface="微软雅黑" panose="020B0503020204020204" pitchFamily="34" charset="-122"/>
                <a:ea typeface="微软雅黑" panose="020B0503020204020204" pitchFamily="34" charset="-122"/>
              </a:rPr>
              <a:t>抗体：与抗原特异结合的免疫球蛋白。</a:t>
            </a:r>
            <a:r>
              <a:rPr kumimoji="1" lang="zh-CN" altLang="en-US" sz="2000" b="0" dirty="0">
                <a:solidFill>
                  <a:schemeClr val="tx1"/>
                </a:solidFill>
                <a:latin typeface="微软雅黑" panose="020B0503020204020204" pitchFamily="34" charset="-122"/>
                <a:ea typeface="微软雅黑" panose="020B0503020204020204" pitchFamily="34" charset="-122"/>
              </a:rPr>
              <a:t> </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152580" name="Text Box 4"/>
          <p:cNvSpPr txBox="1">
            <a:spLocks noChangeArrowheads="1"/>
          </p:cNvSpPr>
          <p:nvPr/>
        </p:nvSpPr>
        <p:spPr bwMode="auto">
          <a:xfrm>
            <a:off x="838200" y="2133600"/>
            <a:ext cx="69342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000" dirty="0">
                <a:solidFill>
                  <a:schemeClr val="tx1"/>
                </a:solidFill>
                <a:latin typeface="微软雅黑" panose="020B0503020204020204" pitchFamily="34" charset="-122"/>
                <a:ea typeface="微软雅黑" panose="020B0503020204020204" pitchFamily="34" charset="-122"/>
              </a:rPr>
              <a:t>抗体酶：指具有催化功能的抗体分子，在抗体分子的可变区 </a:t>
            </a:r>
            <a:endParaRPr kumimoji="1" lang="zh-CN" altLang="en-US" sz="2400" dirty="0">
              <a:solidFill>
                <a:schemeClr val="tx1"/>
              </a:solidFill>
              <a:latin typeface="微软雅黑" panose="020B0503020204020204" pitchFamily="34" charset="-122"/>
              <a:ea typeface="微软雅黑" panose="020B0503020204020204" pitchFamily="34" charset="-122"/>
            </a:endParaRPr>
          </a:p>
          <a:p>
            <a:pPr eaLnBrk="1" hangingPunct="1">
              <a:spcBef>
                <a:spcPct val="0"/>
              </a:spcBef>
            </a:pPr>
            <a:r>
              <a:rPr kumimoji="1" lang="zh-CN" altLang="en-US" sz="2000" dirty="0">
                <a:solidFill>
                  <a:schemeClr val="tx1"/>
                </a:solidFill>
                <a:latin typeface="微软雅黑" panose="020B0503020204020204" pitchFamily="34" charset="-122"/>
                <a:ea typeface="微软雅黑" panose="020B0503020204020204" pitchFamily="34" charset="-122"/>
              </a:rPr>
              <a:t>            （即肽链的</a:t>
            </a:r>
            <a:r>
              <a:rPr kumimoji="1" lang="en-US" altLang="zh-CN" sz="2000" dirty="0">
                <a:solidFill>
                  <a:schemeClr val="tx1"/>
                </a:solidFill>
                <a:latin typeface="微软雅黑" panose="020B0503020204020204" pitchFamily="34" charset="-122"/>
                <a:ea typeface="微软雅黑" panose="020B0503020204020204" pitchFamily="34" charset="-122"/>
              </a:rPr>
              <a:t>N</a:t>
            </a:r>
            <a:r>
              <a:rPr kumimoji="1" lang="zh-CN" altLang="en-US" sz="2000" dirty="0">
                <a:solidFill>
                  <a:schemeClr val="tx1"/>
                </a:solidFill>
                <a:latin typeface="微软雅黑" panose="020B0503020204020204" pitchFamily="34" charset="-122"/>
                <a:ea typeface="微软雅黑" panose="020B0503020204020204" pitchFamily="34" charset="-122"/>
              </a:rPr>
              <a:t>端）是识别抗原的活性区域，这部分区 </a:t>
            </a:r>
            <a:endParaRPr kumimoji="1" lang="zh-CN" altLang="en-US" sz="24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spcBef>
                <a:spcPct val="0"/>
              </a:spcBef>
            </a:pPr>
            <a:r>
              <a:rPr kumimoji="1" lang="zh-CN" altLang="en-US" sz="2000" dirty="0">
                <a:solidFill>
                  <a:schemeClr val="tx1"/>
                </a:solidFill>
                <a:latin typeface="微软雅黑" panose="020B0503020204020204" pitchFamily="34" charset="-122"/>
                <a:ea typeface="微软雅黑" panose="020B0503020204020204" pitchFamily="34" charset="-122"/>
              </a:rPr>
              <a:t>              域被赋予了酶的属性。 </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52581" name="Text Box 5"/>
          <p:cNvSpPr txBox="1">
            <a:spLocks noChangeArrowheads="1"/>
          </p:cNvSpPr>
          <p:nvPr/>
        </p:nvSpPr>
        <p:spPr bwMode="auto">
          <a:xfrm>
            <a:off x="838200" y="3733800"/>
            <a:ext cx="7010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30000"/>
              </a:lnSpc>
              <a:spcBef>
                <a:spcPct val="0"/>
              </a:spcBef>
            </a:pPr>
            <a:r>
              <a:rPr kumimoji="1" lang="zh-CN" altLang="en-US" sz="2000" b="0" dirty="0">
                <a:solidFill>
                  <a:schemeClr val="tx1"/>
                </a:solidFill>
                <a:latin typeface="Times New Roman" panose="02020603050405020304" pitchFamily="18" charset="0"/>
                <a:ea typeface="宋体" panose="02010600030101010101" pitchFamily="2" charset="-122"/>
              </a:rPr>
              <a:t>       </a:t>
            </a:r>
            <a:r>
              <a:rPr kumimoji="1" lang="en-US" altLang="zh-CN" sz="2000" dirty="0">
                <a:solidFill>
                  <a:schemeClr val="tx1"/>
                </a:solidFill>
                <a:latin typeface="微软雅黑" panose="020B0503020204020204" pitchFamily="34" charset="-122"/>
                <a:ea typeface="微软雅黑" panose="020B0503020204020204" pitchFamily="34" charset="-122"/>
              </a:rPr>
              <a:t>1986</a:t>
            </a:r>
            <a:r>
              <a:rPr kumimoji="1" lang="zh-CN" altLang="en-US" sz="2000" dirty="0">
                <a:solidFill>
                  <a:schemeClr val="tx1"/>
                </a:solidFill>
                <a:latin typeface="微软雅黑" panose="020B0503020204020204" pitchFamily="34" charset="-122"/>
                <a:ea typeface="微软雅黑" panose="020B0503020204020204" pitchFamily="34" charset="-122"/>
              </a:rPr>
              <a:t>年美国</a:t>
            </a:r>
            <a:r>
              <a:rPr kumimoji="1" lang="en-US" altLang="zh-CN" sz="2000" dirty="0">
                <a:solidFill>
                  <a:schemeClr val="tx1"/>
                </a:solidFill>
                <a:latin typeface="微软雅黑" panose="020B0503020204020204" pitchFamily="34" charset="-122"/>
                <a:ea typeface="微软雅黑" panose="020B0503020204020204" pitchFamily="34" charset="-122"/>
              </a:rPr>
              <a:t>Schultz</a:t>
            </a:r>
            <a:r>
              <a:rPr kumimoji="1" lang="zh-CN" altLang="en-US" sz="2000" dirty="0">
                <a:solidFill>
                  <a:schemeClr val="tx1"/>
                </a:solidFill>
                <a:latin typeface="微软雅黑" panose="020B0503020204020204" pitchFamily="34" charset="-122"/>
                <a:ea typeface="微软雅黑" panose="020B0503020204020204" pitchFamily="34" charset="-122"/>
              </a:rPr>
              <a:t>和</a:t>
            </a:r>
            <a:r>
              <a:rPr kumimoji="1" lang="en-US" altLang="zh-CN" sz="2000" dirty="0">
                <a:solidFill>
                  <a:schemeClr val="tx1"/>
                </a:solidFill>
                <a:latin typeface="微软雅黑" panose="020B0503020204020204" pitchFamily="34" charset="-122"/>
                <a:ea typeface="微软雅黑" panose="020B0503020204020204" pitchFamily="34" charset="-122"/>
              </a:rPr>
              <a:t>Lerner</a:t>
            </a:r>
            <a:r>
              <a:rPr kumimoji="1" lang="zh-CN" altLang="en-US" sz="2000" dirty="0">
                <a:solidFill>
                  <a:schemeClr val="tx1"/>
                </a:solidFill>
                <a:latin typeface="微软雅黑" panose="020B0503020204020204" pitchFamily="34" charset="-122"/>
                <a:ea typeface="微软雅黑" panose="020B0503020204020204" pitchFamily="34" charset="-122"/>
              </a:rPr>
              <a:t>两个实验室同时在</a:t>
            </a:r>
            <a:r>
              <a:rPr kumimoji="1" lang="en-US" altLang="zh-CN" sz="2000" dirty="0">
                <a:solidFill>
                  <a:schemeClr val="tx1"/>
                </a:solidFill>
                <a:latin typeface="微软雅黑" panose="020B0503020204020204" pitchFamily="34" charset="-122"/>
                <a:ea typeface="微软雅黑" panose="020B0503020204020204" pitchFamily="34" charset="-122"/>
              </a:rPr>
              <a:t>Science</a:t>
            </a:r>
            <a:r>
              <a:rPr kumimoji="1" lang="zh-CN" altLang="en-US" sz="2000" dirty="0">
                <a:solidFill>
                  <a:schemeClr val="tx1"/>
                </a:solidFill>
                <a:latin typeface="微软雅黑" panose="020B0503020204020204" pitchFamily="34" charset="-122"/>
                <a:ea typeface="微软雅黑" panose="020B0503020204020204" pitchFamily="34" charset="-122"/>
              </a:rPr>
              <a:t>上发表论文，报道他们成功地得到了具有催化活性的抗体。 </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dissolve">
                                      <p:cBhvr>
                                        <p:cTn id="7" dur="500"/>
                                        <p:tgtEl>
                                          <p:spTgt spid="152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80"/>
                                        </p:tgtEl>
                                        <p:attrNameLst>
                                          <p:attrName>style.visibility</p:attrName>
                                        </p:attrNameLst>
                                      </p:cBhvr>
                                      <p:to>
                                        <p:strVal val="visible"/>
                                      </p:to>
                                    </p:set>
                                    <p:animEffect transition="in" filter="dissolve">
                                      <p:cBhvr>
                                        <p:cTn id="12" dur="500"/>
                                        <p:tgtEl>
                                          <p:spTgt spid="1525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81"/>
                                        </p:tgtEl>
                                        <p:attrNameLst>
                                          <p:attrName>style.visibility</p:attrName>
                                        </p:attrNameLst>
                                      </p:cBhvr>
                                      <p:to>
                                        <p:strVal val="visible"/>
                                      </p:to>
                                    </p:set>
                                    <p:animEffect transition="in" filter="dissolve">
                                      <p:cBhvr>
                                        <p:cTn id="17" dur="500"/>
                                        <p:tgtEl>
                                          <p:spTgt spid="152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utoUpdateAnimBg="0"/>
      <p:bldP spid="152580" grpId="0" autoUpdateAnimBg="0"/>
      <p:bldP spid="152581"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2373022" y="221485"/>
            <a:ext cx="3657600" cy="1143000"/>
          </a:xfrm>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戊二醛交联法</a:t>
            </a:r>
          </a:p>
        </p:txBody>
      </p:sp>
      <p:grpSp>
        <p:nvGrpSpPr>
          <p:cNvPr id="136195" name="Group 3"/>
          <p:cNvGrpSpPr>
            <a:grpSpLocks/>
          </p:cNvGrpSpPr>
          <p:nvPr/>
        </p:nvGrpSpPr>
        <p:grpSpPr bwMode="auto">
          <a:xfrm>
            <a:off x="2971800" y="1600200"/>
            <a:ext cx="3657600" cy="457200"/>
            <a:chOff x="1872" y="1008"/>
            <a:chExt cx="2304" cy="288"/>
          </a:xfrm>
        </p:grpSpPr>
        <p:sp>
          <p:nvSpPr>
            <p:cNvPr id="136221" name="Text Box 4"/>
            <p:cNvSpPr txBox="1">
              <a:spLocks noChangeArrowheads="1"/>
            </p:cNvSpPr>
            <p:nvPr/>
          </p:nvSpPr>
          <p:spPr bwMode="auto">
            <a:xfrm>
              <a:off x="1872" y="1008"/>
              <a:ext cx="20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800">
                  <a:solidFill>
                    <a:srgbClr val="0000CC"/>
                  </a:solidFill>
                  <a:latin typeface="Times New Roman" panose="02020603050405020304" pitchFamily="18" charset="0"/>
                  <a:ea typeface="宋体" panose="02010600030101010101" pitchFamily="2" charset="-122"/>
                </a:rPr>
                <a:t> </a:t>
              </a:r>
              <a:r>
                <a:rPr lang="en-US" altLang="zh-CN" sz="2400">
                  <a:solidFill>
                    <a:srgbClr val="0000CC"/>
                  </a:solidFill>
                  <a:latin typeface="Times New Roman" panose="02020603050405020304" pitchFamily="18" charset="0"/>
                  <a:ea typeface="宋体" panose="02010600030101010101" pitchFamily="2" charset="-122"/>
                </a:rPr>
                <a:t>OHC</a:t>
              </a:r>
              <a:r>
                <a:rPr lang="en-US" altLang="zh-CN" sz="2400">
                  <a:solidFill>
                    <a:schemeClr val="tx1"/>
                  </a:solidFill>
                  <a:latin typeface="Times New Roman" panose="02020603050405020304" pitchFamily="18" charset="0"/>
                  <a:ea typeface="宋体" panose="02010600030101010101" pitchFamily="2" charset="-122"/>
                </a:rPr>
                <a:t>(CH</a:t>
              </a:r>
              <a:r>
                <a:rPr lang="en-US" altLang="zh-CN" sz="2400" baseline="-25000">
                  <a:solidFill>
                    <a:schemeClr val="tx1"/>
                  </a:solidFill>
                  <a:latin typeface="Times New Roman" panose="02020603050405020304" pitchFamily="18" charset="0"/>
                  <a:ea typeface="宋体" panose="02010600030101010101" pitchFamily="2" charset="-122"/>
                </a:rPr>
                <a:t>2</a:t>
              </a:r>
              <a:r>
                <a:rPr lang="en-US" altLang="zh-CN" sz="2400">
                  <a:solidFill>
                    <a:schemeClr val="tx1"/>
                  </a:solidFill>
                  <a:latin typeface="Times New Roman" panose="02020603050405020304" pitchFamily="18" charset="0"/>
                  <a:ea typeface="宋体" panose="02010600030101010101" pitchFamily="2" charset="-122"/>
                </a:rPr>
                <a:t>)</a:t>
              </a:r>
              <a:r>
                <a:rPr lang="en-US" altLang="zh-CN" sz="2400" baseline="-25000">
                  <a:solidFill>
                    <a:schemeClr val="tx1"/>
                  </a:solidFill>
                  <a:latin typeface="Times New Roman" panose="02020603050405020304" pitchFamily="18" charset="0"/>
                  <a:ea typeface="宋体" panose="02010600030101010101" pitchFamily="2" charset="-122"/>
                </a:rPr>
                <a:t>3</a:t>
              </a:r>
              <a:r>
                <a:rPr lang="en-US" altLang="zh-CN" sz="2400">
                  <a:solidFill>
                    <a:srgbClr val="0000CC"/>
                  </a:solidFill>
                  <a:latin typeface="Times New Roman" panose="02020603050405020304" pitchFamily="18" charset="0"/>
                  <a:ea typeface="宋体" panose="02010600030101010101" pitchFamily="2" charset="-122"/>
                </a:rPr>
                <a:t>CHO</a:t>
              </a:r>
            </a:p>
          </p:txBody>
        </p:sp>
        <p:sp>
          <p:nvSpPr>
            <p:cNvPr id="136222" name="Text Box 5"/>
            <p:cNvSpPr txBox="1">
              <a:spLocks noChangeArrowheads="1"/>
            </p:cNvSpPr>
            <p:nvPr/>
          </p:nvSpPr>
          <p:spPr bwMode="auto">
            <a:xfrm>
              <a:off x="3456" y="105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zh-CN" altLang="en-US" sz="1800" dirty="0">
                  <a:solidFill>
                    <a:schemeClr val="accent2"/>
                  </a:solidFill>
                  <a:latin typeface="微软雅黑" panose="020B0503020204020204" pitchFamily="34" charset="-122"/>
                  <a:ea typeface="微软雅黑" panose="020B0503020204020204" pitchFamily="34" charset="-122"/>
                </a:rPr>
                <a:t>戊二醛</a:t>
              </a:r>
            </a:p>
          </p:txBody>
        </p:sp>
      </p:grpSp>
      <p:sp>
        <p:nvSpPr>
          <p:cNvPr id="372742" name="Text Box 6"/>
          <p:cNvSpPr txBox="1">
            <a:spLocks noChangeArrowheads="1"/>
          </p:cNvSpPr>
          <p:nvPr/>
        </p:nvSpPr>
        <p:spPr bwMode="auto">
          <a:xfrm>
            <a:off x="4648200" y="2819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chemeClr val="tx1"/>
                </a:solidFill>
                <a:latin typeface="Times New Roman" panose="02020603050405020304" pitchFamily="18" charset="0"/>
                <a:ea typeface="宋体" panose="02010600030101010101" pitchFamily="2" charset="-122"/>
              </a:rPr>
              <a:t>H</a:t>
            </a:r>
            <a:r>
              <a:rPr lang="en-US" altLang="zh-CN" sz="2400" baseline="-25000">
                <a:solidFill>
                  <a:schemeClr val="tx1"/>
                </a:solidFill>
                <a:latin typeface="Times New Roman" panose="02020603050405020304" pitchFamily="18" charset="0"/>
                <a:ea typeface="宋体" panose="02010600030101010101" pitchFamily="2" charset="-122"/>
              </a:rPr>
              <a:t>2</a:t>
            </a:r>
            <a:r>
              <a:rPr lang="en-US" altLang="zh-CN" sz="2400">
                <a:solidFill>
                  <a:schemeClr val="tx1"/>
                </a:solidFill>
                <a:latin typeface="Times New Roman" panose="02020603050405020304" pitchFamily="18" charset="0"/>
                <a:ea typeface="宋体" panose="02010600030101010101" pitchFamily="2" charset="-122"/>
              </a:rPr>
              <a:t>N-</a:t>
            </a:r>
            <a:r>
              <a:rPr lang="en-US" altLang="zh-CN" sz="2400">
                <a:solidFill>
                  <a:srgbClr val="FF0000"/>
                </a:solidFill>
                <a:latin typeface="Times New Roman" panose="02020603050405020304" pitchFamily="18" charset="0"/>
                <a:ea typeface="宋体" panose="02010600030101010101" pitchFamily="2" charset="-122"/>
              </a:rPr>
              <a:t>E</a:t>
            </a:r>
          </a:p>
        </p:txBody>
      </p:sp>
      <p:sp>
        <p:nvSpPr>
          <p:cNvPr id="372743" name="Line 7"/>
          <p:cNvSpPr>
            <a:spLocks noChangeShapeType="1"/>
          </p:cNvSpPr>
          <p:nvPr/>
        </p:nvSpPr>
        <p:spPr bwMode="auto">
          <a:xfrm flipH="1">
            <a:off x="4572000" y="2438400"/>
            <a:ext cx="0" cy="1295400"/>
          </a:xfrm>
          <a:prstGeom prst="line">
            <a:avLst/>
          </a:prstGeom>
          <a:noFill/>
          <a:ln w="28575" cap="sq">
            <a:solidFill>
              <a:srgbClr val="0000CC"/>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nvGrpSpPr>
          <p:cNvPr id="3" name="Group 8"/>
          <p:cNvGrpSpPr>
            <a:grpSpLocks/>
          </p:cNvGrpSpPr>
          <p:nvPr/>
        </p:nvGrpSpPr>
        <p:grpSpPr bwMode="auto">
          <a:xfrm>
            <a:off x="1524000" y="3886200"/>
            <a:ext cx="6400800" cy="2362200"/>
            <a:chOff x="960" y="2448"/>
            <a:chExt cx="4032" cy="1488"/>
          </a:xfrm>
        </p:grpSpPr>
        <p:sp>
          <p:nvSpPr>
            <p:cNvPr id="136200" name="Line 9"/>
            <p:cNvSpPr>
              <a:spLocks noChangeShapeType="1"/>
            </p:cNvSpPr>
            <p:nvPr/>
          </p:nvSpPr>
          <p:spPr bwMode="auto">
            <a:xfrm>
              <a:off x="960" y="2784"/>
              <a:ext cx="240" cy="0"/>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01" name="Text Box 10"/>
            <p:cNvSpPr txBox="1">
              <a:spLocks noChangeArrowheads="1"/>
            </p:cNvSpPr>
            <p:nvPr/>
          </p:nvSpPr>
          <p:spPr bwMode="auto">
            <a:xfrm>
              <a:off x="1872" y="29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chemeClr val="tx1"/>
                  </a:solidFill>
                  <a:latin typeface="Times New Roman" panose="02020603050405020304" pitchFamily="18" charset="0"/>
                  <a:ea typeface="宋体" panose="02010600030101010101" pitchFamily="2" charset="-122"/>
                </a:rPr>
                <a:t>N</a:t>
              </a:r>
            </a:p>
          </p:txBody>
        </p:sp>
        <p:sp>
          <p:nvSpPr>
            <p:cNvPr id="136202" name="Text Box 11"/>
            <p:cNvSpPr txBox="1">
              <a:spLocks noChangeArrowheads="1"/>
            </p:cNvSpPr>
            <p:nvPr/>
          </p:nvSpPr>
          <p:spPr bwMode="auto">
            <a:xfrm>
              <a:off x="1104" y="2544"/>
              <a:ext cx="38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a:solidFill>
                    <a:schemeClr val="bg1"/>
                  </a:solidFill>
                  <a:latin typeface="Times New Roman" panose="02020603050405020304" pitchFamily="18" charset="0"/>
                  <a:ea typeface="宋体" panose="02010600030101010101" pitchFamily="2" charset="-122"/>
                </a:rPr>
                <a:t> </a:t>
              </a:r>
              <a:r>
                <a:rPr lang="zh-CN" altLang="en-US">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HC</a:t>
              </a:r>
              <a:r>
                <a:rPr lang="en-US" altLang="zh-CN">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N</a:t>
              </a:r>
              <a:r>
                <a:rPr lang="en-US" altLang="zh-CN">
                  <a:solidFill>
                    <a:schemeClr val="bg1"/>
                  </a:solidFill>
                  <a:latin typeface="Times New Roman" panose="02020603050405020304" pitchFamily="18" charset="0"/>
                  <a:ea typeface="宋体" panose="02010600030101010101" pitchFamily="2" charset="-122"/>
                </a:rPr>
                <a:t>-</a:t>
              </a:r>
              <a:r>
                <a:rPr lang="en-US" altLang="zh-CN" sz="2400">
                  <a:solidFill>
                    <a:srgbClr val="FF0000"/>
                  </a:solidFill>
                  <a:latin typeface="Times New Roman" panose="02020603050405020304" pitchFamily="18" charset="0"/>
                  <a:ea typeface="宋体" panose="02010600030101010101" pitchFamily="2" charset="-122"/>
                </a:rPr>
                <a:t>E</a:t>
              </a:r>
              <a:r>
                <a:rPr lang="en-US" altLang="zh-CN">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N</a:t>
              </a:r>
              <a:r>
                <a:rPr lang="en-US" altLang="zh-CN">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CH（CH</a:t>
              </a:r>
              <a:r>
                <a:rPr lang="en-US" altLang="zh-CN" sz="2400" baseline="-25000">
                  <a:solidFill>
                    <a:schemeClr val="tx1"/>
                  </a:solidFill>
                  <a:latin typeface="Times New Roman" panose="02020603050405020304" pitchFamily="18" charset="0"/>
                  <a:ea typeface="宋体" panose="02010600030101010101" pitchFamily="2" charset="-122"/>
                </a:rPr>
                <a:t>2</a:t>
              </a:r>
              <a:r>
                <a:rPr lang="en-US" altLang="zh-CN" sz="2400">
                  <a:solidFill>
                    <a:schemeClr val="tx1"/>
                  </a:solidFill>
                  <a:latin typeface="Times New Roman" panose="02020603050405020304" pitchFamily="18" charset="0"/>
                  <a:ea typeface="宋体" panose="02010600030101010101" pitchFamily="2" charset="-122"/>
                </a:rPr>
                <a:t>）</a:t>
              </a:r>
              <a:r>
                <a:rPr lang="en-US" altLang="zh-CN" sz="2400" baseline="-25000">
                  <a:solidFill>
                    <a:schemeClr val="tx1"/>
                  </a:solidFill>
                  <a:latin typeface="Times New Roman" panose="02020603050405020304" pitchFamily="18" charset="0"/>
                  <a:ea typeface="宋体" panose="02010600030101010101" pitchFamily="2" charset="-122"/>
                </a:rPr>
                <a:t>3</a:t>
              </a:r>
              <a:r>
                <a:rPr lang="en-US" altLang="zh-CN">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CH</a:t>
              </a:r>
              <a:r>
                <a:rPr lang="en-US" altLang="zh-CN">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N</a:t>
              </a:r>
              <a:r>
                <a:rPr lang="en-US" altLang="zh-CN">
                  <a:solidFill>
                    <a:schemeClr val="tx1"/>
                  </a:solidFill>
                  <a:latin typeface="Times New Roman" panose="02020603050405020304" pitchFamily="18" charset="0"/>
                  <a:ea typeface="宋体" panose="02010600030101010101" pitchFamily="2" charset="-122"/>
                </a:rPr>
                <a:t>-</a:t>
              </a:r>
              <a:r>
                <a:rPr lang="en-US" altLang="zh-CN">
                  <a:solidFill>
                    <a:schemeClr val="bg1"/>
                  </a:solidFill>
                  <a:latin typeface="Times New Roman" panose="02020603050405020304" pitchFamily="18" charset="0"/>
                  <a:ea typeface="宋体" panose="02010600030101010101" pitchFamily="2" charset="-122"/>
                </a:rPr>
                <a:t> </a:t>
              </a:r>
              <a:r>
                <a:rPr lang="en-US" altLang="zh-CN" sz="2400">
                  <a:solidFill>
                    <a:srgbClr val="FF0000"/>
                  </a:solidFill>
                  <a:latin typeface="Times New Roman" panose="02020603050405020304" pitchFamily="18" charset="0"/>
                  <a:ea typeface="宋体" panose="02010600030101010101" pitchFamily="2" charset="-122"/>
                </a:rPr>
                <a:t>E</a:t>
              </a:r>
              <a:r>
                <a:rPr lang="en-US" altLang="zh-CN">
                  <a:solidFill>
                    <a:schemeClr val="tx1"/>
                  </a:solidFill>
                  <a:latin typeface="Times New Roman" panose="02020603050405020304" pitchFamily="18" charset="0"/>
                  <a:ea typeface="宋体" panose="02010600030101010101" pitchFamily="2" charset="-122"/>
                </a:rPr>
                <a:t>-</a:t>
              </a:r>
            </a:p>
          </p:txBody>
        </p:sp>
        <p:sp>
          <p:nvSpPr>
            <p:cNvPr id="136203" name="Text Box 12"/>
            <p:cNvSpPr txBox="1">
              <a:spLocks noChangeArrowheads="1"/>
            </p:cNvSpPr>
            <p:nvPr/>
          </p:nvSpPr>
          <p:spPr bwMode="auto">
            <a:xfrm>
              <a:off x="4272" y="29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chemeClr val="tx1"/>
                  </a:solidFill>
                  <a:latin typeface="Times New Roman" panose="02020603050405020304" pitchFamily="18" charset="0"/>
                  <a:ea typeface="宋体" panose="02010600030101010101" pitchFamily="2" charset="-122"/>
                </a:rPr>
                <a:t>N</a:t>
              </a:r>
            </a:p>
          </p:txBody>
        </p:sp>
        <p:sp>
          <p:nvSpPr>
            <p:cNvPr id="136204" name="Text Box 13"/>
            <p:cNvSpPr txBox="1">
              <a:spLocks noChangeArrowheads="1"/>
            </p:cNvSpPr>
            <p:nvPr/>
          </p:nvSpPr>
          <p:spPr bwMode="auto">
            <a:xfrm>
              <a:off x="1872" y="336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chemeClr val="tx1"/>
                  </a:solidFill>
                  <a:latin typeface="Times New Roman" panose="02020603050405020304" pitchFamily="18" charset="0"/>
                  <a:ea typeface="宋体" panose="02010600030101010101" pitchFamily="2" charset="-122"/>
                </a:rPr>
                <a:t>CH</a:t>
              </a:r>
            </a:p>
          </p:txBody>
        </p:sp>
        <p:sp>
          <p:nvSpPr>
            <p:cNvPr id="136205" name="Text Box 14"/>
            <p:cNvSpPr txBox="1">
              <a:spLocks noChangeArrowheads="1"/>
            </p:cNvSpPr>
            <p:nvPr/>
          </p:nvSpPr>
          <p:spPr bwMode="auto">
            <a:xfrm>
              <a:off x="4272" y="336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400">
                  <a:solidFill>
                    <a:schemeClr val="tx1"/>
                  </a:solidFill>
                  <a:latin typeface="Times New Roman" panose="02020603050405020304" pitchFamily="18" charset="0"/>
                  <a:ea typeface="宋体" panose="02010600030101010101" pitchFamily="2" charset="-122"/>
                </a:rPr>
                <a:t>CH</a:t>
              </a:r>
            </a:p>
          </p:txBody>
        </p:sp>
        <p:sp>
          <p:nvSpPr>
            <p:cNvPr id="136206" name="Line 15"/>
            <p:cNvSpPr>
              <a:spLocks noChangeShapeType="1"/>
            </p:cNvSpPr>
            <p:nvPr/>
          </p:nvSpPr>
          <p:spPr bwMode="auto">
            <a:xfrm>
              <a:off x="2016" y="288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07" name="Line 16"/>
            <p:cNvSpPr>
              <a:spLocks noChangeShapeType="1"/>
            </p:cNvSpPr>
            <p:nvPr/>
          </p:nvSpPr>
          <p:spPr bwMode="auto">
            <a:xfrm>
              <a:off x="4416" y="288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36208" name="Group 17"/>
            <p:cNvGrpSpPr>
              <a:grpSpLocks/>
            </p:cNvGrpSpPr>
            <p:nvPr/>
          </p:nvGrpSpPr>
          <p:grpSpPr bwMode="auto">
            <a:xfrm>
              <a:off x="1968" y="3216"/>
              <a:ext cx="48" cy="144"/>
              <a:chOff x="2304" y="2688"/>
              <a:chExt cx="48" cy="144"/>
            </a:xfrm>
          </p:grpSpPr>
          <p:sp>
            <p:nvSpPr>
              <p:cNvPr id="136219" name="Line 18"/>
              <p:cNvSpPr>
                <a:spLocks noChangeShapeType="1"/>
              </p:cNvSpPr>
              <p:nvPr/>
            </p:nvSpPr>
            <p:spPr bwMode="auto">
              <a:xfrm>
                <a:off x="2304" y="268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20" name="Line 19"/>
              <p:cNvSpPr>
                <a:spLocks noChangeShapeType="1"/>
              </p:cNvSpPr>
              <p:nvPr/>
            </p:nvSpPr>
            <p:spPr bwMode="auto">
              <a:xfrm>
                <a:off x="2352" y="268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36209" name="Group 20"/>
            <p:cNvGrpSpPr>
              <a:grpSpLocks/>
            </p:cNvGrpSpPr>
            <p:nvPr/>
          </p:nvGrpSpPr>
          <p:grpSpPr bwMode="auto">
            <a:xfrm>
              <a:off x="4368" y="3216"/>
              <a:ext cx="48" cy="144"/>
              <a:chOff x="2304" y="2688"/>
              <a:chExt cx="48" cy="144"/>
            </a:xfrm>
          </p:grpSpPr>
          <p:sp>
            <p:nvSpPr>
              <p:cNvPr id="136217" name="Line 21"/>
              <p:cNvSpPr>
                <a:spLocks noChangeShapeType="1"/>
              </p:cNvSpPr>
              <p:nvPr/>
            </p:nvSpPr>
            <p:spPr bwMode="auto">
              <a:xfrm>
                <a:off x="2304" y="268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8" name="Line 22"/>
              <p:cNvSpPr>
                <a:spLocks noChangeShapeType="1"/>
              </p:cNvSpPr>
              <p:nvPr/>
            </p:nvSpPr>
            <p:spPr bwMode="auto">
              <a:xfrm>
                <a:off x="2352" y="268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36210" name="Line 23"/>
            <p:cNvSpPr>
              <a:spLocks noChangeShapeType="1"/>
            </p:cNvSpPr>
            <p:nvPr/>
          </p:nvSpPr>
          <p:spPr bwMode="auto">
            <a:xfrm>
              <a:off x="4416" y="360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1" name="Line 24"/>
            <p:cNvSpPr>
              <a:spLocks noChangeShapeType="1"/>
            </p:cNvSpPr>
            <p:nvPr/>
          </p:nvSpPr>
          <p:spPr bwMode="auto">
            <a:xfrm>
              <a:off x="2016" y="360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2" name="Line 25"/>
            <p:cNvSpPr>
              <a:spLocks noChangeShapeType="1"/>
            </p:cNvSpPr>
            <p:nvPr/>
          </p:nvSpPr>
          <p:spPr bwMode="auto">
            <a:xfrm>
              <a:off x="2016" y="3792"/>
              <a:ext cx="0" cy="144"/>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3" name="Line 26"/>
            <p:cNvSpPr>
              <a:spLocks noChangeShapeType="1"/>
            </p:cNvSpPr>
            <p:nvPr/>
          </p:nvSpPr>
          <p:spPr bwMode="auto">
            <a:xfrm>
              <a:off x="4416" y="3792"/>
              <a:ext cx="0" cy="144"/>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4" name="Line 27"/>
            <p:cNvSpPr>
              <a:spLocks noChangeShapeType="1"/>
            </p:cNvSpPr>
            <p:nvPr/>
          </p:nvSpPr>
          <p:spPr bwMode="auto">
            <a:xfrm>
              <a:off x="4608" y="2784"/>
              <a:ext cx="240" cy="0"/>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5" name="Line 28"/>
            <p:cNvSpPr>
              <a:spLocks noChangeShapeType="1"/>
            </p:cNvSpPr>
            <p:nvPr/>
          </p:nvSpPr>
          <p:spPr bwMode="auto">
            <a:xfrm>
              <a:off x="4416" y="2496"/>
              <a:ext cx="0" cy="144"/>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6216" name="Line 29"/>
            <p:cNvSpPr>
              <a:spLocks noChangeShapeType="1"/>
            </p:cNvSpPr>
            <p:nvPr/>
          </p:nvSpPr>
          <p:spPr bwMode="auto">
            <a:xfrm>
              <a:off x="2016" y="2448"/>
              <a:ext cx="0" cy="144"/>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36199" name="AutoShape 30">
            <a:hlinkClick r:id="rId2" action="ppaction://hlinksldjump" highlightClick="1"/>
          </p:cNvPr>
          <p:cNvSpPr>
            <a:spLocks noChangeArrowheads="1"/>
          </p:cNvSpPr>
          <p:nvPr/>
        </p:nvSpPr>
        <p:spPr bwMode="auto">
          <a:xfrm>
            <a:off x="8534400" y="6400800"/>
            <a:ext cx="381000" cy="228600"/>
          </a:xfrm>
          <a:prstGeom prst="actionButtonBackPrevious">
            <a:avLst/>
          </a:prstGeom>
          <a:solidFill>
            <a:srgbClr val="969696"/>
          </a:solidFill>
          <a:ln w="12700" cap="sq">
            <a:solidFill>
              <a:srgbClr val="808080"/>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 calcmode="lin" valueType="num">
                                      <p:cBhvr additive="base">
                                        <p:cTn id="7" dur="500" fill="hold"/>
                                        <p:tgtEl>
                                          <p:spTgt spid="372742"/>
                                        </p:tgtEl>
                                        <p:attrNameLst>
                                          <p:attrName>ppt_x</p:attrName>
                                        </p:attrNameLst>
                                      </p:cBhvr>
                                      <p:tavLst>
                                        <p:tav tm="0">
                                          <p:val>
                                            <p:strVal val="1+#ppt_w/2"/>
                                          </p:val>
                                        </p:tav>
                                        <p:tav tm="100000">
                                          <p:val>
                                            <p:strVal val="#ppt_x"/>
                                          </p:val>
                                        </p:tav>
                                      </p:tavLst>
                                    </p:anim>
                                    <p:anim calcmode="lin" valueType="num">
                                      <p:cBhvr additive="base">
                                        <p:cTn id="8" dur="500" fill="hold"/>
                                        <p:tgtEl>
                                          <p:spTgt spid="3727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372743"/>
                                        </p:tgtEl>
                                        <p:attrNameLst>
                                          <p:attrName>style.visibility</p:attrName>
                                        </p:attrNameLst>
                                      </p:cBhvr>
                                      <p:to>
                                        <p:strVal val="visible"/>
                                      </p:to>
                                    </p:set>
                                    <p:anim calcmode="lin" valueType="num">
                                      <p:cBhvr>
                                        <p:cTn id="13" dur="500" fill="hold"/>
                                        <p:tgtEl>
                                          <p:spTgt spid="372743"/>
                                        </p:tgtEl>
                                        <p:attrNameLst>
                                          <p:attrName>ppt_x</p:attrName>
                                        </p:attrNameLst>
                                      </p:cBhvr>
                                      <p:tavLst>
                                        <p:tav tm="0">
                                          <p:val>
                                            <p:strVal val="#ppt_x"/>
                                          </p:val>
                                        </p:tav>
                                        <p:tav tm="100000">
                                          <p:val>
                                            <p:strVal val="#ppt_x"/>
                                          </p:val>
                                        </p:tav>
                                      </p:tavLst>
                                    </p:anim>
                                    <p:anim calcmode="lin" valueType="num">
                                      <p:cBhvr>
                                        <p:cTn id="14" dur="500" fill="hold"/>
                                        <p:tgtEl>
                                          <p:spTgt spid="372743"/>
                                        </p:tgtEl>
                                        <p:attrNameLst>
                                          <p:attrName>ppt_y</p:attrName>
                                        </p:attrNameLst>
                                      </p:cBhvr>
                                      <p:tavLst>
                                        <p:tav tm="0">
                                          <p:val>
                                            <p:strVal val="#ppt_y-#ppt_h/2"/>
                                          </p:val>
                                        </p:tav>
                                        <p:tav tm="100000">
                                          <p:val>
                                            <p:strVal val="#ppt_y"/>
                                          </p:val>
                                        </p:tav>
                                      </p:tavLst>
                                    </p:anim>
                                    <p:anim calcmode="lin" valueType="num">
                                      <p:cBhvr>
                                        <p:cTn id="15" dur="500" fill="hold"/>
                                        <p:tgtEl>
                                          <p:spTgt spid="372743"/>
                                        </p:tgtEl>
                                        <p:attrNameLst>
                                          <p:attrName>ppt_w</p:attrName>
                                        </p:attrNameLst>
                                      </p:cBhvr>
                                      <p:tavLst>
                                        <p:tav tm="0">
                                          <p:val>
                                            <p:strVal val="#ppt_w"/>
                                          </p:val>
                                        </p:tav>
                                        <p:tav tm="100000">
                                          <p:val>
                                            <p:strVal val="#ppt_w"/>
                                          </p:val>
                                        </p:tav>
                                      </p:tavLst>
                                    </p:anim>
                                    <p:anim calcmode="lin" valueType="num">
                                      <p:cBhvr>
                                        <p:cTn id="16" dur="500" fill="hold"/>
                                        <p:tgtEl>
                                          <p:spTgt spid="372743"/>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utoUpdateAnimBg="0"/>
      <p:bldP spid="37274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2324100" y="188640"/>
            <a:ext cx="4495800" cy="1104900"/>
          </a:xfrm>
        </p:spPr>
        <p:txBody>
          <a:bodyPr/>
          <a:lstStyle/>
          <a:p>
            <a:pPr eaLnBrk="1" hangingPunct="1"/>
            <a:r>
              <a:rPr lang="zh-CN" altLang="en-US" sz="4000" b="1" dirty="0">
                <a:solidFill>
                  <a:srgbClr val="FF0000"/>
                </a:solidFill>
                <a:latin typeface="微软雅黑" panose="020B0503020204020204" pitchFamily="34" charset="-122"/>
                <a:ea typeface="微软雅黑" panose="020B0503020204020204" pitchFamily="34" charset="-122"/>
              </a:rPr>
              <a:t>酶的改造和模拟</a:t>
            </a: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37219" name="Text Box 3"/>
          <p:cNvSpPr txBox="1">
            <a:spLocks noChangeArrowheads="1"/>
          </p:cNvSpPr>
          <p:nvPr/>
        </p:nvSpPr>
        <p:spPr bwMode="auto">
          <a:xfrm>
            <a:off x="762000" y="1371600"/>
            <a:ext cx="7913688"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6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酶的改造</a:t>
            </a:r>
            <a:r>
              <a:rPr lang="zh-CN" altLang="en-US" sz="2800" b="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功能基团的化学修饰酶</a:t>
            </a:r>
          </a:p>
          <a:p>
            <a:pPr lvl="2" algn="just">
              <a:lnSpc>
                <a:spcPct val="16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          酶蛋白侧链的化学修饰</a:t>
            </a:r>
          </a:p>
          <a:p>
            <a:pPr lvl="2" algn="just">
              <a:lnSpc>
                <a:spcPct val="16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          酶分子内或间的交联反应</a:t>
            </a:r>
          </a:p>
          <a:p>
            <a:pPr algn="just">
              <a:lnSpc>
                <a:spcPct val="16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酶的模拟</a:t>
            </a:r>
            <a:r>
              <a:rPr lang="zh-CN" altLang="en-US" sz="2800" dirty="0">
                <a:solidFill>
                  <a:schemeClr val="tx1"/>
                </a:solidFill>
                <a:latin typeface="微软雅黑" panose="020B0503020204020204" pitchFamily="34" charset="-122"/>
                <a:ea typeface="微软雅黑" panose="020B0503020204020204" pitchFamily="34" charset="-122"/>
              </a:rPr>
              <a:t>：根据酶作用的原理摸拟酶的活性中心和催化机理，用化学方法制备结构较简单,高效、高选择性、稳定性能好的新型催化剂,可以是无机化合物、有机化合物或小肽。</a:t>
            </a:r>
          </a:p>
        </p:txBody>
      </p:sp>
      <p:sp>
        <p:nvSpPr>
          <p:cNvPr id="137220" name="AutoShape 4">
            <a:hlinkClick r:id="rId2" action="ppaction://hlinksldjump" highlightClick="1"/>
          </p:cNvPr>
          <p:cNvSpPr>
            <a:spLocks noChangeArrowheads="1"/>
          </p:cNvSpPr>
          <p:nvPr/>
        </p:nvSpPr>
        <p:spPr bwMode="auto">
          <a:xfrm>
            <a:off x="8458200" y="6477000"/>
            <a:ext cx="381000" cy="2286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2133600" y="228600"/>
            <a:ext cx="5486400" cy="1104900"/>
          </a:xfrm>
        </p:spPr>
        <p:txBody>
          <a:bodyPr/>
          <a:lstStyle/>
          <a:p>
            <a:pPr eaLnBrk="1" hangingPunct="1"/>
            <a:r>
              <a:rPr kumimoji="1" lang="zh-CN" altLang="en-US" sz="3600" b="1" dirty="0">
                <a:solidFill>
                  <a:srgbClr val="CC0000"/>
                </a:solidFill>
                <a:latin typeface="微软雅黑" panose="020B0503020204020204" pitchFamily="34" charset="-122"/>
                <a:ea typeface="微软雅黑" panose="020B0503020204020204" pitchFamily="34" charset="-122"/>
              </a:rPr>
              <a:t>人工模拟酶</a:t>
            </a:r>
            <a:r>
              <a:rPr kumimoji="1" lang="zh-CN" altLang="en-US" sz="36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en-US" sz="3600" b="1" dirty="0" err="1">
                <a:solidFill>
                  <a:srgbClr val="CC0000"/>
                </a:solidFill>
                <a:latin typeface="微软雅黑" panose="020B0503020204020204" pitchFamily="34" charset="-122"/>
                <a:ea typeface="微软雅黑" panose="020B0503020204020204" pitchFamily="34" charset="-122"/>
                <a:sym typeface="Symbol" panose="05050102010706020507" pitchFamily="18" charset="2"/>
              </a:rPr>
              <a:t>benzyme</a:t>
            </a:r>
            <a:r>
              <a:rPr kumimoji="1" lang="en-US" altLang="zh-CN" sz="2800" b="1" dirty="0">
                <a:solidFill>
                  <a:srgbClr val="0000CC"/>
                </a:solidFill>
                <a:latin typeface="微软雅黑" panose="020B0503020204020204" pitchFamily="34" charset="-122"/>
                <a:ea typeface="微软雅黑" panose="020B0503020204020204" pitchFamily="34" charset="-122"/>
              </a:rPr>
              <a:t/>
            </a:r>
            <a:br>
              <a:rPr kumimoji="1" lang="en-US" altLang="zh-CN" sz="2800" b="1" dirty="0">
                <a:solidFill>
                  <a:srgbClr val="0000CC"/>
                </a:solidFill>
                <a:latin typeface="微软雅黑" panose="020B0503020204020204" pitchFamily="34" charset="-122"/>
                <a:ea typeface="微软雅黑" panose="020B0503020204020204" pitchFamily="34" charset="-122"/>
              </a:rPr>
            </a:br>
            <a:endParaRPr kumimoji="1" lang="en-US" altLang="zh-CN" sz="2800" b="1" dirty="0">
              <a:solidFill>
                <a:schemeClr val="accent2"/>
              </a:solidFill>
              <a:latin typeface="微软雅黑" panose="020B0503020204020204" pitchFamily="34" charset="-122"/>
              <a:ea typeface="微软雅黑" panose="020B0503020204020204" pitchFamily="34" charset="-122"/>
            </a:endParaRPr>
          </a:p>
        </p:txBody>
      </p:sp>
      <p:graphicFrame>
        <p:nvGraphicFramePr>
          <p:cNvPr id="38914" name="Object 3"/>
          <p:cNvGraphicFramePr>
            <a:graphicFrameLocks noChangeAspect="1"/>
          </p:cNvGraphicFramePr>
          <p:nvPr/>
        </p:nvGraphicFramePr>
        <p:xfrm>
          <a:off x="1557338" y="990600"/>
          <a:ext cx="2557462" cy="4749800"/>
        </p:xfrm>
        <a:graphic>
          <a:graphicData uri="http://schemas.openxmlformats.org/presentationml/2006/ole">
            <mc:AlternateContent xmlns:mc="http://schemas.openxmlformats.org/markup-compatibility/2006">
              <mc:Choice xmlns:v="urn:schemas-microsoft-com:vml" Requires="v">
                <p:oleObj spid="_x0000_s38968" name="Image" r:id="rId3" imgW="6421385" imgH="11943988" progId="Photoshop.Image.7">
                  <p:embed/>
                </p:oleObj>
              </mc:Choice>
              <mc:Fallback>
                <p:oleObj name="Image" r:id="rId3" imgW="6421385" imgH="11943988" progId="Photoshop.Image.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990600"/>
                        <a:ext cx="2557462"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Text Box 4"/>
          <p:cNvSpPr txBox="1">
            <a:spLocks noChangeArrowheads="1"/>
          </p:cNvSpPr>
          <p:nvPr/>
        </p:nvSpPr>
        <p:spPr bwMode="auto">
          <a:xfrm>
            <a:off x="2090738" y="5013325"/>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a:solidFill>
                  <a:schemeClr val="tx1"/>
                </a:solidFill>
                <a:latin typeface="Times New Roman" panose="02020603050405020304" pitchFamily="18" charset="0"/>
                <a:ea typeface="宋体" panose="02010600030101010101" pitchFamily="2" charset="-122"/>
              </a:rPr>
              <a:t>环糊精</a:t>
            </a:r>
          </a:p>
        </p:txBody>
      </p:sp>
      <p:sp>
        <p:nvSpPr>
          <p:cNvPr id="38918" name="AutoShape 5"/>
          <p:cNvSpPr>
            <a:spLocks/>
          </p:cNvSpPr>
          <p:nvPr/>
        </p:nvSpPr>
        <p:spPr bwMode="auto">
          <a:xfrm>
            <a:off x="1481138" y="1143000"/>
            <a:ext cx="304800" cy="2971800"/>
          </a:xfrm>
          <a:prstGeom prst="leftBracket">
            <a:avLst>
              <a:gd name="adj" fmla="val 81250"/>
            </a:avLst>
          </a:prstGeom>
          <a:noFill/>
          <a:ln w="19050">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38919" name="Text Box 6"/>
          <p:cNvSpPr txBox="1">
            <a:spLocks noChangeArrowheads="1"/>
          </p:cNvSpPr>
          <p:nvPr/>
        </p:nvSpPr>
        <p:spPr bwMode="auto">
          <a:xfrm>
            <a:off x="871538" y="1828800"/>
            <a:ext cx="457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400" dirty="0">
                <a:solidFill>
                  <a:srgbClr val="0000CC"/>
                </a:solidFill>
                <a:latin typeface="微软雅黑" panose="020B0503020204020204" pitchFamily="34" charset="-122"/>
                <a:ea typeface="微软雅黑" panose="020B0503020204020204" pitchFamily="34" charset="-122"/>
              </a:rPr>
              <a:t>催化侧链</a:t>
            </a:r>
          </a:p>
        </p:txBody>
      </p:sp>
      <p:sp>
        <p:nvSpPr>
          <p:cNvPr id="38920" name="Text Box 7"/>
          <p:cNvSpPr txBox="1">
            <a:spLocks noChangeArrowheads="1"/>
          </p:cNvSpPr>
          <p:nvPr/>
        </p:nvSpPr>
        <p:spPr bwMode="auto">
          <a:xfrm>
            <a:off x="914400" y="5791200"/>
            <a:ext cx="396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zh-CN" altLang="en-US" sz="2400" dirty="0">
                <a:solidFill>
                  <a:schemeClr val="folHlink"/>
                </a:solidFill>
                <a:latin typeface="微软雅黑" panose="020B0503020204020204" pitchFamily="34" charset="-122"/>
                <a:ea typeface="微软雅黑" panose="020B0503020204020204" pitchFamily="34" charset="-122"/>
              </a:rPr>
              <a:t>催化侧链连接到环糊精上，可模拟胰凝乳蛋白酶</a:t>
            </a:r>
            <a:endParaRPr lang="zh-CN" altLang="en-US" sz="2000" dirty="0">
              <a:solidFill>
                <a:srgbClr val="0000CC"/>
              </a:solidFill>
              <a:latin typeface="微软雅黑" panose="020B0503020204020204" pitchFamily="34" charset="-122"/>
              <a:ea typeface="微软雅黑" panose="020B0503020204020204" pitchFamily="34" charset="-122"/>
            </a:endParaRPr>
          </a:p>
        </p:txBody>
      </p:sp>
      <p:grpSp>
        <p:nvGrpSpPr>
          <p:cNvPr id="2" name="Group 8"/>
          <p:cNvGrpSpPr>
            <a:grpSpLocks/>
          </p:cNvGrpSpPr>
          <p:nvPr/>
        </p:nvGrpSpPr>
        <p:grpSpPr bwMode="auto">
          <a:xfrm>
            <a:off x="5334000" y="1524000"/>
            <a:ext cx="3429000" cy="4572000"/>
            <a:chOff x="3504" y="960"/>
            <a:chExt cx="2160" cy="2880"/>
          </a:xfrm>
        </p:grpSpPr>
        <p:pic>
          <p:nvPicPr>
            <p:cNvPr id="3892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960"/>
              <a:ext cx="1422"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5" name="Object 10"/>
            <p:cNvGraphicFramePr>
              <a:graphicFrameLocks noChangeAspect="1"/>
            </p:cNvGraphicFramePr>
            <p:nvPr/>
          </p:nvGraphicFramePr>
          <p:xfrm>
            <a:off x="3552" y="2544"/>
            <a:ext cx="1294" cy="1296"/>
          </p:xfrm>
          <a:graphic>
            <a:graphicData uri="http://schemas.openxmlformats.org/presentationml/2006/ole">
              <mc:AlternateContent xmlns:mc="http://schemas.openxmlformats.org/markup-compatibility/2006">
                <mc:Choice xmlns:v="urn:schemas-microsoft-com:vml" Requires="v">
                  <p:oleObj spid="_x0000_s38969" name="Image" r:id="rId6" imgW="9173252" imgH="9187767" progId="Photoshop.Image.7">
                    <p:embed/>
                  </p:oleObj>
                </mc:Choice>
                <mc:Fallback>
                  <p:oleObj name="Image" r:id="rId6" imgW="9173252" imgH="9187767" progId="Photoshop.Image.7">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2544"/>
                          <a:ext cx="1294"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4" name="Text Box 11"/>
            <p:cNvSpPr txBox="1">
              <a:spLocks noChangeArrowheads="1"/>
            </p:cNvSpPr>
            <p:nvPr/>
          </p:nvSpPr>
          <p:spPr bwMode="auto">
            <a:xfrm>
              <a:off x="4752" y="1440"/>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zh-CN" altLang="en-US" sz="1800" dirty="0">
                  <a:solidFill>
                    <a:srgbClr val="CC0000"/>
                  </a:solidFill>
                  <a:latin typeface="微软雅黑" panose="020B0503020204020204" pitchFamily="34" charset="-122"/>
                  <a:ea typeface="微软雅黑" panose="020B0503020204020204" pitchFamily="34" charset="-122"/>
                </a:rPr>
                <a:t>环糊精分子结构</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38925" name="Text Box 12"/>
            <p:cNvSpPr txBox="1">
              <a:spLocks noChangeArrowheads="1"/>
            </p:cNvSpPr>
            <p:nvPr/>
          </p:nvSpPr>
          <p:spPr bwMode="auto">
            <a:xfrm>
              <a:off x="4704" y="2976"/>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zh-CN" altLang="en-US" sz="1800" dirty="0">
                  <a:solidFill>
                    <a:srgbClr val="CC0000"/>
                  </a:solidFill>
                  <a:latin typeface="微软雅黑" panose="020B0503020204020204" pitchFamily="34" charset="-122"/>
                  <a:ea typeface="微软雅黑" panose="020B0503020204020204" pitchFamily="34" charset="-122"/>
                </a:rPr>
                <a:t>环糊精结构模型</a:t>
              </a:r>
            </a:p>
          </p:txBody>
        </p:sp>
      </p:grpSp>
      <p:sp>
        <p:nvSpPr>
          <p:cNvPr id="38922" name="AutoShape 13">
            <a:hlinkClick r:id="rId8" action="ppaction://hlinksldjump" highlightClick="1"/>
          </p:cNvPr>
          <p:cNvSpPr>
            <a:spLocks noChangeArrowheads="1"/>
          </p:cNvSpPr>
          <p:nvPr/>
        </p:nvSpPr>
        <p:spPr bwMode="auto">
          <a:xfrm>
            <a:off x="8604250" y="6553200"/>
            <a:ext cx="533400" cy="304800"/>
          </a:xfrm>
          <a:prstGeom prst="actionButtonBackPrevious">
            <a:avLst/>
          </a:prstGeom>
          <a:solidFill>
            <a:srgbClr val="C0C0C0"/>
          </a:solidFill>
          <a:ln w="9525">
            <a:solidFill>
              <a:srgbClr val="C0C0C0"/>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133600" y="228600"/>
            <a:ext cx="5486400" cy="1104900"/>
          </a:xfrm>
        </p:spPr>
        <p:txBody>
          <a:bodyPr/>
          <a:lstStyle/>
          <a:p>
            <a:pPr eaLnBrk="1" hangingPunct="1"/>
            <a:r>
              <a:rPr kumimoji="1" lang="zh-CN" altLang="en-US" sz="3600" b="1" dirty="0">
                <a:solidFill>
                  <a:srgbClr val="CC0000"/>
                </a:solidFill>
                <a:latin typeface="微软雅黑" panose="020B0503020204020204" pitchFamily="34" charset="-122"/>
                <a:ea typeface="微软雅黑" panose="020B0503020204020204" pitchFamily="34" charset="-122"/>
              </a:rPr>
              <a:t>生物酶工程示意图</a:t>
            </a:r>
            <a:r>
              <a:rPr kumimoji="1" lang="zh-CN" altLang="en-US" sz="2800" b="1" dirty="0">
                <a:solidFill>
                  <a:srgbClr val="0000CC"/>
                </a:solidFill>
                <a:latin typeface="微软雅黑" panose="020B0503020204020204" pitchFamily="34" charset="-122"/>
                <a:ea typeface="微软雅黑" panose="020B0503020204020204" pitchFamily="34" charset="-122"/>
              </a:rPr>
              <a:t/>
            </a:r>
            <a:br>
              <a:rPr kumimoji="1" lang="zh-CN" altLang="en-US" sz="2800" b="1" dirty="0">
                <a:solidFill>
                  <a:srgbClr val="0000CC"/>
                </a:solidFill>
                <a:latin typeface="微软雅黑" panose="020B0503020204020204" pitchFamily="34" charset="-122"/>
                <a:ea typeface="微软雅黑" panose="020B0503020204020204" pitchFamily="34" charset="-122"/>
              </a:rPr>
            </a:br>
            <a:endParaRPr kumimoji="1" lang="zh-CN" altLang="en-US" sz="2800" b="1" dirty="0">
              <a:solidFill>
                <a:schemeClr val="accent2"/>
              </a:solidFill>
              <a:latin typeface="微软雅黑" panose="020B0503020204020204" pitchFamily="34" charset="-122"/>
              <a:ea typeface="微软雅黑" panose="020B0503020204020204" pitchFamily="34" charset="-122"/>
            </a:endParaRPr>
          </a:p>
        </p:txBody>
      </p:sp>
      <p:graphicFrame>
        <p:nvGraphicFramePr>
          <p:cNvPr id="39938" name="Object 3"/>
          <p:cNvGraphicFramePr>
            <a:graphicFrameLocks noChangeAspect="1"/>
          </p:cNvGraphicFramePr>
          <p:nvPr/>
        </p:nvGraphicFramePr>
        <p:xfrm>
          <a:off x="2057400" y="1143000"/>
          <a:ext cx="5257800" cy="5003800"/>
        </p:xfrm>
        <a:graphic>
          <a:graphicData uri="http://schemas.openxmlformats.org/presentationml/2006/ole">
            <mc:AlternateContent xmlns:mc="http://schemas.openxmlformats.org/markup-compatibility/2006">
              <mc:Choice xmlns:v="urn:schemas-microsoft-com:vml" Requires="v">
                <p:oleObj spid="_x0000_s39976" name="Image" r:id="rId3" imgW="11925119" imgH="11943988" progId="Photoshop.Image.7">
                  <p:embed/>
                </p:oleObj>
              </mc:Choice>
              <mc:Fallback>
                <p:oleObj name="Image" r:id="rId3" imgW="11925119" imgH="11943988" progId="Photoshop.Image.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143000"/>
                        <a:ext cx="52578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0" name="Text Box 4"/>
          <p:cNvSpPr txBox="1">
            <a:spLocks noChangeArrowheads="1"/>
          </p:cNvSpPr>
          <p:nvPr/>
        </p:nvSpPr>
        <p:spPr bwMode="auto">
          <a:xfrm>
            <a:off x="1905000" y="2286000"/>
            <a:ext cx="286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酶的蛋白质结构功能</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1" name="Text Box 5"/>
          <p:cNvSpPr txBox="1">
            <a:spLocks noChangeArrowheads="1"/>
          </p:cNvSpPr>
          <p:nvPr/>
        </p:nvSpPr>
        <p:spPr bwMode="auto">
          <a:xfrm>
            <a:off x="4495800" y="2286000"/>
            <a:ext cx="234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新酶分子蓝图</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2" name="Text Box 6"/>
          <p:cNvSpPr txBox="1">
            <a:spLocks noChangeArrowheads="1"/>
          </p:cNvSpPr>
          <p:nvPr/>
        </p:nvSpPr>
        <p:spPr bwMode="auto">
          <a:xfrm>
            <a:off x="6248400" y="2270125"/>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选择性修饰方案</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3" name="Text Box 7"/>
          <p:cNvSpPr txBox="1">
            <a:spLocks noChangeArrowheads="1"/>
          </p:cNvSpPr>
          <p:nvPr/>
        </p:nvSpPr>
        <p:spPr bwMode="auto">
          <a:xfrm>
            <a:off x="3886200" y="4343400"/>
            <a:ext cx="1214438"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75000"/>
              </a:lnSpc>
              <a:spcBef>
                <a:spcPct val="50000"/>
              </a:spcBef>
            </a:pPr>
            <a:r>
              <a:rPr lang="zh-CN" altLang="en-US" sz="20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突变酶</a:t>
            </a:r>
            <a:r>
              <a:rPr lang="zh-CN" altLang="en-US" sz="240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    </a:t>
            </a:r>
          </a:p>
        </p:txBody>
      </p:sp>
      <p:sp>
        <p:nvSpPr>
          <p:cNvPr id="39944" name="Text Box 8"/>
          <p:cNvSpPr txBox="1">
            <a:spLocks noChangeArrowheads="1"/>
          </p:cNvSpPr>
          <p:nvPr/>
        </p:nvSpPr>
        <p:spPr bwMode="auto">
          <a:xfrm>
            <a:off x="4116388" y="3430588"/>
            <a:ext cx="954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新酶</a:t>
            </a:r>
          </a:p>
        </p:txBody>
      </p:sp>
      <p:sp>
        <p:nvSpPr>
          <p:cNvPr id="39945" name="Text Box 9"/>
          <p:cNvSpPr txBox="1">
            <a:spLocks noChangeArrowheads="1"/>
          </p:cNvSpPr>
          <p:nvPr/>
        </p:nvSpPr>
        <p:spPr bwMode="auto">
          <a:xfrm>
            <a:off x="3838575" y="3827463"/>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克隆酶</a:t>
            </a:r>
          </a:p>
        </p:txBody>
      </p:sp>
      <p:sp>
        <p:nvSpPr>
          <p:cNvPr id="39946" name="Text Box 10"/>
          <p:cNvSpPr txBox="1">
            <a:spLocks noChangeArrowheads="1"/>
          </p:cNvSpPr>
          <p:nvPr/>
        </p:nvSpPr>
        <p:spPr bwMode="auto">
          <a:xfrm>
            <a:off x="2286000" y="6096000"/>
            <a:ext cx="954088" cy="466725"/>
          </a:xfrm>
          <a:prstGeom prst="rect">
            <a:avLst/>
          </a:prstGeom>
          <a:solidFill>
            <a:srgbClr val="FFCC99">
              <a:alpha val="50195"/>
            </a:srgbClr>
          </a:solidFill>
          <a:ln w="9525">
            <a:solidFill>
              <a:srgbClr val="FF9900"/>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zh-CN" altLang="en-US" sz="2400" dirty="0">
                <a:solidFill>
                  <a:srgbClr val="0000CC"/>
                </a:solidFill>
                <a:latin typeface="微软雅黑" panose="020B0503020204020204" pitchFamily="34" charset="-122"/>
                <a:ea typeface="微软雅黑" panose="020B0503020204020204" pitchFamily="34" charset="-122"/>
              </a:rPr>
              <a:t>产品</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7" name="Text Box 11"/>
          <p:cNvSpPr txBox="1">
            <a:spLocks noChangeArrowheads="1"/>
          </p:cNvSpPr>
          <p:nvPr/>
        </p:nvSpPr>
        <p:spPr bwMode="auto">
          <a:xfrm>
            <a:off x="2133600" y="4556125"/>
            <a:ext cx="104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效用</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8" name="Text Box 12"/>
          <p:cNvSpPr txBox="1">
            <a:spLocks noChangeArrowheads="1"/>
          </p:cNvSpPr>
          <p:nvPr/>
        </p:nvSpPr>
        <p:spPr bwMode="auto">
          <a:xfrm>
            <a:off x="2057400" y="5029200"/>
            <a:ext cx="433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发展</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49" name="Text Box 13"/>
          <p:cNvSpPr txBox="1">
            <a:spLocks noChangeArrowheads="1"/>
          </p:cNvSpPr>
          <p:nvPr/>
        </p:nvSpPr>
        <p:spPr bwMode="auto">
          <a:xfrm>
            <a:off x="5867400" y="5410200"/>
            <a:ext cx="138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rgbClr val="0000CC"/>
                </a:solidFill>
                <a:latin typeface="微软雅黑" panose="020B0503020204020204" pitchFamily="34" charset="-122"/>
                <a:ea typeface="微软雅黑" panose="020B0503020204020204" pitchFamily="34" charset="-122"/>
              </a:rPr>
              <a:t>酶基因</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50" name="Text Box 14"/>
          <p:cNvSpPr txBox="1">
            <a:spLocks noChangeArrowheads="1"/>
          </p:cNvSpPr>
          <p:nvPr/>
        </p:nvSpPr>
        <p:spPr bwMode="auto">
          <a:xfrm>
            <a:off x="4267200" y="1219200"/>
            <a:ext cx="138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chemeClr val="folHlink"/>
                </a:solidFill>
                <a:latin typeface="微软雅黑" panose="020B0503020204020204" pitchFamily="34" charset="-122"/>
                <a:ea typeface="微软雅黑" panose="020B0503020204020204" pitchFamily="34" charset="-122"/>
              </a:rPr>
              <a:t>遗传设计</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51" name="Text Box 15"/>
          <p:cNvSpPr txBox="1">
            <a:spLocks noChangeArrowheads="1"/>
          </p:cNvSpPr>
          <p:nvPr/>
        </p:nvSpPr>
        <p:spPr bwMode="auto">
          <a:xfrm>
            <a:off x="6629400" y="3429000"/>
            <a:ext cx="138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000" dirty="0">
                <a:solidFill>
                  <a:schemeClr val="folHlink"/>
                </a:solidFill>
                <a:latin typeface="微软雅黑" panose="020B0503020204020204" pitchFamily="34" charset="-122"/>
                <a:ea typeface="微软雅黑" panose="020B0503020204020204" pitchFamily="34" charset="-122"/>
              </a:rPr>
              <a:t>遗传修饰</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52" name="Text Box 16"/>
          <p:cNvSpPr txBox="1">
            <a:spLocks noChangeArrowheads="1"/>
          </p:cNvSpPr>
          <p:nvPr/>
        </p:nvSpPr>
        <p:spPr bwMode="auto">
          <a:xfrm>
            <a:off x="4114800" y="5257800"/>
            <a:ext cx="1387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en-US" altLang="zh-CN" sz="2000" dirty="0">
                <a:solidFill>
                  <a:schemeClr val="folHlink"/>
                </a:solidFill>
                <a:latin typeface="微软雅黑" panose="020B0503020204020204" pitchFamily="34" charset="-122"/>
                <a:ea typeface="微软雅黑" panose="020B0503020204020204" pitchFamily="34" charset="-122"/>
              </a:rPr>
              <a:t>DNA</a:t>
            </a:r>
            <a:r>
              <a:rPr lang="zh-CN" altLang="zh-CN" sz="2000" dirty="0">
                <a:solidFill>
                  <a:schemeClr val="folHlink"/>
                </a:solidFill>
                <a:latin typeface="微软雅黑" panose="020B0503020204020204" pitchFamily="34" charset="-122"/>
                <a:ea typeface="微软雅黑" panose="020B0503020204020204" pitchFamily="34" charset="-122"/>
              </a:rPr>
              <a:t>重组技术</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953" name="Text Box 17"/>
          <p:cNvSpPr txBox="1">
            <a:spLocks noChangeArrowheads="1"/>
          </p:cNvSpPr>
          <p:nvPr/>
        </p:nvSpPr>
        <p:spPr bwMode="auto">
          <a:xfrm>
            <a:off x="5029200" y="3032125"/>
            <a:ext cx="1387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50000"/>
              </a:spcBef>
            </a:pPr>
            <a:r>
              <a:rPr lang="en-US" altLang="zh-CN" sz="2000" dirty="0">
                <a:solidFill>
                  <a:schemeClr val="folHlink"/>
                </a:solidFill>
                <a:latin typeface="微软雅黑" panose="020B0503020204020204" pitchFamily="34" charset="-122"/>
                <a:ea typeface="微软雅黑" panose="020B0503020204020204" pitchFamily="34" charset="-122"/>
              </a:rPr>
              <a:t>DNA</a:t>
            </a:r>
            <a:r>
              <a:rPr lang="zh-CN" altLang="zh-CN" sz="2000" dirty="0">
                <a:solidFill>
                  <a:schemeClr val="folHlink"/>
                </a:solidFill>
                <a:latin typeface="微软雅黑" panose="020B0503020204020204" pitchFamily="34" charset="-122"/>
                <a:ea typeface="微软雅黑" panose="020B0503020204020204" pitchFamily="34" charset="-122"/>
              </a:rPr>
              <a:t>重组技术</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39954" name="Picture 18"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0" y="0"/>
            <a:ext cx="4211638" cy="641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3600" dirty="0">
                <a:solidFill>
                  <a:srgbClr val="333333"/>
                </a:solidFill>
                <a:latin typeface="微软雅黑" panose="020B0503020204020204" pitchFamily="34" charset="-122"/>
                <a:ea typeface="微软雅黑" panose="020B0503020204020204" pitchFamily="34" charset="-122"/>
              </a:rPr>
              <a:t>酶工程的应用</a:t>
            </a:r>
          </a:p>
        </p:txBody>
      </p:sp>
      <p:sp>
        <p:nvSpPr>
          <p:cNvPr id="138243" name="Rectangle 3"/>
          <p:cNvSpPr>
            <a:spLocks noChangeArrowheads="1"/>
          </p:cNvSpPr>
          <p:nvPr/>
        </p:nvSpPr>
        <p:spPr bwMode="auto">
          <a:xfrm>
            <a:off x="755650" y="2205038"/>
            <a:ext cx="7129463"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dirty="0">
                <a:solidFill>
                  <a:srgbClr val="C00000"/>
                </a:solidFill>
                <a:latin typeface="微软雅黑" panose="020B0503020204020204" pitchFamily="34" charset="-122"/>
                <a:ea typeface="微软雅黑" panose="020B0503020204020204" pitchFamily="34" charset="-122"/>
              </a:rPr>
              <a:t>—</a:t>
            </a:r>
            <a:r>
              <a:rPr kumimoji="1" lang="zh-CN" altLang="en-US" dirty="0">
                <a:solidFill>
                  <a:srgbClr val="C00000"/>
                </a:solidFill>
                <a:latin typeface="微软雅黑" panose="020B0503020204020204" pitchFamily="34" charset="-122"/>
                <a:ea typeface="微软雅黑" panose="020B0503020204020204" pitchFamily="34" charset="-122"/>
              </a:rPr>
              <a:t>、食品加工中的应用</a:t>
            </a:r>
          </a:p>
          <a:p>
            <a:pPr eaLnBrk="1" hangingPunct="1">
              <a:spcBef>
                <a:spcPct val="0"/>
              </a:spcBef>
            </a:pPr>
            <a:endParaRPr kumimoji="1" lang="zh-CN" altLang="en-US" dirty="0">
              <a:solidFill>
                <a:schemeClr val="accent2"/>
              </a:solidFill>
              <a:latin typeface="Times New Roman" panose="02020603050405020304" pitchFamily="18" charset="0"/>
              <a:ea typeface="楷体_GB2312" pitchFamily="49" charset="-122"/>
            </a:endParaRPr>
          </a:p>
          <a:p>
            <a:pPr eaLnBrk="1" hangingPunct="1">
              <a:spcBef>
                <a:spcPct val="0"/>
              </a:spcBef>
            </a:pPr>
            <a:r>
              <a:rPr kumimoji="1" lang="zh-CN" altLang="en-US" sz="2800" dirty="0">
                <a:solidFill>
                  <a:srgbClr val="333333"/>
                </a:solidFill>
                <a:latin typeface="微软雅黑" panose="020B0503020204020204" pitchFamily="34" charset="-122"/>
                <a:ea typeface="微软雅黑" panose="020B0503020204020204" pitchFamily="34" charset="-122"/>
              </a:rPr>
              <a:t>酶在食品工业中最大的用途是</a:t>
            </a:r>
            <a:r>
              <a:rPr kumimoji="1" lang="zh-CN" altLang="en-US" sz="2800" dirty="0">
                <a:solidFill>
                  <a:srgbClr val="FF0000"/>
                </a:solidFill>
                <a:latin typeface="微软雅黑" panose="020B0503020204020204" pitchFamily="34" charset="-122"/>
                <a:ea typeface="微软雅黑" panose="020B0503020204020204" pitchFamily="34" charset="-122"/>
              </a:rPr>
              <a:t>淀粉加工</a:t>
            </a:r>
            <a:r>
              <a:rPr kumimoji="1" lang="zh-CN" altLang="en-US" sz="2800" dirty="0">
                <a:solidFill>
                  <a:srgbClr val="333333"/>
                </a:solidFill>
                <a:latin typeface="微软雅黑" panose="020B0503020204020204" pitchFamily="34" charset="-122"/>
                <a:ea typeface="微软雅黑" panose="020B0503020204020204" pitchFamily="34" charset="-122"/>
              </a:rPr>
              <a:t>，其次是</a:t>
            </a:r>
            <a:r>
              <a:rPr kumimoji="1" lang="zh-CN" altLang="en-US" sz="2800" dirty="0">
                <a:solidFill>
                  <a:srgbClr val="FF0000"/>
                </a:solidFill>
                <a:latin typeface="微软雅黑" panose="020B0503020204020204" pitchFamily="34" charset="-122"/>
                <a:ea typeface="微软雅黑" panose="020B0503020204020204" pitchFamily="34" charset="-122"/>
              </a:rPr>
              <a:t>乳品加工、果汁加工、烘烤食品及啤酒发酵</a:t>
            </a:r>
            <a:r>
              <a:rPr kumimoji="1" lang="zh-CN" altLang="en-US" sz="2800" dirty="0">
                <a:solidFill>
                  <a:srgbClr val="333333"/>
                </a:solidFill>
                <a:latin typeface="微软雅黑" panose="020B0503020204020204" pitchFamily="34" charset="-122"/>
                <a:ea typeface="微软雅黑" panose="020B0503020204020204" pitchFamily="34" charset="-122"/>
              </a:rPr>
              <a:t>。与之有关的各种酶如淀粉酶、葡萄糖异构酶、乳糖酶、凝乳酶、蛋白酶等占酶制剂市场的一半以上。</a:t>
            </a:r>
          </a:p>
        </p:txBody>
      </p:sp>
      <p:pic>
        <p:nvPicPr>
          <p:cNvPr id="138244" name="Picture 4" descr="hbxtwd%2421516393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60350"/>
            <a:ext cx="11811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5" descr="55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60350"/>
            <a:ext cx="10985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6" descr="2249241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188913"/>
            <a:ext cx="1798638"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468313" y="404813"/>
            <a:ext cx="82804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C00000"/>
                </a:solidFill>
                <a:latin typeface="微软雅黑" panose="020B0503020204020204" pitchFamily="34" charset="-122"/>
                <a:ea typeface="微软雅黑" panose="020B0503020204020204" pitchFamily="34" charset="-122"/>
              </a:rPr>
              <a:t>二、轻化工业中的应用</a:t>
            </a:r>
          </a:p>
          <a:p>
            <a:pPr eaLnBrk="1" hangingPunct="1">
              <a:spcBef>
                <a:spcPct val="0"/>
              </a:spcBef>
            </a:pPr>
            <a:endParaRPr kumimoji="1" lang="zh-CN" altLang="en-US" sz="2800" dirty="0">
              <a:solidFill>
                <a:schemeClr val="accent2"/>
              </a:solidFill>
              <a:latin typeface="Times New Roman" panose="02020603050405020304" pitchFamily="18" charset="0"/>
              <a:ea typeface="黑体" panose="02010609060101010101" pitchFamily="49" charset="-122"/>
            </a:endParaRPr>
          </a:p>
          <a:p>
            <a:pPr eaLnBrk="1" hangingPunct="1">
              <a:spcBef>
                <a:spcPct val="0"/>
              </a:spcBef>
            </a:pPr>
            <a:r>
              <a:rPr kumimoji="1" lang="zh-CN" altLang="en-US" sz="2800" dirty="0">
                <a:solidFill>
                  <a:srgbClr val="333333"/>
                </a:solidFill>
                <a:latin typeface="微软雅黑" panose="020B0503020204020204" pitchFamily="34" charset="-122"/>
                <a:ea typeface="微软雅黑" panose="020B0503020204020204" pitchFamily="34" charset="-122"/>
              </a:rPr>
              <a:t>洗涤剂制造（增强去垢能力）、毛皮工业、明胶制造、胶原纤维制造（粘接剂）牙膏和化妆品的生产、造纸、感光材料生产和饲料加工等。</a:t>
            </a:r>
          </a:p>
        </p:txBody>
      </p:sp>
      <p:pic>
        <p:nvPicPr>
          <p:cNvPr id="139267" name="Picture 3"/>
          <p:cNvPicPr>
            <a:picLocks noChangeAspect="1" noChangeArrowheads="1"/>
          </p:cNvPicPr>
          <p:nvPr/>
        </p:nvPicPr>
        <p:blipFill>
          <a:blip r:embed="rId2">
            <a:extLst>
              <a:ext uri="{28A0092B-C50C-407E-A947-70E740481C1C}">
                <a14:useLocalDpi xmlns:a14="http://schemas.microsoft.com/office/drawing/2010/main" val="0"/>
              </a:ext>
            </a:extLst>
          </a:blip>
          <a:srcRect l="40967" t="16731" r="22119" b="34050"/>
          <a:stretch>
            <a:fillRect/>
          </a:stretch>
        </p:blipFill>
        <p:spPr bwMode="auto">
          <a:xfrm>
            <a:off x="2555875" y="2781300"/>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684213" y="1268413"/>
            <a:ext cx="7704137"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C00000"/>
                </a:solidFill>
                <a:latin typeface="微软雅黑" panose="020B0503020204020204" pitchFamily="34" charset="-122"/>
                <a:ea typeface="微软雅黑" panose="020B0503020204020204" pitchFamily="34" charset="-122"/>
              </a:rPr>
              <a:t>三、医药上的应用</a:t>
            </a:r>
          </a:p>
          <a:p>
            <a:pPr eaLnBrk="1" hangingPunct="1">
              <a:spcBef>
                <a:spcPct val="0"/>
              </a:spcBef>
            </a:pPr>
            <a:endParaRPr kumimoji="1" lang="zh-CN" altLang="en-US" sz="2400" dirty="0">
              <a:solidFill>
                <a:srgbClr val="333333"/>
              </a:solidFill>
              <a:ea typeface="楷体_GB2312" pitchFamily="49" charset="-122"/>
            </a:endParaRP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常规治疗</a:t>
            </a: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医学工程的某些组成部分：</a:t>
            </a:r>
            <a:r>
              <a:rPr kumimoji="1" lang="zh-CN" altLang="en-US" sz="2800" dirty="0">
                <a:solidFill>
                  <a:srgbClr val="333333"/>
                </a:solidFill>
                <a:latin typeface="微软雅黑" panose="020B0503020204020204" pitchFamily="34" charset="-122"/>
                <a:ea typeface="微软雅黑" panose="020B0503020204020204" pitchFamily="34" charset="-122"/>
              </a:rPr>
              <a:t>如</a:t>
            </a:r>
            <a:r>
              <a:rPr kumimoji="1" lang="zh-CN" altLang="en-US" sz="2800" dirty="0">
                <a:solidFill>
                  <a:srgbClr val="000099"/>
                </a:solidFill>
                <a:latin typeface="微软雅黑" panose="020B0503020204020204" pitchFamily="34" charset="-122"/>
                <a:ea typeface="微软雅黑" panose="020B0503020204020204" pitchFamily="34" charset="-122"/>
              </a:rPr>
              <a:t>体外循环装置</a:t>
            </a:r>
            <a:r>
              <a:rPr kumimoji="1" lang="zh-CN" altLang="en-US" sz="2800" dirty="0">
                <a:solidFill>
                  <a:srgbClr val="333333"/>
                </a:solidFill>
                <a:latin typeface="微软雅黑" panose="020B0503020204020204" pitchFamily="34" charset="-122"/>
                <a:ea typeface="微软雅黑" panose="020B0503020204020204" pitchFamily="34" charset="-122"/>
              </a:rPr>
              <a:t>中，利用酶清除血液废物，防止血栓形成和体内酶控药物释放系统等。</a:t>
            </a: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体外检测试剂：</a:t>
            </a:r>
            <a:r>
              <a:rPr kumimoji="1" lang="zh-CN" altLang="en-US" sz="2800" dirty="0">
                <a:solidFill>
                  <a:srgbClr val="333333"/>
                </a:solidFill>
                <a:latin typeface="微软雅黑" panose="020B0503020204020204" pitchFamily="34" charset="-122"/>
                <a:ea typeface="微软雅黑" panose="020B0503020204020204" pitchFamily="34" charset="-122"/>
              </a:rPr>
              <a:t>快速、灵敏、准确地测定体内某些代谢产物</a:t>
            </a:r>
          </a:p>
        </p:txBody>
      </p:sp>
    </p:spTree>
  </p:cSld>
  <p:clrMapOvr>
    <a:masterClrMapping/>
  </p:clrMapOvr>
  <p:transition spd="slow">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684213" y="1196975"/>
            <a:ext cx="7704137"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C00000"/>
                </a:solidFill>
                <a:latin typeface="微软雅黑" panose="020B0503020204020204" pitchFamily="34" charset="-122"/>
                <a:ea typeface="微软雅黑" panose="020B0503020204020204" pitchFamily="34" charset="-122"/>
              </a:rPr>
              <a:t>四、能源开发上的应用</a:t>
            </a:r>
          </a:p>
          <a:p>
            <a:pPr eaLnBrk="1" hangingPunct="1">
              <a:spcBef>
                <a:spcPct val="0"/>
              </a:spcBef>
            </a:pPr>
            <a:endParaRPr kumimoji="1" lang="zh-CN" altLang="en-US" sz="2800" dirty="0">
              <a:solidFill>
                <a:schemeClr val="accent2"/>
              </a:solidFill>
              <a:latin typeface="Times New Roman" panose="02020603050405020304" pitchFamily="18" charset="0"/>
              <a:ea typeface="楷体_GB2312" pitchFamily="49" charset="-122"/>
            </a:endParaRP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生物燃料：</a:t>
            </a:r>
            <a:r>
              <a:rPr kumimoji="1" lang="zh-CN" altLang="en-US" sz="2800" dirty="0">
                <a:solidFill>
                  <a:srgbClr val="333333"/>
                </a:solidFill>
                <a:latin typeface="微软雅黑" panose="020B0503020204020204" pitchFamily="34" charset="-122"/>
                <a:ea typeface="微软雅黑" panose="020B0503020204020204" pitchFamily="34" charset="-122"/>
              </a:rPr>
              <a:t>利用植物、农作物、林业产物废物中的纤维素、半纤维素、木质素、淀粉等原料，制造</a:t>
            </a:r>
            <a:r>
              <a:rPr kumimoji="1" lang="zh-CN" altLang="en-US" sz="2800" dirty="0">
                <a:solidFill>
                  <a:srgbClr val="0000FF"/>
                </a:solidFill>
                <a:latin typeface="微软雅黑" panose="020B0503020204020204" pitchFamily="34" charset="-122"/>
                <a:ea typeface="微软雅黑" panose="020B0503020204020204" pitchFamily="34" charset="-122"/>
              </a:rPr>
              <a:t>氢</a:t>
            </a:r>
            <a:r>
              <a:rPr kumimoji="1" lang="zh-CN" altLang="en-US" sz="2800" dirty="0">
                <a:solidFill>
                  <a:srgbClr val="333333"/>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甲烷</a:t>
            </a:r>
            <a:r>
              <a:rPr kumimoji="1" lang="zh-CN" altLang="en-US" sz="2800" dirty="0">
                <a:solidFill>
                  <a:srgbClr val="333333"/>
                </a:solidFill>
                <a:latin typeface="微软雅黑" panose="020B0503020204020204" pitchFamily="34" charset="-122"/>
                <a:ea typeface="微软雅黑" panose="020B0503020204020204" pitchFamily="34" charset="-122"/>
              </a:rPr>
              <a:t>等气体燃料以及</a:t>
            </a:r>
            <a:r>
              <a:rPr kumimoji="1" lang="zh-CN" altLang="en-US" sz="2800" dirty="0">
                <a:solidFill>
                  <a:srgbClr val="0000FF"/>
                </a:solidFill>
                <a:latin typeface="微软雅黑" panose="020B0503020204020204" pitchFamily="34" charset="-122"/>
                <a:ea typeface="微软雅黑" panose="020B0503020204020204" pitchFamily="34" charset="-122"/>
              </a:rPr>
              <a:t>乙醇</a:t>
            </a:r>
            <a:r>
              <a:rPr kumimoji="1" lang="zh-CN" altLang="en-US" sz="2800" dirty="0">
                <a:solidFill>
                  <a:srgbClr val="333333"/>
                </a:solidFill>
                <a:latin typeface="微软雅黑" panose="020B0503020204020204" pitchFamily="34" charset="-122"/>
                <a:ea typeface="微软雅黑" panose="020B0503020204020204" pitchFamily="34" charset="-122"/>
              </a:rPr>
              <a:t>和</a:t>
            </a:r>
            <a:r>
              <a:rPr kumimoji="1" lang="zh-CN" altLang="en-US" sz="2800" dirty="0">
                <a:solidFill>
                  <a:srgbClr val="0000FF"/>
                </a:solidFill>
                <a:latin typeface="微软雅黑" panose="020B0503020204020204" pitchFamily="34" charset="-122"/>
                <a:ea typeface="微软雅黑" panose="020B0503020204020204" pitchFamily="34" charset="-122"/>
              </a:rPr>
              <a:t>甲醇</a:t>
            </a:r>
            <a:r>
              <a:rPr kumimoji="1" lang="zh-CN" altLang="en-US" sz="2800" dirty="0">
                <a:solidFill>
                  <a:srgbClr val="333333"/>
                </a:solidFill>
                <a:latin typeface="微软雅黑" panose="020B0503020204020204" pitchFamily="34" charset="-122"/>
                <a:ea typeface="微软雅黑" panose="020B0503020204020204" pitchFamily="34" charset="-122"/>
              </a:rPr>
              <a:t>等液体燃料。另外，在石油资源的开发中，利用微生物作为石油勘探、二次采油、石油精炼等手段也是近年来国内外普遍关注的课题。</a:t>
            </a:r>
          </a:p>
        </p:txBody>
      </p:sp>
      <p:pic>
        <p:nvPicPr>
          <p:cNvPr id="141315" name="Picture 3" descr="pic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4797425"/>
            <a:ext cx="30575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755650" y="1341438"/>
            <a:ext cx="78486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C00000"/>
                </a:solidFill>
                <a:latin typeface="微软雅黑" panose="020B0503020204020204" pitchFamily="34" charset="-122"/>
                <a:ea typeface="微软雅黑" panose="020B0503020204020204" pitchFamily="34" charset="-122"/>
              </a:rPr>
              <a:t>五、环境工程上的应用</a:t>
            </a:r>
          </a:p>
          <a:p>
            <a:pPr eaLnBrk="1" hangingPunct="1">
              <a:spcBef>
                <a:spcPct val="0"/>
              </a:spcBef>
            </a:pPr>
            <a:endParaRPr kumimoji="1" lang="zh-CN" altLang="en-US" dirty="0">
              <a:solidFill>
                <a:schemeClr val="accent2"/>
              </a:solidFill>
              <a:latin typeface="Times New Roman" panose="02020603050405020304" pitchFamily="18" charset="0"/>
              <a:ea typeface="黑体" panose="02010609060101010101" pitchFamily="49" charset="-122"/>
            </a:endParaRP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废水净化：</a:t>
            </a:r>
            <a:r>
              <a:rPr kumimoji="1" lang="zh-CN" altLang="en-US" sz="2800" dirty="0">
                <a:solidFill>
                  <a:srgbClr val="333333"/>
                </a:solidFill>
                <a:latin typeface="微软雅黑" panose="020B0503020204020204" pitchFamily="34" charset="-122"/>
                <a:ea typeface="微软雅黑" panose="020B0503020204020204" pitchFamily="34" charset="-122"/>
              </a:rPr>
              <a:t>生物净化常常是成本最低而最可行的。人们利用基因工程技术创造高效菌种，并利用固定化活微生物细胞等方法，在废水处理及环境保护工作中取得了显著的成效。</a:t>
            </a:r>
          </a:p>
          <a:p>
            <a:pPr eaLnBrk="1" hangingPunct="1">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生物传感器：</a:t>
            </a:r>
            <a:r>
              <a:rPr kumimoji="1" lang="zh-CN" altLang="en-US" sz="2800" dirty="0">
                <a:solidFill>
                  <a:srgbClr val="333333"/>
                </a:solidFill>
                <a:latin typeface="微软雅黑" panose="020B0503020204020204" pitchFamily="34" charset="-122"/>
                <a:ea typeface="微软雅黑" panose="020B0503020204020204" pitchFamily="34" charset="-122"/>
              </a:rPr>
              <a:t>降低环境监测成本，加强环境监督力度。</a:t>
            </a:r>
          </a:p>
        </p:txBody>
      </p:sp>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685800" y="1754188"/>
            <a:ext cx="34740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有些</a:t>
            </a:r>
            <a:r>
              <a:rPr kumimoji="1" lang="en-US" altLang="zh-CN" sz="2400" dirty="0">
                <a:solidFill>
                  <a:schemeClr val="tx1"/>
                </a:solidFill>
                <a:latin typeface="微软雅黑" panose="020B0503020204020204" pitchFamily="34" charset="-122"/>
                <a:ea typeface="微软雅黑" panose="020B0503020204020204" pitchFamily="34" charset="-122"/>
              </a:rPr>
              <a:t>DNA</a:t>
            </a:r>
            <a:r>
              <a:rPr kumimoji="1" lang="zh-CN" altLang="en-US" sz="2400" dirty="0">
                <a:solidFill>
                  <a:schemeClr val="tx1"/>
                </a:solidFill>
                <a:latin typeface="微软雅黑" panose="020B0503020204020204" pitchFamily="34" charset="-122"/>
                <a:ea typeface="微软雅黑" panose="020B0503020204020204" pitchFamily="34" charset="-122"/>
              </a:rPr>
              <a:t>也有催化活性</a:t>
            </a:r>
            <a:r>
              <a:rPr kumimoji="1" lang="zh-CN" altLang="en-US" sz="2400" b="0" dirty="0">
                <a:solidFill>
                  <a:schemeClr val="tx1"/>
                </a:solidFill>
                <a:latin typeface="微软雅黑" panose="020B0503020204020204" pitchFamily="34" charset="-122"/>
                <a:ea typeface="微软雅黑" panose="020B0503020204020204" pitchFamily="34" charset="-122"/>
              </a:rPr>
              <a:t> </a:t>
            </a:r>
          </a:p>
        </p:txBody>
      </p:sp>
      <p:sp>
        <p:nvSpPr>
          <p:cNvPr id="153603" name="Text Box 3"/>
          <p:cNvSpPr txBox="1">
            <a:spLocks noChangeArrowheads="1"/>
          </p:cNvSpPr>
          <p:nvPr/>
        </p:nvSpPr>
        <p:spPr bwMode="auto">
          <a:xfrm>
            <a:off x="1219200" y="2771775"/>
            <a:ext cx="6172200" cy="126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70000"/>
              </a:lnSpc>
              <a:spcBef>
                <a:spcPct val="0"/>
              </a:spcBef>
            </a:pPr>
            <a:r>
              <a:rPr kumimoji="1" lang="zh-CN" altLang="en-US" sz="2400" dirty="0">
                <a:solidFill>
                  <a:schemeClr val="tx1"/>
                </a:solidFill>
                <a:latin typeface="Times New Roman" panose="02020603050405020304" pitchFamily="18" charset="0"/>
                <a:ea typeface="宋体" panose="02010600030101010101" pitchFamily="2" charset="-122"/>
              </a:rPr>
              <a:t>       </a:t>
            </a:r>
            <a:r>
              <a:rPr kumimoji="1" lang="en-US" altLang="zh-CN" sz="2400" dirty="0">
                <a:solidFill>
                  <a:schemeClr val="tx1"/>
                </a:solidFill>
                <a:latin typeface="微软雅黑" panose="020B0503020204020204" pitchFamily="34" charset="-122"/>
                <a:ea typeface="微软雅黑" panose="020B0503020204020204" pitchFamily="34" charset="-122"/>
              </a:rPr>
              <a:t>1995</a:t>
            </a:r>
            <a:r>
              <a:rPr kumimoji="1" lang="zh-CN" altLang="en-US" sz="2400" dirty="0">
                <a:solidFill>
                  <a:schemeClr val="tx1"/>
                </a:solidFill>
                <a:latin typeface="微软雅黑" panose="020B0503020204020204" pitchFamily="34" charset="-122"/>
                <a:ea typeface="微软雅黑" panose="020B0503020204020204" pitchFamily="34" charset="-122"/>
              </a:rPr>
              <a:t>年</a:t>
            </a:r>
            <a:r>
              <a:rPr kumimoji="1" lang="en-US" altLang="zh-CN" sz="2400" dirty="0" err="1">
                <a:solidFill>
                  <a:schemeClr val="tx1"/>
                </a:solidFill>
                <a:latin typeface="微软雅黑" panose="020B0503020204020204" pitchFamily="34" charset="-122"/>
                <a:ea typeface="微软雅黑" panose="020B0503020204020204" pitchFamily="34" charset="-122"/>
              </a:rPr>
              <a:t>Cuenoud</a:t>
            </a:r>
            <a:r>
              <a:rPr kumimoji="1" lang="zh-CN" altLang="en-US" sz="2400" dirty="0">
                <a:solidFill>
                  <a:schemeClr val="tx1"/>
                </a:solidFill>
                <a:latin typeface="微软雅黑" panose="020B0503020204020204" pitchFamily="34" charset="-122"/>
                <a:ea typeface="微软雅黑" panose="020B0503020204020204" pitchFamily="34" charset="-122"/>
              </a:rPr>
              <a:t>等发现有些</a:t>
            </a:r>
            <a:r>
              <a:rPr kumimoji="1" lang="en-US" altLang="zh-CN" sz="2400" dirty="0">
                <a:solidFill>
                  <a:schemeClr val="tx1"/>
                </a:solidFill>
                <a:latin typeface="微软雅黑" panose="020B0503020204020204" pitchFamily="34" charset="-122"/>
                <a:ea typeface="微软雅黑" panose="020B0503020204020204" pitchFamily="34" charset="-122"/>
              </a:rPr>
              <a:t>DNA</a:t>
            </a:r>
            <a:r>
              <a:rPr kumimoji="1" lang="zh-CN" altLang="en-US" sz="2400" dirty="0">
                <a:solidFill>
                  <a:schemeClr val="tx1"/>
                </a:solidFill>
                <a:latin typeface="微软雅黑" panose="020B0503020204020204" pitchFamily="34" charset="-122"/>
                <a:ea typeface="微软雅黑" panose="020B0503020204020204" pitchFamily="34" charset="-122"/>
              </a:rPr>
              <a:t>分子亦具有催化活性。 </a:t>
            </a:r>
          </a:p>
        </p:txBody>
      </p:sp>
      <p:sp>
        <p:nvSpPr>
          <p:cNvPr id="51204" name="Text Box 4"/>
          <p:cNvSpPr txBox="1">
            <a:spLocks noChangeArrowheads="1"/>
          </p:cNvSpPr>
          <p:nvPr/>
        </p:nvSpPr>
        <p:spPr bwMode="auto">
          <a:xfrm>
            <a:off x="611188" y="4652963"/>
            <a:ext cx="7867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hlink"/>
              </a:buClr>
              <a:buSzPct val="110000"/>
              <a:buFont typeface="Wingdings" panose="05000000000000000000" pitchFamily="2" charset="2"/>
              <a:buBlip>
                <a:blip r:embed="rId2"/>
              </a:buBlip>
            </a:pPr>
            <a:r>
              <a:rPr kumimoji="1" lang="zh-CN" altLang="en-US" sz="2400" dirty="0">
                <a:solidFill>
                  <a:schemeClr val="tx1"/>
                </a:solidFill>
                <a:latin typeface="微软雅黑" panose="020B0503020204020204" pitchFamily="34" charset="-122"/>
                <a:ea typeface="微软雅黑" panose="020B0503020204020204" pitchFamily="34" charset="-122"/>
              </a:rPr>
              <a:t>酶的化学本质：绝大多数是蛋白质，但也有</a:t>
            </a:r>
            <a:r>
              <a:rPr kumimoji="1" lang="en-US" altLang="zh-CN" sz="2400" dirty="0">
                <a:solidFill>
                  <a:schemeClr val="tx1"/>
                </a:solidFill>
                <a:latin typeface="微软雅黑" panose="020B0503020204020204" pitchFamily="34" charset="-122"/>
                <a:ea typeface="微软雅黑" panose="020B0503020204020204" pitchFamily="34" charset="-122"/>
              </a:rPr>
              <a:t>RNA,DNA</a:t>
            </a:r>
            <a:r>
              <a:rPr kumimoji="1" lang="zh-CN" altLang="en-US" sz="2400" dirty="0">
                <a:solidFill>
                  <a:schemeClr val="tx1"/>
                </a:solidFill>
                <a:latin typeface="微软雅黑" panose="020B0503020204020204" pitchFamily="34" charset="-122"/>
                <a:ea typeface="微软雅黑" panose="020B0503020204020204" pitchFamily="34" charset="-122"/>
              </a:rPr>
              <a:t>等具有催化作用的核酶。</a:t>
            </a:r>
          </a:p>
          <a:p>
            <a:pPr eaLnBrk="1" hangingPunct="1">
              <a:spcBef>
                <a:spcPct val="0"/>
              </a:spcBef>
            </a:pPr>
            <a:endParaRPr kumimoji="1" lang="zh-CN" altLang="en-US" sz="2400" dirty="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849313" y="400050"/>
            <a:ext cx="3875087" cy="798513"/>
          </a:xfrm>
          <a:solidFill>
            <a:srgbClr val="FFFF00"/>
          </a:solidFill>
          <a:ln w="76200">
            <a:solidFill>
              <a:srgbClr val="7EE8D6"/>
            </a:solidFill>
          </a:ln>
        </p:spPr>
        <p:txBody>
          <a:bodyPr rtlCol="0">
            <a:normAutofit fontScale="90000"/>
          </a:bodyPr>
          <a:lstStyle/>
          <a:p>
            <a:pPr eaLnBrk="1" fontAlgn="auto" hangingPunct="1">
              <a:spcAft>
                <a:spcPts val="0"/>
              </a:spcAft>
              <a:defRPr/>
            </a:pPr>
            <a:r>
              <a:rPr lang="zh-CN" altLang="en-US" sz="4800" b="1" dirty="0">
                <a:solidFill>
                  <a:srgbClr val="000099"/>
                </a:solidFill>
                <a:latin typeface="微软雅黑" panose="020B0503020204020204" pitchFamily="34" charset="-122"/>
                <a:ea typeface="微软雅黑" panose="020B0503020204020204" pitchFamily="34" charset="-122"/>
              </a:rPr>
              <a:t>什么是酶？</a:t>
            </a:r>
            <a:endParaRPr lang="zh-CN" altLang="en-US" sz="4800" dirty="0">
              <a:solidFill>
                <a:srgbClr val="000099"/>
              </a:solidFill>
              <a:latin typeface="微软雅黑" panose="020B0503020204020204" pitchFamily="34" charset="-122"/>
              <a:ea typeface="微软雅黑" panose="020B0503020204020204" pitchFamily="34" charset="-122"/>
            </a:endParaRPr>
          </a:p>
        </p:txBody>
      </p:sp>
      <p:sp>
        <p:nvSpPr>
          <p:cNvPr id="270339" name="Rectangle 3"/>
          <p:cNvSpPr>
            <a:spLocks noGrp="1" noChangeArrowheads="1"/>
          </p:cNvSpPr>
          <p:nvPr>
            <p:ph idx="1"/>
          </p:nvPr>
        </p:nvSpPr>
        <p:spPr>
          <a:xfrm>
            <a:off x="323850" y="1412875"/>
            <a:ext cx="9124950" cy="4645025"/>
          </a:xfrm>
        </p:spPr>
        <p:txBody>
          <a:bodyPr/>
          <a:lstStyle/>
          <a:p>
            <a:pPr eaLnBrk="1" hangingPunct="1">
              <a:lnSpc>
                <a:spcPct val="90000"/>
              </a:lnSpc>
            </a:pPr>
            <a:r>
              <a:rPr lang="zh-CN" altLang="en-US" b="1" u="sng" dirty="0">
                <a:latin typeface="微软雅黑" panose="020B0503020204020204" pitchFamily="34" charset="-122"/>
                <a:ea typeface="微软雅黑" panose="020B0503020204020204" pitchFamily="34" charset="-122"/>
              </a:rPr>
              <a:t>酶是生物催化剂</a:t>
            </a:r>
          </a:p>
          <a:p>
            <a:pPr eaLnBrk="1" hangingPunct="1">
              <a:lnSpc>
                <a:spcPct val="90000"/>
              </a:lnSpc>
              <a:buFont typeface="Monotype Sorts" pitchFamily="2" charset="2"/>
              <a:buNone/>
            </a:pPr>
            <a:endParaRPr lang="zh-CN" altLang="en-US" b="1" dirty="0"/>
          </a:p>
          <a:p>
            <a:pPr eaLnBrk="1" hangingPunct="1">
              <a:lnSpc>
                <a:spcPct val="90000"/>
              </a:lnSpc>
              <a:buFont typeface="Monotype Sorts" pitchFamily="2" charset="2"/>
              <a:buNone/>
            </a:pPr>
            <a:r>
              <a:rPr lang="zh-CN" altLang="en-US" b="1" dirty="0">
                <a:latin typeface="微软雅黑" panose="020B0503020204020204" pitchFamily="34" charset="-122"/>
                <a:ea typeface="微软雅黑" panose="020B0503020204020204" pitchFamily="34" charset="-122"/>
              </a:rPr>
              <a:t>定义</a:t>
            </a:r>
            <a:r>
              <a:rPr lang="zh-CN" altLang="en-US" b="1" dirty="0"/>
              <a:t>：</a:t>
            </a:r>
            <a:r>
              <a:rPr lang="zh-CN" altLang="en-US" b="1" dirty="0">
                <a:latin typeface="微软雅黑" panose="020B0503020204020204" pitchFamily="34" charset="-122"/>
                <a:ea typeface="微软雅黑" panose="020B0503020204020204" pitchFamily="34" charset="-122"/>
              </a:rPr>
              <a:t>由活细胞产生的、 有高度专一性和</a:t>
            </a:r>
          </a:p>
          <a:p>
            <a:pPr eaLnBrk="1" hangingPunct="1">
              <a:lnSpc>
                <a:spcPct val="90000"/>
              </a:lnSpc>
              <a:buFont typeface="Monotype Sorts" pitchFamily="2" charset="2"/>
              <a:buNone/>
            </a:pPr>
            <a:r>
              <a:rPr lang="zh-CN" altLang="en-US" b="1" dirty="0">
                <a:latin typeface="微软雅黑" panose="020B0503020204020204" pitchFamily="34" charset="-122"/>
                <a:ea typeface="微软雅黑" panose="020B0503020204020204" pitchFamily="34" charset="-122"/>
              </a:rPr>
              <a:t>		   高效催化作用的生物大分子。</a:t>
            </a:r>
            <a:endParaRPr lang="zh-CN" altLang="en-US" dirty="0">
              <a:latin typeface="微软雅黑" panose="020B0503020204020204" pitchFamily="34" charset="-122"/>
              <a:ea typeface="微软雅黑" panose="020B0503020204020204" pitchFamily="34" charset="-122"/>
            </a:endParaRPr>
          </a:p>
        </p:txBody>
      </p:sp>
      <p:pic>
        <p:nvPicPr>
          <p:cNvPr id="52228" name="Picture 4" descr="earth">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404813"/>
            <a:ext cx="952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41" name="Rectangle 5"/>
          <p:cNvSpPr>
            <a:spLocks noChangeArrowheads="1"/>
          </p:cNvSpPr>
          <p:nvPr/>
        </p:nvSpPr>
        <p:spPr bwMode="auto">
          <a:xfrm>
            <a:off x="1509713" y="2349500"/>
            <a:ext cx="7023100" cy="1368425"/>
          </a:xfrm>
          <a:prstGeom prst="rect">
            <a:avLst/>
          </a:prstGeom>
          <a:noFill/>
          <a:ln w="76200">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anim calcmode="lin" valueType="num">
                                      <p:cBhvr additive="base">
                                        <p:cTn id="7" dur="500" fill="hold"/>
                                        <p:tgtEl>
                                          <p:spTgt spid="270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03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0339">
                                            <p:txEl>
                                              <p:pRg st="2" end="2"/>
                                            </p:txEl>
                                          </p:spTgt>
                                        </p:tgtEl>
                                        <p:attrNameLst>
                                          <p:attrName>style.visibility</p:attrName>
                                        </p:attrNameLst>
                                      </p:cBhvr>
                                      <p:to>
                                        <p:strVal val="visible"/>
                                      </p:to>
                                    </p:set>
                                    <p:anim calcmode="lin" valueType="num">
                                      <p:cBhvr additive="base">
                                        <p:cTn id="11" dur="500" fill="hold"/>
                                        <p:tgtEl>
                                          <p:spTgt spid="2703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03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0339">
                                            <p:txEl>
                                              <p:pRg st="3" end="3"/>
                                            </p:txEl>
                                          </p:spTgt>
                                        </p:tgtEl>
                                        <p:attrNameLst>
                                          <p:attrName>style.visibility</p:attrName>
                                        </p:attrNameLst>
                                      </p:cBhvr>
                                      <p:to>
                                        <p:strVal val="visible"/>
                                      </p:to>
                                    </p:set>
                                    <p:anim calcmode="lin" valueType="num">
                                      <p:cBhvr additive="base">
                                        <p:cTn id="15" dur="500" fill="hold"/>
                                        <p:tgtEl>
                                          <p:spTgt spid="2703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0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0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Text Box 3"/>
          <p:cNvSpPr txBox="1">
            <a:spLocks noChangeArrowheads="1"/>
          </p:cNvSpPr>
          <p:nvPr/>
        </p:nvSpPr>
        <p:spPr bwMode="auto">
          <a:xfrm>
            <a:off x="2819400" y="4953000"/>
            <a:ext cx="12192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70000"/>
              </a:lnSpc>
              <a:spcBef>
                <a:spcPct val="0"/>
              </a:spcBef>
            </a:pPr>
            <a:r>
              <a:rPr kumimoji="1" lang="zh-CN" altLang="en-US" sz="3100">
                <a:solidFill>
                  <a:srgbClr val="0000CC"/>
                </a:solidFill>
                <a:latin typeface="Times New Roman" panose="02020603050405020304" pitchFamily="18" charset="0"/>
                <a:ea typeface="宋体" panose="02010600030101010101" pitchFamily="2" charset="-122"/>
              </a:rPr>
              <a:t>……</a:t>
            </a:r>
          </a:p>
        </p:txBody>
      </p:sp>
      <p:sp>
        <p:nvSpPr>
          <p:cNvPr id="180228" name="AutoShape 4"/>
          <p:cNvSpPr>
            <a:spLocks noChangeArrowheads="1"/>
          </p:cNvSpPr>
          <p:nvPr/>
        </p:nvSpPr>
        <p:spPr bwMode="auto">
          <a:xfrm>
            <a:off x="5715000" y="1676400"/>
            <a:ext cx="3200400" cy="914400"/>
          </a:xfrm>
          <a:prstGeom prst="wedgeRoundRectCallout">
            <a:avLst>
              <a:gd name="adj1" fmla="val -49157"/>
              <a:gd name="adj2" fmla="val 91843"/>
              <a:gd name="adj3" fmla="val 16667"/>
            </a:avLst>
          </a:prstGeom>
          <a:solidFill>
            <a:schemeClr val="accent1">
              <a:alpha val="50195"/>
            </a:schemeClr>
          </a:solidFill>
          <a:ln w="12700" cap="sq">
            <a:solidFill>
              <a:schemeClr val="tx1"/>
            </a:solidFill>
            <a:miter lim="800000"/>
            <a:headEnd type="none" w="sm" len="sm"/>
            <a:tailEnd type="none" w="sm" len="sm"/>
          </a:ln>
        </p:spPr>
        <p:txBody>
          <a:bodyPr lIns="91430" tIns="45716" rIns="91430" bIns="45716"/>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0"/>
              </a:spcBef>
            </a:pPr>
            <a:r>
              <a:rPr kumimoji="1" lang="zh-CN" altLang="en-US" sz="2400" dirty="0">
                <a:solidFill>
                  <a:schemeClr val="bg1"/>
                </a:solidFill>
                <a:latin typeface="微软雅黑" panose="020B0503020204020204" pitchFamily="34" charset="-122"/>
                <a:ea typeface="微软雅黑" panose="020B0503020204020204" pitchFamily="34" charset="-122"/>
              </a:rPr>
              <a:t>克隆酶、遗传修饰酶蛋白质工程新酶</a:t>
            </a:r>
          </a:p>
        </p:txBody>
      </p:sp>
      <p:grpSp>
        <p:nvGrpSpPr>
          <p:cNvPr id="2" name="Group 5"/>
          <p:cNvGrpSpPr>
            <a:grpSpLocks/>
          </p:cNvGrpSpPr>
          <p:nvPr/>
        </p:nvGrpSpPr>
        <p:grpSpPr bwMode="auto">
          <a:xfrm>
            <a:off x="0" y="2565400"/>
            <a:ext cx="2667000" cy="3046413"/>
            <a:chOff x="0" y="1567"/>
            <a:chExt cx="1680" cy="1920"/>
          </a:xfrm>
        </p:grpSpPr>
        <p:sp>
          <p:nvSpPr>
            <p:cNvPr id="53258" name="AutoShape 6"/>
            <p:cNvSpPr>
              <a:spLocks/>
            </p:cNvSpPr>
            <p:nvPr/>
          </p:nvSpPr>
          <p:spPr bwMode="auto">
            <a:xfrm>
              <a:off x="1488" y="1567"/>
              <a:ext cx="144" cy="1920"/>
            </a:xfrm>
            <a:prstGeom prst="leftBrace">
              <a:avLst>
                <a:gd name="adj1" fmla="val 111111"/>
                <a:gd name="adj2" fmla="val 50000"/>
              </a:avLst>
            </a:prstGeom>
            <a:noFill/>
            <a:ln w="28575"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53259" name="Text Box 7"/>
            <p:cNvSpPr txBox="1">
              <a:spLocks noChangeArrowheads="1"/>
            </p:cNvSpPr>
            <p:nvPr/>
          </p:nvSpPr>
          <p:spPr bwMode="auto">
            <a:xfrm>
              <a:off x="0" y="2143"/>
              <a:ext cx="1680"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lnSpc>
                  <a:spcPct val="170000"/>
                </a:lnSpc>
                <a:spcBef>
                  <a:spcPct val="0"/>
                </a:spcBef>
              </a:pPr>
              <a:r>
                <a:rPr kumimoji="1" lang="zh-CN" altLang="en-US" sz="2400" dirty="0">
                  <a:solidFill>
                    <a:srgbClr val="000099"/>
                  </a:solidFill>
                  <a:latin typeface="微软雅黑" panose="020B0503020204020204" pitchFamily="34" charset="-122"/>
                  <a:ea typeface="微软雅黑" panose="020B0503020204020204" pitchFamily="34" charset="-122"/>
                </a:rPr>
                <a:t>生物催化剂</a:t>
              </a:r>
            </a:p>
            <a:p>
              <a:pPr algn="ctr">
                <a:lnSpc>
                  <a:spcPct val="170000"/>
                </a:lnSpc>
                <a:spcBef>
                  <a:spcPct val="0"/>
                </a:spcBef>
              </a:pPr>
              <a:r>
                <a:rPr kumimoji="1" lang="zh-CN" altLang="en-US" sz="2400" dirty="0">
                  <a:solidFill>
                    <a:srgbClr val="000099"/>
                  </a:solidFill>
                  <a:latin typeface="Times New Roman" panose="02020603050405020304" pitchFamily="18" charset="0"/>
                  <a:ea typeface="宋体" panose="02010600030101010101" pitchFamily="2" charset="-122"/>
                </a:rPr>
                <a:t>（</a:t>
              </a:r>
              <a:r>
                <a:rPr kumimoji="1" lang="en-US" altLang="zh-CN" sz="2400" dirty="0">
                  <a:solidFill>
                    <a:srgbClr val="000099"/>
                  </a:solidFill>
                  <a:latin typeface="Times New Roman" panose="02020603050405020304" pitchFamily="18" charset="0"/>
                  <a:ea typeface="宋体" panose="02010600030101010101" pitchFamily="2" charset="-122"/>
                </a:rPr>
                <a:t>Biocatalyst）</a:t>
              </a:r>
            </a:p>
          </p:txBody>
        </p:sp>
      </p:grpSp>
      <p:sp>
        <p:nvSpPr>
          <p:cNvPr id="180232" name="Text Box 8"/>
          <p:cNvSpPr txBox="1">
            <a:spLocks noChangeArrowheads="1"/>
          </p:cNvSpPr>
          <p:nvPr/>
        </p:nvSpPr>
        <p:spPr bwMode="auto">
          <a:xfrm>
            <a:off x="2819400" y="2259013"/>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400" dirty="0">
                <a:solidFill>
                  <a:srgbClr val="0000CC"/>
                </a:solidFill>
                <a:latin typeface="微软雅黑" panose="020B0503020204020204" pitchFamily="34" charset="-122"/>
                <a:ea typeface="微软雅黑" panose="020B0503020204020204" pitchFamily="34" charset="-122"/>
              </a:rPr>
              <a:t>蛋白质类：</a:t>
            </a:r>
            <a:r>
              <a:rPr kumimoji="1" lang="zh-CN" altLang="en-US" sz="2400" dirty="0">
                <a:solidFill>
                  <a:schemeClr val="hlink"/>
                </a:solidFill>
                <a:latin typeface="Times New Roman" panose="02020603050405020304" pitchFamily="18" charset="0"/>
                <a:ea typeface="宋体" panose="02010600030101010101" pitchFamily="2" charset="-122"/>
              </a:rPr>
              <a:t> </a:t>
            </a:r>
            <a:r>
              <a:rPr kumimoji="1" lang="en-US" altLang="zh-CN" sz="2400" dirty="0">
                <a:solidFill>
                  <a:schemeClr val="hlink"/>
                </a:solidFill>
                <a:latin typeface="Times New Roman" panose="02020603050405020304" pitchFamily="18" charset="0"/>
                <a:ea typeface="宋体" panose="02010600030101010101" pitchFamily="2" charset="-122"/>
              </a:rPr>
              <a:t>Enzyme </a:t>
            </a:r>
          </a:p>
        </p:txBody>
      </p:sp>
      <p:sp>
        <p:nvSpPr>
          <p:cNvPr id="180233" name="Text Box 9"/>
          <p:cNvSpPr txBox="1">
            <a:spLocks noChangeArrowheads="1"/>
          </p:cNvSpPr>
          <p:nvPr/>
        </p:nvSpPr>
        <p:spPr bwMode="auto">
          <a:xfrm>
            <a:off x="3886200" y="2667000"/>
            <a:ext cx="4572000" cy="8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200000"/>
              </a:lnSpc>
              <a:spcBef>
                <a:spcPct val="0"/>
              </a:spcBef>
            </a:pPr>
            <a:r>
              <a:rPr kumimoji="1" lang="zh-CN" altLang="en-US" sz="2400" dirty="0">
                <a:solidFill>
                  <a:srgbClr val="660066"/>
                </a:solidFill>
                <a:latin typeface="Times New Roman" panose="02020603050405020304" pitchFamily="18" charset="0"/>
                <a:ea typeface="宋体" panose="02010600030101010101" pitchFamily="2" charset="-122"/>
              </a:rPr>
              <a:t>(</a:t>
            </a:r>
            <a:r>
              <a:rPr kumimoji="1" lang="zh-CN" altLang="en-US" sz="2400" dirty="0">
                <a:solidFill>
                  <a:srgbClr val="660066"/>
                </a:solidFill>
                <a:latin typeface="微软雅黑" panose="020B0503020204020204" pitchFamily="34" charset="-122"/>
                <a:ea typeface="微软雅黑" panose="020B0503020204020204" pitchFamily="34" charset="-122"/>
              </a:rPr>
              <a:t>天然酶、生物工程酶</a:t>
            </a:r>
            <a:r>
              <a:rPr kumimoji="1" lang="zh-CN" altLang="en-US" sz="2400" dirty="0">
                <a:solidFill>
                  <a:srgbClr val="660066"/>
                </a:solidFill>
                <a:latin typeface="Times New Roman" panose="02020603050405020304" pitchFamily="18" charset="0"/>
                <a:ea typeface="宋体" panose="02010600030101010101" pitchFamily="2" charset="-122"/>
              </a:rPr>
              <a:t>)</a:t>
            </a:r>
          </a:p>
        </p:txBody>
      </p:sp>
      <p:sp>
        <p:nvSpPr>
          <p:cNvPr id="180234" name="Text Box 10"/>
          <p:cNvSpPr txBox="1">
            <a:spLocks noChangeArrowheads="1"/>
          </p:cNvSpPr>
          <p:nvPr/>
        </p:nvSpPr>
        <p:spPr bwMode="auto">
          <a:xfrm>
            <a:off x="2743200" y="3733800"/>
            <a:ext cx="5029200" cy="8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400" dirty="0">
                <a:solidFill>
                  <a:srgbClr val="0000CC"/>
                </a:solidFill>
                <a:latin typeface="微软雅黑" panose="020B0503020204020204" pitchFamily="34" charset="-122"/>
                <a:ea typeface="微软雅黑" panose="020B0503020204020204" pitchFamily="34" charset="-122"/>
              </a:rPr>
              <a:t>核酸类：</a:t>
            </a:r>
            <a:r>
              <a:rPr kumimoji="1" lang="en-US" altLang="zh-CN" sz="2400" dirty="0">
                <a:solidFill>
                  <a:schemeClr val="bg1"/>
                </a:solidFill>
                <a:latin typeface="微软雅黑" panose="020B0503020204020204" pitchFamily="34" charset="-122"/>
                <a:ea typeface="微软雅黑" panose="020B0503020204020204" pitchFamily="34" charset="-122"/>
              </a:rPr>
              <a:t>Ribozyme </a:t>
            </a:r>
            <a:r>
              <a:rPr kumimoji="1" lang="en-US" altLang="zh-CN" sz="2400" dirty="0">
                <a:solidFill>
                  <a:schemeClr val="hlink"/>
                </a:solidFill>
                <a:latin typeface="Times New Roman" panose="02020603050405020304" pitchFamily="18" charset="0"/>
                <a:ea typeface="宋体" panose="02010600030101010101" pitchFamily="2" charset="-122"/>
              </a:rPr>
              <a:t>;</a:t>
            </a:r>
            <a:r>
              <a:rPr kumimoji="1" lang="en-US" altLang="zh-CN" sz="2400" dirty="0">
                <a:solidFill>
                  <a:schemeClr val="bg1"/>
                </a:solidFill>
                <a:latin typeface="Times New Roman" panose="02020603050405020304" pitchFamily="18" charset="0"/>
                <a:ea typeface="宋体" panose="02010600030101010101" pitchFamily="2" charset="-122"/>
              </a:rPr>
              <a:t> </a:t>
            </a:r>
            <a:r>
              <a:rPr kumimoji="1" lang="en-US" altLang="zh-CN" sz="2400" dirty="0" err="1">
                <a:solidFill>
                  <a:schemeClr val="bg1"/>
                </a:solidFill>
                <a:latin typeface="Times New Roman" panose="02020603050405020304" pitchFamily="18" charset="0"/>
                <a:ea typeface="宋体" panose="02010600030101010101" pitchFamily="2" charset="-122"/>
              </a:rPr>
              <a:t>Deoxyribozyme</a:t>
            </a:r>
            <a:endParaRPr kumimoji="1" lang="en-US" altLang="zh-CN" sz="2400" dirty="0">
              <a:solidFill>
                <a:schemeClr val="bg1"/>
              </a:solidFill>
              <a:latin typeface="Times New Roman" panose="02020603050405020304" pitchFamily="18" charset="0"/>
              <a:ea typeface="宋体" panose="02010600030101010101" pitchFamily="2" charset="-122"/>
            </a:endParaRPr>
          </a:p>
        </p:txBody>
      </p:sp>
      <p:sp>
        <p:nvSpPr>
          <p:cNvPr id="180235" name="Text Box 11"/>
          <p:cNvSpPr txBox="1">
            <a:spLocks noChangeArrowheads="1"/>
          </p:cNvSpPr>
          <p:nvPr/>
        </p:nvSpPr>
        <p:spPr bwMode="auto">
          <a:xfrm>
            <a:off x="2743200" y="45720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kumimoji="1" lang="zh-CN" altLang="en-US" sz="2400" dirty="0">
                <a:solidFill>
                  <a:srgbClr val="0000CC"/>
                </a:solidFill>
                <a:latin typeface="微软雅黑" panose="020B0503020204020204" pitchFamily="34" charset="-122"/>
                <a:ea typeface="微软雅黑" panose="020B0503020204020204" pitchFamily="34" charset="-122"/>
              </a:rPr>
              <a:t>模拟生物催化剂</a:t>
            </a:r>
          </a:p>
        </p:txBody>
      </p:sp>
      <p:pic>
        <p:nvPicPr>
          <p:cNvPr id="53257" name="Picture 14"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3888" y="587692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232"/>
                                        </p:tgtEl>
                                        <p:attrNameLst>
                                          <p:attrName>style.visibility</p:attrName>
                                        </p:attrNameLst>
                                      </p:cBhvr>
                                      <p:to>
                                        <p:strVal val="visible"/>
                                      </p:to>
                                    </p:set>
                                    <p:animEffect transition="in" filter="dissolve">
                                      <p:cBhvr>
                                        <p:cTn id="7" dur="500"/>
                                        <p:tgtEl>
                                          <p:spTgt spid="1802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0233"/>
                                        </p:tgtEl>
                                        <p:attrNameLst>
                                          <p:attrName>style.visibility</p:attrName>
                                        </p:attrNameLst>
                                      </p:cBhvr>
                                      <p:to>
                                        <p:strVal val="visible"/>
                                      </p:to>
                                    </p:set>
                                    <p:animEffect transition="in" filter="blinds(horizontal)">
                                      <p:cBhvr>
                                        <p:cTn id="12" dur="500"/>
                                        <p:tgtEl>
                                          <p:spTgt spid="1802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80228"/>
                                        </p:tgtEl>
                                        <p:attrNameLst>
                                          <p:attrName>style.visibility</p:attrName>
                                        </p:attrNameLst>
                                      </p:cBhvr>
                                      <p:to>
                                        <p:strVal val="visible"/>
                                      </p:to>
                                    </p:set>
                                    <p:anim calcmode="lin" valueType="num">
                                      <p:cBhvr additive="base">
                                        <p:cTn id="17" dur="500" fill="hold"/>
                                        <p:tgtEl>
                                          <p:spTgt spid="180228"/>
                                        </p:tgtEl>
                                        <p:attrNameLst>
                                          <p:attrName>ppt_x</p:attrName>
                                        </p:attrNameLst>
                                      </p:cBhvr>
                                      <p:tavLst>
                                        <p:tav tm="0">
                                          <p:val>
                                            <p:strVal val="1+#ppt_w/2"/>
                                          </p:val>
                                        </p:tav>
                                        <p:tav tm="100000">
                                          <p:val>
                                            <p:strVal val="#ppt_x"/>
                                          </p:val>
                                        </p:tav>
                                      </p:tavLst>
                                    </p:anim>
                                    <p:anim calcmode="lin" valueType="num">
                                      <p:cBhvr additive="base">
                                        <p:cTn id="18" dur="500" fill="hold"/>
                                        <p:tgtEl>
                                          <p:spTgt spid="180228"/>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80234"/>
                                        </p:tgtEl>
                                        <p:attrNameLst>
                                          <p:attrName>style.visibility</p:attrName>
                                        </p:attrNameLst>
                                      </p:cBhvr>
                                      <p:to>
                                        <p:strVal val="visible"/>
                                      </p:to>
                                    </p:set>
                                    <p:animEffect transition="in" filter="checkerboard(across)">
                                      <p:cBhvr>
                                        <p:cTn id="23" dur="500"/>
                                        <p:tgtEl>
                                          <p:spTgt spid="1802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outHorizontal)">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0235"/>
                                        </p:tgtEl>
                                        <p:attrNameLst>
                                          <p:attrName>style.visibility</p:attrName>
                                        </p:attrNameLst>
                                      </p:cBhvr>
                                      <p:to>
                                        <p:strVal val="visible"/>
                                      </p:to>
                                    </p:set>
                                    <p:animEffect transition="in" filter="blinds(horizontal)">
                                      <p:cBhvr>
                                        <p:cTn id="33" dur="500"/>
                                        <p:tgtEl>
                                          <p:spTgt spid="18023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grpId="0" nodeType="clickEffect">
                                  <p:stCondLst>
                                    <p:cond delay="0"/>
                                  </p:stCondLst>
                                  <p:childTnLst>
                                    <p:set>
                                      <p:cBhvr>
                                        <p:cTn id="37" dur="1" fill="hold">
                                          <p:stCondLst>
                                            <p:cond delay="0"/>
                                          </p:stCondLst>
                                        </p:cTn>
                                        <p:tgtEl>
                                          <p:spTgt spid="180227"/>
                                        </p:tgtEl>
                                        <p:attrNameLst>
                                          <p:attrName>style.visibility</p:attrName>
                                        </p:attrNameLst>
                                      </p:cBhvr>
                                      <p:to>
                                        <p:strVal val="visible"/>
                                      </p:to>
                                    </p:set>
                                    <p:anim calcmode="lin" valueType="num">
                                      <p:cBhvr>
                                        <p:cTn id="38" dur="500" fill="hold"/>
                                        <p:tgtEl>
                                          <p:spTgt spid="180227"/>
                                        </p:tgtEl>
                                        <p:attrNameLst>
                                          <p:attrName>ppt_x</p:attrName>
                                        </p:attrNameLst>
                                      </p:cBhvr>
                                      <p:tavLst>
                                        <p:tav tm="0">
                                          <p:val>
                                            <p:strVal val="#ppt_x-#ppt_w/2"/>
                                          </p:val>
                                        </p:tav>
                                        <p:tav tm="100000">
                                          <p:val>
                                            <p:strVal val="#ppt_x"/>
                                          </p:val>
                                        </p:tav>
                                      </p:tavLst>
                                    </p:anim>
                                    <p:anim calcmode="lin" valueType="num">
                                      <p:cBhvr>
                                        <p:cTn id="39" dur="500" fill="hold"/>
                                        <p:tgtEl>
                                          <p:spTgt spid="180227"/>
                                        </p:tgtEl>
                                        <p:attrNameLst>
                                          <p:attrName>ppt_y</p:attrName>
                                        </p:attrNameLst>
                                      </p:cBhvr>
                                      <p:tavLst>
                                        <p:tav tm="0">
                                          <p:val>
                                            <p:strVal val="#ppt_y"/>
                                          </p:val>
                                        </p:tav>
                                        <p:tav tm="100000">
                                          <p:val>
                                            <p:strVal val="#ppt_y"/>
                                          </p:val>
                                        </p:tav>
                                      </p:tavLst>
                                    </p:anim>
                                    <p:anim calcmode="lin" valueType="num">
                                      <p:cBhvr>
                                        <p:cTn id="40" dur="500" fill="hold"/>
                                        <p:tgtEl>
                                          <p:spTgt spid="180227"/>
                                        </p:tgtEl>
                                        <p:attrNameLst>
                                          <p:attrName>ppt_w</p:attrName>
                                        </p:attrNameLst>
                                      </p:cBhvr>
                                      <p:tavLst>
                                        <p:tav tm="0">
                                          <p:val>
                                            <p:fltVal val="0"/>
                                          </p:val>
                                        </p:tav>
                                        <p:tav tm="100000">
                                          <p:val>
                                            <p:strVal val="#ppt_w"/>
                                          </p:val>
                                        </p:tav>
                                      </p:tavLst>
                                    </p:anim>
                                    <p:anim calcmode="lin" valueType="num">
                                      <p:cBhvr>
                                        <p:cTn id="41" dur="500" fill="hold"/>
                                        <p:tgtEl>
                                          <p:spTgt spid="1802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autoUpdateAnimBg="0"/>
      <p:bldP spid="180228" grpId="0" animBg="1" autoUpdateAnimBg="0"/>
      <p:bldP spid="180232" grpId="0" autoUpdateAnimBg="0"/>
      <p:bldP spid="180233" grpId="0" autoUpdateAnimBg="0"/>
      <p:bldP spid="180234" grpId="0" autoUpdateAnimBg="0"/>
      <p:bldP spid="18023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323850" y="3500438"/>
            <a:ext cx="8569325" cy="2808287"/>
          </a:xfrm>
        </p:spPr>
        <p:txBody>
          <a:bodyPr/>
          <a:lstStyle/>
          <a:p>
            <a:pPr eaLnBrk="1" hangingPunct="1">
              <a:lnSpc>
                <a:spcPct val="120000"/>
              </a:lnSpc>
              <a:spcBef>
                <a:spcPct val="0"/>
              </a:spcBef>
              <a:buSzPct val="105000"/>
              <a:buFont typeface="Wingdings" panose="05000000000000000000" pitchFamily="2" charset="2"/>
              <a:buChar char="§"/>
            </a:pPr>
            <a:r>
              <a:rPr lang="zh-CN" altLang="en-US" sz="2800" b="1" dirty="0">
                <a:latin typeface="微软雅黑" panose="020B0503020204020204" pitchFamily="34" charset="-122"/>
                <a:ea typeface="微软雅黑" panose="020B0503020204020204" pitchFamily="34" charset="-122"/>
              </a:rPr>
              <a:t>用量少、催化效率高；</a:t>
            </a:r>
          </a:p>
          <a:p>
            <a:pPr eaLnBrk="1" hangingPunct="1">
              <a:lnSpc>
                <a:spcPct val="120000"/>
              </a:lnSpc>
              <a:spcBef>
                <a:spcPct val="0"/>
              </a:spcBef>
              <a:buSzPct val="105000"/>
              <a:buFont typeface="Wingdings" panose="05000000000000000000" pitchFamily="2" charset="2"/>
              <a:buChar char="§"/>
            </a:pPr>
            <a:r>
              <a:rPr lang="zh-CN" altLang="en-US" sz="2800" b="1" dirty="0">
                <a:latin typeface="微软雅黑" panose="020B0503020204020204" pitchFamily="34" charset="-122"/>
                <a:ea typeface="微软雅黑" panose="020B0503020204020204" pitchFamily="34" charset="-122"/>
              </a:rPr>
              <a:t>改变化学反应速度，不改变化学反应平衡。酶本身在反应前后无变化。</a:t>
            </a:r>
          </a:p>
          <a:p>
            <a:pPr eaLnBrk="1" hangingPunct="1">
              <a:lnSpc>
                <a:spcPct val="120000"/>
              </a:lnSpc>
              <a:spcBef>
                <a:spcPct val="0"/>
              </a:spcBef>
              <a:buSzPct val="105000"/>
              <a:buFont typeface="Wingdings" panose="05000000000000000000" pitchFamily="2" charset="2"/>
              <a:buChar char="§"/>
            </a:pPr>
            <a:r>
              <a:rPr lang="zh-CN" altLang="en-US" sz="2800" b="1" dirty="0">
                <a:latin typeface="微软雅黑" panose="020B0503020204020204" pitchFamily="34" charset="-122"/>
                <a:ea typeface="微软雅黑" panose="020B0503020204020204" pitchFamily="34" charset="-122"/>
              </a:rPr>
              <a:t>稳定底物形成的过渡状态，降低反应的</a:t>
            </a:r>
            <a:r>
              <a:rPr lang="zh-CN" altLang="en-US" sz="2800" b="1" dirty="0">
                <a:solidFill>
                  <a:srgbClr val="FF0066"/>
                </a:solidFill>
                <a:latin typeface="微软雅黑" panose="020B0503020204020204" pitchFamily="34" charset="-122"/>
                <a:ea typeface="微软雅黑" panose="020B0503020204020204" pitchFamily="34" charset="-122"/>
              </a:rPr>
              <a:t>活化能</a:t>
            </a:r>
            <a:r>
              <a:rPr lang="zh-CN" altLang="en-US" sz="2800" b="1" dirty="0">
                <a:latin typeface="微软雅黑" panose="020B0503020204020204" pitchFamily="34" charset="-122"/>
                <a:ea typeface="微软雅黑" panose="020B0503020204020204" pitchFamily="34" charset="-122"/>
              </a:rPr>
              <a:t>，从而加速反应的进行。</a:t>
            </a:r>
          </a:p>
        </p:txBody>
      </p:sp>
      <p:sp>
        <p:nvSpPr>
          <p:cNvPr id="54275" name="Rectangle 3"/>
          <p:cNvSpPr>
            <a:spLocks noChangeArrowheads="1"/>
          </p:cNvSpPr>
          <p:nvPr/>
        </p:nvSpPr>
        <p:spPr bwMode="auto">
          <a:xfrm>
            <a:off x="0" y="0"/>
            <a:ext cx="9144000" cy="7699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3600" dirty="0">
                <a:solidFill>
                  <a:schemeClr val="tx2"/>
                </a:solidFill>
                <a:latin typeface="微软雅黑" panose="020B0503020204020204" pitchFamily="34" charset="-122"/>
                <a:ea typeface="微软雅黑" panose="020B0503020204020204" pitchFamily="34" charset="-122"/>
              </a:rPr>
              <a:t>酶催化作用的特点</a:t>
            </a:r>
          </a:p>
        </p:txBody>
      </p:sp>
      <p:sp>
        <p:nvSpPr>
          <p:cNvPr id="54276" name="Rectangle 4"/>
          <p:cNvSpPr>
            <a:spLocks noChangeArrowheads="1"/>
          </p:cNvSpPr>
          <p:nvPr/>
        </p:nvSpPr>
        <p:spPr bwMode="auto">
          <a:xfrm>
            <a:off x="0" y="1557338"/>
            <a:ext cx="5329238"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dirty="0">
                <a:solidFill>
                  <a:srgbClr val="0000FF"/>
                </a:solidFill>
                <a:latin typeface="微软雅黑" panose="020B0503020204020204" pitchFamily="34" charset="-122"/>
                <a:ea typeface="微软雅黑" panose="020B0503020204020204" pitchFamily="34" charset="-122"/>
              </a:rPr>
              <a:t>1、酶和一般催化剂的共性：</a:t>
            </a:r>
          </a:p>
        </p:txBody>
      </p:sp>
      <p:pic>
        <p:nvPicPr>
          <p:cNvPr id="54277" name="Picture 5" descr="3-3-6"/>
          <p:cNvPicPr>
            <a:picLocks noChangeAspect="1" noChangeArrowheads="1"/>
          </p:cNvPicPr>
          <p:nvPr/>
        </p:nvPicPr>
        <p:blipFill>
          <a:blip r:embed="rId2">
            <a:extLst>
              <a:ext uri="{28A0092B-C50C-407E-A947-70E740481C1C}">
                <a14:useLocalDpi xmlns:a14="http://schemas.microsoft.com/office/drawing/2010/main" val="0"/>
              </a:ext>
            </a:extLst>
          </a:blip>
          <a:srcRect l="6941" t="1228" r="12857" b="17162"/>
          <a:stretch>
            <a:fillRect/>
          </a:stretch>
        </p:blipFill>
        <p:spPr bwMode="auto">
          <a:xfrm>
            <a:off x="5148263" y="836613"/>
            <a:ext cx="3995737"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331913" y="2205038"/>
            <a:ext cx="6697662" cy="404354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例如：过氧化氢的分解</a:t>
            </a:r>
            <a:endParaRPr kumimoji="1" lang="zh-CN" altLang="en-US"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无催化剂时：</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=75.24kj/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endParaRPr kumimoji="1" lang="en-US" altLang="zh-CN"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无机催化剂胶态钯存在时：</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=48.9kj/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endParaRPr kumimoji="1" lang="en-US" altLang="zh-CN"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过氧化氢酶存在时： </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=8.36kj/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r>
              <a:rPr kumimoji="1" lang="en-US" altLang="zh-CN" sz="2400" dirty="0">
                <a:solidFill>
                  <a:schemeClr val="tx1"/>
                </a:solidFill>
                <a:latin typeface="微软雅黑" panose="020B0503020204020204" pitchFamily="34" charset="-122"/>
                <a:ea typeface="微软雅黑" panose="020B0503020204020204" pitchFamily="34" charset="-122"/>
              </a:rPr>
              <a:t>        </a:t>
            </a:r>
            <a:endParaRPr kumimoji="1" lang="en-US" altLang="zh-CN"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又如：蔗糖水解</a:t>
            </a:r>
            <a:endParaRPr kumimoji="1" lang="zh-CN" altLang="en-US"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无催化剂存在时：</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=1338kj/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endParaRPr kumimoji="1" lang="en-US" altLang="zh-CN"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酸催化时：</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=105kj/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endParaRPr kumimoji="1" lang="en-US" altLang="zh-CN"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蔗糖酶催化时：</a:t>
            </a:r>
            <a:r>
              <a:rPr kumimoji="1" lang="en-US" altLang="zh-CN" sz="2400" dirty="0" err="1">
                <a:solidFill>
                  <a:schemeClr val="tx1"/>
                </a:solidFill>
                <a:latin typeface="微软雅黑" panose="020B0503020204020204" pitchFamily="34" charset="-122"/>
                <a:ea typeface="微软雅黑" panose="020B0503020204020204" pitchFamily="34" charset="-122"/>
              </a:rPr>
              <a:t>Ea</a:t>
            </a:r>
            <a:r>
              <a:rPr kumimoji="1" lang="en-US" altLang="zh-CN" sz="2400" dirty="0">
                <a:solidFill>
                  <a:schemeClr val="tx1"/>
                </a:solidFill>
                <a:latin typeface="微软雅黑" panose="020B0503020204020204" pitchFamily="34" charset="-122"/>
                <a:ea typeface="微软雅黑" panose="020B0503020204020204" pitchFamily="34" charset="-122"/>
              </a:rPr>
              <a:t>=39kj/</a:t>
            </a:r>
            <a:r>
              <a:rPr kumimoji="1" lang="en-US" altLang="zh-CN" sz="2400" dirty="0" err="1">
                <a:solidFill>
                  <a:schemeClr val="tx1"/>
                </a:solidFill>
                <a:latin typeface="微软雅黑" panose="020B0503020204020204" pitchFamily="34" charset="-122"/>
                <a:ea typeface="微软雅黑" panose="020B0503020204020204" pitchFamily="34" charset="-122"/>
              </a:rPr>
              <a:t>mol</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55299" name="Text Box 3"/>
          <p:cNvSpPr txBox="1">
            <a:spLocks noChangeArrowheads="1"/>
          </p:cNvSpPr>
          <p:nvPr/>
        </p:nvSpPr>
        <p:spPr bwMode="auto">
          <a:xfrm>
            <a:off x="0" y="476250"/>
            <a:ext cx="9144000" cy="1082669"/>
          </a:xfrm>
          <a:prstGeom prst="rect">
            <a:avLst/>
          </a:prstGeom>
          <a:solidFill>
            <a:srgbClr val="FFFF99"/>
          </a:solidFill>
          <a:ln w="9525">
            <a:solidFill>
              <a:schemeClr val="accent2"/>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rgbClr val="FF0000"/>
                </a:solidFill>
                <a:latin typeface="微软雅黑" panose="020B0503020204020204" pitchFamily="34" charset="-122"/>
                <a:ea typeface="微软雅黑" panose="020B0503020204020204" pitchFamily="34" charset="-122"/>
              </a:rPr>
              <a:t>活化能：</a:t>
            </a:r>
            <a:r>
              <a:rPr kumimoji="1" lang="zh-CN" altLang="en-US" sz="2800" dirty="0">
                <a:solidFill>
                  <a:schemeClr val="tx1"/>
                </a:solidFill>
                <a:latin typeface="微软雅黑" panose="020B0503020204020204" pitchFamily="34" charset="-122"/>
                <a:ea typeface="微软雅黑" panose="020B0503020204020204" pitchFamily="34" charset="-122"/>
              </a:rPr>
              <a:t>在一定的温度下，1 </a:t>
            </a:r>
            <a:r>
              <a:rPr kumimoji="1" lang="en-US" altLang="zh-CN" sz="2800" dirty="0" err="1">
                <a:solidFill>
                  <a:schemeClr val="tx1"/>
                </a:solidFill>
                <a:latin typeface="微软雅黑" panose="020B0503020204020204" pitchFamily="34" charset="-122"/>
                <a:ea typeface="微软雅黑" panose="020B0503020204020204" pitchFamily="34" charset="-122"/>
              </a:rPr>
              <a:t>mol</a:t>
            </a:r>
            <a:r>
              <a:rPr kumimoji="1" lang="en-US" altLang="zh-CN" sz="2800" dirty="0">
                <a:solidFill>
                  <a:schemeClr val="tx1"/>
                </a:solidFill>
                <a:latin typeface="微软雅黑" panose="020B0503020204020204" pitchFamily="34" charset="-122"/>
                <a:ea typeface="微软雅黑" panose="020B0503020204020204" pitchFamily="34" charset="-122"/>
              </a:rPr>
              <a:t> </a:t>
            </a:r>
            <a:r>
              <a:rPr kumimoji="1" lang="zh-CN" altLang="en-US" sz="2800" dirty="0">
                <a:solidFill>
                  <a:schemeClr val="tx1"/>
                </a:solidFill>
                <a:latin typeface="微软雅黑" panose="020B0503020204020204" pitchFamily="34" charset="-122"/>
                <a:ea typeface="微软雅黑" panose="020B0503020204020204" pitchFamily="34" charset="-122"/>
              </a:rPr>
              <a:t>分子全部进入活化态所需要的自由能。</a:t>
            </a: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79388" y="5013325"/>
            <a:ext cx="8713787" cy="1223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eaLnBrk="1" hangingPunct="1">
              <a:lnSpc>
                <a:spcPct val="120000"/>
              </a:lnSpc>
              <a:spcBef>
                <a:spcPct val="20000"/>
              </a:spcBef>
            </a:pPr>
            <a:r>
              <a:rPr kumimoji="1" lang="zh-CN" altLang="en-US" dirty="0">
                <a:solidFill>
                  <a:srgbClr val="FF0000"/>
                </a:solidFill>
                <a:latin typeface="微软雅黑" panose="020B0503020204020204" pitchFamily="34" charset="-122"/>
                <a:ea typeface="微软雅黑" panose="020B0503020204020204" pitchFamily="34" charset="-122"/>
              </a:rPr>
              <a:t>催化剂</a:t>
            </a:r>
            <a:r>
              <a:rPr kumimoji="1" lang="zh-CN" altLang="en-US" dirty="0">
                <a:solidFill>
                  <a:schemeClr val="accent2"/>
                </a:solidFill>
                <a:latin typeface="微软雅黑" panose="020B0503020204020204" pitchFamily="34" charset="-122"/>
                <a:ea typeface="微软雅黑" panose="020B0503020204020204" pitchFamily="34" charset="-122"/>
              </a:rPr>
              <a:t>改变了化学反应的途径，使反应通过一条</a:t>
            </a:r>
            <a:r>
              <a:rPr kumimoji="1" lang="zh-CN" altLang="en-US" dirty="0">
                <a:solidFill>
                  <a:srgbClr val="D60093"/>
                </a:solidFill>
                <a:latin typeface="微软雅黑" panose="020B0503020204020204" pitchFamily="34" charset="-122"/>
                <a:ea typeface="微软雅黑" panose="020B0503020204020204" pitchFamily="34" charset="-122"/>
              </a:rPr>
              <a:t>活化能</a:t>
            </a:r>
            <a:r>
              <a:rPr kumimoji="1" lang="zh-CN" altLang="en-US" dirty="0">
                <a:solidFill>
                  <a:schemeClr val="accent2"/>
                </a:solidFill>
                <a:latin typeface="微软雅黑" panose="020B0503020204020204" pitchFamily="34" charset="-122"/>
                <a:ea typeface="微软雅黑" panose="020B0503020204020204" pitchFamily="34" charset="-122"/>
              </a:rPr>
              <a:t>比原途径低的途径进行。</a:t>
            </a:r>
          </a:p>
        </p:txBody>
      </p:sp>
      <p:pic>
        <p:nvPicPr>
          <p:cNvPr id="56323" name="Picture 3" descr="catre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620713"/>
            <a:ext cx="748823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4"/>
          <p:cNvSpPr txBox="1">
            <a:spLocks noChangeArrowheads="1"/>
          </p:cNvSpPr>
          <p:nvPr/>
        </p:nvSpPr>
        <p:spPr bwMode="auto">
          <a:xfrm>
            <a:off x="1219200" y="1500188"/>
            <a:ext cx="70104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第一节  概述</a:t>
            </a:r>
          </a:p>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第二节  酶的命名和分类</a:t>
            </a:r>
          </a:p>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第三节  酶的作用机理</a:t>
            </a:r>
          </a:p>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第四节  影响酶促反应速度的因素</a:t>
            </a:r>
          </a:p>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第五节  酶的活性调节</a:t>
            </a:r>
          </a:p>
          <a:p>
            <a:pPr eaLnBrk="1" hangingPunct="1">
              <a:lnSpc>
                <a:spcPct val="130000"/>
              </a:lnSpc>
              <a:spcBef>
                <a:spcPct val="20000"/>
              </a:spcBef>
              <a:buClr>
                <a:schemeClr val="accent2"/>
              </a:buClr>
              <a:buSzPct val="75000"/>
            </a:pPr>
            <a:r>
              <a:rPr lang="zh-CN" altLang="en-US" dirty="0">
                <a:solidFill>
                  <a:srgbClr val="0000CC"/>
                </a:solidFill>
                <a:latin typeface="微软雅黑" panose="020B0503020204020204" pitchFamily="34" charset="-122"/>
                <a:ea typeface="微软雅黑" panose="020B0503020204020204" pitchFamily="34" charset="-122"/>
              </a:rPr>
              <a:t>第六节  酶工程简介</a:t>
            </a:r>
          </a:p>
        </p:txBody>
      </p:sp>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spcBef>
                <a:spcPct val="0"/>
              </a:spcBef>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极高的催化效率</a:t>
            </a:r>
            <a:endParaRPr lang="en-US" altLang="zh-CN" sz="2400" b="1" dirty="0">
              <a:solidFill>
                <a:srgbClr val="0000CC"/>
              </a:solidFill>
              <a:latin typeface="微软雅黑" panose="020B0503020204020204" pitchFamily="34" charset="-122"/>
              <a:ea typeface="微软雅黑" panose="020B0503020204020204" pitchFamily="34" charset="-122"/>
            </a:endParaRPr>
          </a:p>
          <a:p>
            <a:pPr>
              <a:lnSpc>
                <a:spcPct val="130000"/>
              </a:lnSpc>
              <a:spcBef>
                <a:spcPct val="0"/>
              </a:spcBef>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易失活</a:t>
            </a:r>
          </a:p>
          <a:p>
            <a:pPr lvl="0">
              <a:lnSpc>
                <a:spcPct val="130000"/>
              </a:lnSpc>
              <a:spcBef>
                <a:spcPct val="0"/>
              </a:spcBef>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高度的专一性</a:t>
            </a:r>
            <a:endParaRPr lang="en-US" altLang="zh-CN" sz="2400" b="1" dirty="0">
              <a:solidFill>
                <a:srgbClr val="0000CC"/>
              </a:solidFill>
              <a:latin typeface="微软雅黑" panose="020B0503020204020204" pitchFamily="34" charset="-122"/>
              <a:ea typeface="微软雅黑" panose="020B0503020204020204" pitchFamily="34" charset="-122"/>
            </a:endParaRPr>
          </a:p>
          <a:p>
            <a:pPr>
              <a:lnSpc>
                <a:spcPct val="130000"/>
              </a:lnSpc>
              <a:spcBef>
                <a:spcPct val="0"/>
              </a:spcBef>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活性可调控</a:t>
            </a:r>
            <a:endParaRPr lang="en-US" altLang="zh-CN" sz="2400" b="1" dirty="0">
              <a:solidFill>
                <a:srgbClr val="0000CC"/>
              </a:solidFill>
              <a:latin typeface="微软雅黑" panose="020B0503020204020204" pitchFamily="34" charset="-122"/>
              <a:ea typeface="微软雅黑" panose="020B0503020204020204" pitchFamily="34" charset="-122"/>
            </a:endParaRPr>
          </a:p>
          <a:p>
            <a:pPr>
              <a:lnSpc>
                <a:spcPct val="130000"/>
              </a:lnSpc>
              <a:spcBef>
                <a:spcPct val="0"/>
              </a:spcBef>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有的酶需辅助因子</a:t>
            </a:r>
            <a:endParaRPr lang="zh-CN" altLang="en-US" sz="2400" b="1" dirty="0">
              <a:solidFill>
                <a:prstClr val="black"/>
              </a:solidFill>
              <a:latin typeface="微软雅黑" panose="020B0503020204020204" pitchFamily="34" charset="-122"/>
              <a:ea typeface="微软雅黑" panose="020B0503020204020204" pitchFamily="34" charset="-122"/>
            </a:endParaRPr>
          </a:p>
          <a:p>
            <a:pPr>
              <a:lnSpc>
                <a:spcPct val="130000"/>
              </a:lnSpc>
              <a:spcBef>
                <a:spcPct val="0"/>
              </a:spcBef>
              <a:buFont typeface="Wingdings" panose="05000000000000000000" pitchFamily="2" charset="2"/>
              <a:buChar char="l"/>
            </a:pPr>
            <a:endParaRPr lang="zh-CN" altLang="en-US" sz="2400" b="1" dirty="0">
              <a:solidFill>
                <a:srgbClr val="0000CC"/>
              </a:solidFill>
              <a:latin typeface="微软雅黑" panose="020B0503020204020204" pitchFamily="34" charset="-122"/>
              <a:ea typeface="微软雅黑" panose="020B0503020204020204" pitchFamily="34" charset="-122"/>
            </a:endParaRPr>
          </a:p>
          <a:p>
            <a:pPr lvl="0">
              <a:lnSpc>
                <a:spcPct val="130000"/>
              </a:lnSpc>
              <a:spcBef>
                <a:spcPct val="0"/>
              </a:spcBef>
              <a:buFont typeface="Wingdings" panose="05000000000000000000" pitchFamily="2" charset="2"/>
              <a:buChar char="l"/>
            </a:pPr>
            <a:endParaRPr lang="en-US" altLang="zh-CN" sz="2400" b="1" dirty="0">
              <a:solidFill>
                <a:srgbClr val="0000CC"/>
              </a:solidFill>
              <a:latin typeface="微软雅黑" panose="020B0503020204020204" pitchFamily="34" charset="-122"/>
              <a:ea typeface="微软雅黑" panose="020B0503020204020204" pitchFamily="34" charset="-122"/>
            </a:endParaRPr>
          </a:p>
          <a:p>
            <a:endParaRPr lang="zh-CN" altLang="en-US" dirty="0"/>
          </a:p>
        </p:txBody>
      </p:sp>
      <p:sp>
        <p:nvSpPr>
          <p:cNvPr id="4" name="Rectangle 2"/>
          <p:cNvSpPr>
            <a:spLocks noGrp="1" noChangeArrowheads="1"/>
          </p:cNvSpPr>
          <p:nvPr>
            <p:ph type="title"/>
          </p:nvPr>
        </p:nvSpPr>
        <p:spPr>
          <a:noFill/>
        </p:spPr>
        <p:txBody>
          <a:bodyPr/>
          <a:lstStyle/>
          <a:p>
            <a:pPr eaLnBrk="1" hangingPunct="1"/>
            <a:r>
              <a:rPr lang="zh-CN" altLang="en-US" sz="3200" b="1" dirty="0">
                <a:solidFill>
                  <a:srgbClr val="0000FF"/>
                </a:solidFill>
                <a:latin typeface="微软雅黑" panose="020B0503020204020204" pitchFamily="34" charset="-122"/>
                <a:ea typeface="微软雅黑" panose="020B0503020204020204" pitchFamily="34" charset="-122"/>
              </a:rPr>
              <a:t>二、酶的作用特点</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240756"/>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p:cNvSpPr>
            <a:spLocks noGrp="1" noChangeArrowheads="1"/>
          </p:cNvSpPr>
          <p:nvPr>
            <p:ph idx="1"/>
          </p:nvPr>
        </p:nvSpPr>
        <p:spPr>
          <a:xfrm>
            <a:off x="762000" y="2743200"/>
            <a:ext cx="7772400" cy="1295400"/>
          </a:xfrm>
        </p:spPr>
        <p:txBody>
          <a:bodyPr/>
          <a:lstStyle/>
          <a:p>
            <a:pPr eaLnBrk="1" hangingPunct="1">
              <a:lnSpc>
                <a:spcPct val="120000"/>
              </a:lnSpc>
              <a:spcBef>
                <a:spcPct val="0"/>
              </a:spcBef>
            </a:pPr>
            <a:r>
              <a:rPr lang="zh-CN" altLang="en-US" sz="2800" b="1" dirty="0">
                <a:latin typeface="微软雅黑" panose="020B0503020204020204" pitchFamily="34" charset="-122"/>
                <a:ea typeface="微软雅黑" panose="020B0503020204020204" pitchFamily="34" charset="-122"/>
              </a:rPr>
              <a:t>凡能使蛋白质变性的因素如强酸、强碱高温等条件都能使酶破坏而完全失去活性。</a:t>
            </a:r>
          </a:p>
        </p:txBody>
      </p:sp>
      <p:sp>
        <p:nvSpPr>
          <p:cNvPr id="57348" name="Rectangle 3"/>
          <p:cNvSpPr>
            <a:spLocks noChangeArrowheads="1"/>
          </p:cNvSpPr>
          <p:nvPr/>
        </p:nvSpPr>
        <p:spPr bwMode="auto">
          <a:xfrm>
            <a:off x="914400" y="1676400"/>
            <a:ext cx="266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006600"/>
                </a:solidFill>
                <a:latin typeface="微软雅黑" panose="020B0503020204020204" pitchFamily="34" charset="-122"/>
                <a:ea typeface="微软雅黑" panose="020B0503020204020204" pitchFamily="34" charset="-122"/>
              </a:rPr>
              <a:t>1）酶易失活</a:t>
            </a:r>
          </a:p>
        </p:txBody>
      </p:sp>
      <p:sp>
        <p:nvSpPr>
          <p:cNvPr id="57349" name="Rectangle 5"/>
          <p:cNvSpPr>
            <a:spLocks noChangeArrowheads="1"/>
          </p:cNvSpPr>
          <p:nvPr/>
        </p:nvSpPr>
        <p:spPr bwMode="auto">
          <a:xfrm>
            <a:off x="762000" y="4114800"/>
            <a:ext cx="7772400" cy="1219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buFontTx/>
              <a:buChar char="•"/>
            </a:pPr>
            <a:r>
              <a:rPr kumimoji="1" lang="zh-CN" altLang="en-US" sz="2800" dirty="0">
                <a:solidFill>
                  <a:schemeClr val="tx1"/>
                </a:solidFill>
                <a:latin typeface="微软雅黑" panose="020B0503020204020204" pitchFamily="34" charset="-122"/>
                <a:ea typeface="微软雅黑" panose="020B0503020204020204" pitchFamily="34" charset="-122"/>
              </a:rPr>
              <a:t>酶促反应一般在</a:t>
            </a:r>
            <a:r>
              <a:rPr kumimoji="1" lang="en-US" altLang="zh-CN" sz="2800" dirty="0">
                <a:solidFill>
                  <a:schemeClr val="tx1"/>
                </a:solidFill>
                <a:latin typeface="微软雅黑" panose="020B0503020204020204" pitchFamily="34" charset="-122"/>
                <a:ea typeface="微软雅黑" panose="020B0503020204020204" pitchFamily="34" charset="-122"/>
              </a:rPr>
              <a:t>pH 5-8 </a:t>
            </a:r>
            <a:r>
              <a:rPr kumimoji="1" lang="zh-CN" altLang="en-US" sz="2800" dirty="0">
                <a:solidFill>
                  <a:schemeClr val="tx1"/>
                </a:solidFill>
                <a:latin typeface="微软雅黑" panose="020B0503020204020204" pitchFamily="34" charset="-122"/>
                <a:ea typeface="微软雅黑" panose="020B0503020204020204" pitchFamily="34" charset="-122"/>
              </a:rPr>
              <a:t>水溶液中进行，反应温度范围为20-40</a:t>
            </a:r>
            <a:r>
              <a:rPr kumimoji="1" lang="zh-CN" altLang="en-US" sz="2800"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800" dirty="0">
                <a:solidFill>
                  <a:schemeClr val="tx1"/>
                </a:solidFill>
                <a:latin typeface="微软雅黑" panose="020B0503020204020204" pitchFamily="34" charset="-122"/>
                <a:ea typeface="微软雅黑" panose="020B0503020204020204" pitchFamily="34" charset="-122"/>
              </a:rPr>
              <a:t>C。</a:t>
            </a:r>
          </a:p>
        </p:txBody>
      </p:sp>
      <p:sp>
        <p:nvSpPr>
          <p:cNvPr id="2" name="标题 1"/>
          <p:cNvSpPr>
            <a:spLocks noGrp="1"/>
          </p:cNvSpPr>
          <p:nvPr>
            <p:ph type="title"/>
          </p:nvPr>
        </p:nvSpPr>
        <p:spPr/>
        <p:txBody>
          <a:bodyPr/>
          <a:lstStyle/>
          <a:p>
            <a:endParaRPr lang="zh-CN" altLang="en-US"/>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68313" y="1773238"/>
            <a:ext cx="800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buFontTx/>
              <a:buChar char="•"/>
            </a:pPr>
            <a:r>
              <a:rPr kumimoji="1" lang="zh-CN" altLang="en-US" sz="2800" dirty="0">
                <a:solidFill>
                  <a:schemeClr val="tx2"/>
                </a:solidFill>
                <a:latin typeface="微软雅黑" panose="020B0503020204020204" pitchFamily="34" charset="-122"/>
                <a:ea typeface="微软雅黑" panose="020B0503020204020204" pitchFamily="34" charset="-122"/>
              </a:rPr>
              <a:t>酶的催化作用可使反应速度提高10</a:t>
            </a:r>
            <a:r>
              <a:rPr kumimoji="1" lang="zh-CN" altLang="en-US" sz="2800" baseline="30000" dirty="0">
                <a:solidFill>
                  <a:schemeClr val="tx2"/>
                </a:solidFill>
                <a:latin typeface="微软雅黑" panose="020B0503020204020204" pitchFamily="34" charset="-122"/>
                <a:ea typeface="微软雅黑" panose="020B0503020204020204" pitchFamily="34" charset="-122"/>
              </a:rPr>
              <a:t>７ –</a:t>
            </a:r>
            <a:r>
              <a:rPr kumimoji="1" lang="zh-CN" altLang="en-US" sz="2800" dirty="0">
                <a:solidFill>
                  <a:schemeClr val="tx2"/>
                </a:solidFill>
                <a:latin typeface="微软雅黑" panose="020B0503020204020204" pitchFamily="34" charset="-122"/>
                <a:ea typeface="微软雅黑" panose="020B0503020204020204" pitchFamily="34" charset="-122"/>
              </a:rPr>
              <a:t>10</a:t>
            </a:r>
            <a:r>
              <a:rPr kumimoji="1" lang="zh-CN" altLang="en-US" sz="2800" baseline="30000" dirty="0">
                <a:solidFill>
                  <a:schemeClr val="tx2"/>
                </a:solidFill>
                <a:latin typeface="微软雅黑" panose="020B0503020204020204" pitchFamily="34" charset="-122"/>
                <a:ea typeface="微软雅黑" panose="020B0503020204020204" pitchFamily="34" charset="-122"/>
              </a:rPr>
              <a:t>1３</a:t>
            </a:r>
            <a:r>
              <a:rPr kumimoji="1" lang="zh-CN" altLang="en-US" sz="2800" dirty="0">
                <a:solidFill>
                  <a:schemeClr val="tx2"/>
                </a:solidFill>
                <a:latin typeface="微软雅黑" panose="020B0503020204020204" pitchFamily="34" charset="-122"/>
                <a:ea typeface="微软雅黑" panose="020B0503020204020204" pitchFamily="34" charset="-122"/>
              </a:rPr>
              <a:t>倍。</a:t>
            </a:r>
          </a:p>
          <a:p>
            <a:pPr eaLnBrk="1" hangingPunct="1">
              <a:lnSpc>
                <a:spcPct val="120000"/>
              </a:lnSpc>
              <a:spcBef>
                <a:spcPct val="0"/>
              </a:spcBef>
            </a:pPr>
            <a:r>
              <a:rPr kumimoji="1" lang="en-US" altLang="zh-CN" sz="28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    -</a:t>
            </a:r>
            <a:r>
              <a:rPr kumimoji="1" lang="zh-CN" altLang="en-US" sz="28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淀粉酶催化淀粉水解，1克结晶酶在65</a:t>
            </a:r>
            <a:r>
              <a:rPr kumimoji="1" lang="en-GB" altLang="zh-CN" sz="28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C</a:t>
            </a:r>
            <a:r>
              <a:rPr kumimoji="1" lang="zh-CN" altLang="en-GB" sz="28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条件下可催化2吨淀粉水解。</a:t>
            </a:r>
            <a:endParaRPr kumimoji="1" lang="zh-CN" altLang="en-US" sz="28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58371" name="Rectangle 3"/>
          <p:cNvSpPr>
            <a:spLocks noChangeArrowheads="1"/>
          </p:cNvSpPr>
          <p:nvPr/>
        </p:nvSpPr>
        <p:spPr bwMode="auto">
          <a:xfrm>
            <a:off x="611560" y="548680"/>
            <a:ext cx="7050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dirty="0">
                <a:solidFill>
                  <a:srgbClr val="006600"/>
                </a:solidFill>
                <a:latin typeface="微软雅黑" panose="020B0503020204020204" pitchFamily="34" charset="-122"/>
                <a:ea typeface="微软雅黑" panose="020B0503020204020204" pitchFamily="34" charset="-122"/>
              </a:rPr>
              <a:t>2）高效性（酶具有极高的催化效率）</a:t>
            </a:r>
          </a:p>
        </p:txBody>
      </p:sp>
      <p:sp>
        <p:nvSpPr>
          <p:cNvPr id="58372" name="Rectangle 4"/>
          <p:cNvSpPr>
            <a:spLocks noChangeArrowheads="1"/>
          </p:cNvSpPr>
          <p:nvPr/>
        </p:nvSpPr>
        <p:spPr bwMode="auto">
          <a:xfrm>
            <a:off x="179388" y="3716338"/>
            <a:ext cx="6696075" cy="2143125"/>
          </a:xfrm>
          <a:prstGeom prst="rect">
            <a:avLst/>
          </a:prstGeom>
          <a:solidFill>
            <a:srgbClr val="C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GB" sz="2800" dirty="0">
                <a:solidFill>
                  <a:srgbClr val="FF0066"/>
                </a:solidFill>
                <a:latin typeface="微软雅黑" panose="020B0503020204020204" pitchFamily="34" charset="-122"/>
                <a:ea typeface="微软雅黑" panose="020B0503020204020204" pitchFamily="34" charset="-122"/>
              </a:rPr>
              <a:t>转换数</a:t>
            </a:r>
            <a:r>
              <a:rPr kumimoji="1" lang="zh-CN" altLang="en-GB" sz="2800" dirty="0">
                <a:solidFill>
                  <a:schemeClr val="tx2"/>
                </a:solidFill>
                <a:latin typeface="微软雅黑" panose="020B0503020204020204" pitchFamily="34" charset="-122"/>
                <a:ea typeface="微软雅黑" panose="020B0503020204020204" pitchFamily="34" charset="-122"/>
              </a:rPr>
              <a:t>（</a:t>
            </a:r>
            <a:r>
              <a:rPr kumimoji="1" lang="en-GB" altLang="zh-CN" sz="2800" dirty="0">
                <a:solidFill>
                  <a:schemeClr val="tx2"/>
                </a:solidFill>
                <a:latin typeface="微软雅黑" panose="020B0503020204020204" pitchFamily="34" charset="-122"/>
                <a:ea typeface="微软雅黑" panose="020B0503020204020204" pitchFamily="34" charset="-122"/>
              </a:rPr>
              <a:t>turnover number, </a:t>
            </a:r>
            <a:r>
              <a:rPr kumimoji="1" lang="en-GB" altLang="zh-CN" sz="2800" dirty="0">
                <a:solidFill>
                  <a:srgbClr val="FF0000"/>
                </a:solidFill>
                <a:latin typeface="微软雅黑" panose="020B0503020204020204" pitchFamily="34" charset="-122"/>
                <a:ea typeface="微软雅黑" panose="020B0503020204020204" pitchFamily="34" charset="-122"/>
              </a:rPr>
              <a:t>TN</a:t>
            </a:r>
            <a:r>
              <a:rPr kumimoji="1" lang="en-GB" altLang="zh-CN" sz="2800" dirty="0">
                <a:solidFill>
                  <a:schemeClr val="tx2"/>
                </a:solidFill>
                <a:latin typeface="微软雅黑" panose="020B0503020204020204" pitchFamily="34" charset="-122"/>
                <a:ea typeface="微软雅黑" panose="020B0503020204020204" pitchFamily="34" charset="-122"/>
              </a:rPr>
              <a:t>）</a:t>
            </a:r>
            <a:r>
              <a:rPr kumimoji="1" lang="zh-CN" altLang="en-GB" sz="2800" dirty="0">
                <a:solidFill>
                  <a:schemeClr val="tx2"/>
                </a:solidFill>
                <a:latin typeface="微软雅黑" panose="020B0503020204020204" pitchFamily="34" charset="-122"/>
                <a:ea typeface="微软雅黑" panose="020B0503020204020204" pitchFamily="34" charset="-122"/>
              </a:rPr>
              <a:t>：</a:t>
            </a:r>
          </a:p>
          <a:p>
            <a:pPr eaLnBrk="1" hangingPunct="1">
              <a:lnSpc>
                <a:spcPct val="120000"/>
              </a:lnSpc>
              <a:spcBef>
                <a:spcPct val="0"/>
              </a:spcBef>
            </a:pPr>
            <a:r>
              <a:rPr kumimoji="1" lang="zh-CN" altLang="en-GB" sz="2800" dirty="0">
                <a:solidFill>
                  <a:schemeClr val="tx2"/>
                </a:solidFill>
                <a:latin typeface="微软雅黑" panose="020B0503020204020204" pitchFamily="34" charset="-122"/>
                <a:ea typeface="微软雅黑" panose="020B0503020204020204" pitchFamily="34" charset="-122"/>
              </a:rPr>
              <a:t>每秒钟每个（</a:t>
            </a:r>
            <a:r>
              <a:rPr kumimoji="1" lang="en-GB" altLang="zh-CN" sz="2800" dirty="0">
                <a:solidFill>
                  <a:schemeClr val="tx2"/>
                </a:solidFill>
                <a:latin typeface="微软雅黑" panose="020B0503020204020204" pitchFamily="34" charset="-122"/>
                <a:ea typeface="微软雅黑" panose="020B0503020204020204" pitchFamily="34" charset="-122"/>
              </a:rPr>
              <a:t>/</a:t>
            </a:r>
            <a:r>
              <a:rPr kumimoji="1" lang="zh-CN" altLang="en-GB" sz="2800" dirty="0">
                <a:solidFill>
                  <a:schemeClr val="tx2"/>
                </a:solidFill>
                <a:latin typeface="微软雅黑" panose="020B0503020204020204" pitchFamily="34" charset="-122"/>
                <a:ea typeface="微软雅黑" panose="020B0503020204020204" pitchFamily="34" charset="-122"/>
              </a:rPr>
              <a:t> </a:t>
            </a:r>
            <a:r>
              <a:rPr kumimoji="1" lang="zh-CN" altLang="en-GB" sz="2800" dirty="0">
                <a:solidFill>
                  <a:schemeClr val="tx2"/>
                </a:solidFill>
                <a:latin typeface="微软雅黑" panose="020B0503020204020204" pitchFamily="34" charset="-122"/>
                <a:ea typeface="微软雅黑" panose="020B0503020204020204" pitchFamily="34" charset="-122"/>
                <a:sym typeface="Symbol" panose="05050102010706020507" pitchFamily="18" charset="2"/>
              </a:rPr>
              <a:t></a:t>
            </a:r>
            <a:r>
              <a:rPr kumimoji="1" lang="en-GB" altLang="zh-CN" sz="2800" dirty="0" err="1">
                <a:solidFill>
                  <a:schemeClr val="tx2"/>
                </a:solidFill>
                <a:latin typeface="微软雅黑" panose="020B0503020204020204" pitchFamily="34" charset="-122"/>
                <a:ea typeface="微软雅黑" panose="020B0503020204020204" pitchFamily="34" charset="-122"/>
              </a:rPr>
              <a:t>mol</a:t>
            </a:r>
            <a:r>
              <a:rPr kumimoji="1" lang="zh-CN" altLang="en-GB" sz="2800" dirty="0">
                <a:solidFill>
                  <a:schemeClr val="tx2"/>
                </a:solidFill>
                <a:latin typeface="微软雅黑" panose="020B0503020204020204" pitchFamily="34" charset="-122"/>
                <a:ea typeface="微软雅黑" panose="020B0503020204020204" pitchFamily="34" charset="-122"/>
              </a:rPr>
              <a:t> ）酶分子能催化底物发生变化的分子数（ </a:t>
            </a:r>
            <a:r>
              <a:rPr kumimoji="1" lang="en-GB" altLang="zh-CN" sz="2800" dirty="0">
                <a:solidFill>
                  <a:schemeClr val="tx2"/>
                </a:solidFill>
                <a:latin typeface="微软雅黑" panose="020B0503020204020204" pitchFamily="34" charset="-122"/>
                <a:ea typeface="微软雅黑" panose="020B0503020204020204" pitchFamily="34" charset="-122"/>
              </a:rPr>
              <a:t>/</a:t>
            </a:r>
            <a:r>
              <a:rPr kumimoji="1" lang="zh-CN" altLang="en-GB" sz="2800" b="0" dirty="0">
                <a:solidFill>
                  <a:schemeClr val="tx1"/>
                </a:solidFill>
                <a:latin typeface="微软雅黑" panose="020B0503020204020204" pitchFamily="34" charset="-122"/>
                <a:ea typeface="微软雅黑" panose="020B0503020204020204" pitchFamily="34" charset="-122"/>
              </a:rPr>
              <a:t> </a:t>
            </a:r>
            <a:r>
              <a:rPr kumimoji="1" lang="zh-CN" altLang="en-GB" sz="2800" dirty="0">
                <a:solidFill>
                  <a:schemeClr val="tx2"/>
                </a:solidFill>
                <a:latin typeface="微软雅黑" panose="020B0503020204020204" pitchFamily="34" charset="-122"/>
                <a:ea typeface="微软雅黑" panose="020B0503020204020204" pitchFamily="34" charset="-122"/>
                <a:sym typeface="Symbol" panose="05050102010706020507" pitchFamily="18" charset="2"/>
              </a:rPr>
              <a:t></a:t>
            </a:r>
            <a:r>
              <a:rPr kumimoji="1" lang="en-GB" altLang="zh-CN" sz="2800" dirty="0" err="1">
                <a:solidFill>
                  <a:schemeClr val="tx2"/>
                </a:solidFill>
                <a:latin typeface="微软雅黑" panose="020B0503020204020204" pitchFamily="34" charset="-122"/>
                <a:ea typeface="微软雅黑" panose="020B0503020204020204" pitchFamily="34" charset="-122"/>
              </a:rPr>
              <a:t>mol</a:t>
            </a:r>
            <a:r>
              <a:rPr kumimoji="1" lang="zh-CN" altLang="en-GB" sz="2800" dirty="0">
                <a:solidFill>
                  <a:schemeClr val="tx2"/>
                </a:solidFill>
                <a:latin typeface="微软雅黑" panose="020B0503020204020204" pitchFamily="34" charset="-122"/>
                <a:ea typeface="微软雅黑" panose="020B0503020204020204" pitchFamily="34" charset="-122"/>
              </a:rPr>
              <a:t> ） ，</a:t>
            </a:r>
            <a:r>
              <a:rPr kumimoji="1" lang="zh-CN" altLang="en-US" sz="2800" dirty="0">
                <a:solidFill>
                  <a:schemeClr val="tx1"/>
                </a:solidFill>
                <a:latin typeface="微软雅黑" panose="020B0503020204020204" pitchFamily="34" charset="-122"/>
                <a:ea typeface="微软雅黑" panose="020B0503020204020204" pitchFamily="34" charset="-122"/>
              </a:rPr>
              <a:t>表示酶的</a:t>
            </a:r>
            <a:r>
              <a:rPr kumimoji="1" lang="zh-CN" altLang="en-US" sz="2800" dirty="0">
                <a:solidFill>
                  <a:srgbClr val="FF3300"/>
                </a:solidFill>
                <a:latin typeface="微软雅黑" panose="020B0503020204020204" pitchFamily="34" charset="-122"/>
                <a:ea typeface="微软雅黑" panose="020B0503020204020204" pitchFamily="34" charset="-122"/>
              </a:rPr>
              <a:t>最大</a:t>
            </a:r>
            <a:r>
              <a:rPr kumimoji="1" lang="zh-CN" altLang="en-US" sz="2800" dirty="0">
                <a:solidFill>
                  <a:schemeClr val="tx1"/>
                </a:solidFill>
                <a:latin typeface="微软雅黑" panose="020B0503020204020204" pitchFamily="34" charset="-122"/>
                <a:ea typeface="微软雅黑" panose="020B0503020204020204" pitchFamily="34" charset="-122"/>
              </a:rPr>
              <a:t>催化效率。</a:t>
            </a:r>
            <a:r>
              <a:rPr kumimoji="1" lang="zh-CN" altLang="en-GB" sz="2800" dirty="0">
                <a:solidFill>
                  <a:schemeClr val="tx2"/>
                </a:solidFill>
                <a:latin typeface="微软雅黑" panose="020B0503020204020204" pitchFamily="34" charset="-122"/>
                <a:ea typeface="微软雅黑" panose="020B0503020204020204" pitchFamily="34" charset="-122"/>
              </a:rPr>
              <a:t>等于催化常数</a:t>
            </a:r>
            <a:r>
              <a:rPr kumimoji="1" lang="en-GB" altLang="zh-CN" sz="2800" dirty="0" err="1">
                <a:solidFill>
                  <a:schemeClr val="tx2"/>
                </a:solidFill>
                <a:latin typeface="微软雅黑" panose="020B0503020204020204" pitchFamily="34" charset="-122"/>
                <a:ea typeface="微软雅黑" panose="020B0503020204020204" pitchFamily="34" charset="-122"/>
              </a:rPr>
              <a:t>k</a:t>
            </a:r>
            <a:r>
              <a:rPr kumimoji="1" lang="en-GB" altLang="zh-CN" sz="2800" baseline="-25000" dirty="0" err="1">
                <a:solidFill>
                  <a:schemeClr val="tx2"/>
                </a:solidFill>
                <a:latin typeface="微软雅黑" panose="020B0503020204020204" pitchFamily="34" charset="-122"/>
                <a:ea typeface="微软雅黑" panose="020B0503020204020204" pitchFamily="34" charset="-122"/>
              </a:rPr>
              <a:t>cat</a:t>
            </a:r>
            <a:r>
              <a:rPr kumimoji="1" lang="zh-CN" altLang="en-GB" sz="2800" dirty="0">
                <a:solidFill>
                  <a:schemeClr val="tx2"/>
                </a:solidFill>
                <a:latin typeface="微软雅黑" panose="020B0503020204020204" pitchFamily="34" charset="-122"/>
                <a:ea typeface="微软雅黑" panose="020B0503020204020204" pitchFamily="34" charset="-122"/>
              </a:rPr>
              <a:t>。</a:t>
            </a:r>
          </a:p>
        </p:txBody>
      </p:sp>
      <p:pic>
        <p:nvPicPr>
          <p:cNvPr id="58373" name="Picture 5" descr="enzy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3897313"/>
            <a:ext cx="2195512"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76350" y="332656"/>
            <a:ext cx="7239000" cy="693738"/>
          </a:xfrm>
        </p:spPr>
        <p:txBody>
          <a:bodyPr/>
          <a:lstStyle/>
          <a:p>
            <a:pPr eaLnBrk="1" hangingPunct="1"/>
            <a:r>
              <a:rPr lang="zh-CN" altLang="en-US" sz="3200" b="1" dirty="0">
                <a:solidFill>
                  <a:srgbClr val="006600"/>
                </a:solidFill>
                <a:latin typeface="微软雅黑" panose="020B0503020204020204" pitchFamily="34" charset="-122"/>
                <a:ea typeface="微软雅黑" panose="020B0503020204020204" pitchFamily="34" charset="-122"/>
              </a:rPr>
              <a:t>3）酶具有高度专一性 （</a:t>
            </a:r>
            <a:r>
              <a:rPr lang="en-US" altLang="zh-CN" sz="3200" b="1" dirty="0">
                <a:solidFill>
                  <a:srgbClr val="006600"/>
                </a:solidFill>
                <a:latin typeface="微软雅黑" panose="020B0503020204020204" pitchFamily="34" charset="-122"/>
                <a:ea typeface="微软雅黑" panose="020B0503020204020204" pitchFamily="34" charset="-122"/>
              </a:rPr>
              <a:t>Specificity）</a:t>
            </a:r>
          </a:p>
        </p:txBody>
      </p:sp>
      <p:sp>
        <p:nvSpPr>
          <p:cNvPr id="59395" name="Rectangle 2"/>
          <p:cNvSpPr>
            <a:spLocks noGrp="1" noChangeArrowheads="1"/>
          </p:cNvSpPr>
          <p:nvPr>
            <p:ph idx="1"/>
          </p:nvPr>
        </p:nvSpPr>
        <p:spPr>
          <a:xfrm>
            <a:off x="468313" y="2060575"/>
            <a:ext cx="5761037" cy="3276600"/>
          </a:xfrm>
          <a:ln>
            <a:solidFill>
              <a:srgbClr val="0000FF"/>
            </a:solidFill>
            <a:miter lim="800000"/>
            <a:headEnd/>
            <a:tailEnd/>
          </a:ln>
        </p:spPr>
        <p:txBody>
          <a:bodyPr/>
          <a:lstStyle/>
          <a:p>
            <a:pPr eaLnBrk="1" hangingPunct="1">
              <a:lnSpc>
                <a:spcPct val="120000"/>
              </a:lnSpc>
              <a:spcBef>
                <a:spcPct val="0"/>
              </a:spcBef>
            </a:pPr>
            <a:r>
              <a:rPr lang="zh-CN" altLang="en-US" sz="2800" b="1" dirty="0">
                <a:solidFill>
                  <a:schemeClr val="tx2"/>
                </a:solidFill>
                <a:latin typeface="微软雅黑" panose="020B0503020204020204" pitchFamily="34" charset="-122"/>
                <a:ea typeface="微软雅黑" panose="020B0503020204020204" pitchFamily="34" charset="-122"/>
              </a:rPr>
              <a:t>又称为</a:t>
            </a:r>
            <a:r>
              <a:rPr lang="zh-CN" altLang="en-US" sz="2800" b="1" dirty="0">
                <a:solidFill>
                  <a:srgbClr val="FF0066"/>
                </a:solidFill>
                <a:latin typeface="微软雅黑" panose="020B0503020204020204" pitchFamily="34" charset="-122"/>
                <a:ea typeface="微软雅黑" panose="020B0503020204020204" pitchFamily="34" charset="-122"/>
              </a:rPr>
              <a:t>特异性</a:t>
            </a:r>
            <a:r>
              <a:rPr lang="zh-CN" altLang="en-US" sz="2800" b="1" dirty="0">
                <a:solidFill>
                  <a:schemeClr val="tx2"/>
                </a:solidFill>
                <a:latin typeface="微软雅黑" panose="020B0503020204020204" pitchFamily="34" charset="-122"/>
                <a:ea typeface="微软雅黑" panose="020B0503020204020204" pitchFamily="34" charset="-122"/>
              </a:rPr>
              <a:t>，是指酶在催化生化反应时对底物的选择性。</a:t>
            </a:r>
          </a:p>
          <a:p>
            <a:pPr eaLnBrk="1" hangingPunct="1">
              <a:lnSpc>
                <a:spcPct val="120000"/>
              </a:lnSpc>
              <a:spcBef>
                <a:spcPct val="0"/>
              </a:spcBef>
              <a:buFont typeface="Monotype Sorts" pitchFamily="2" charset="2"/>
              <a:buNone/>
            </a:pPr>
            <a:r>
              <a:rPr lang="zh-CN" altLang="en-US" sz="2800" b="1" dirty="0">
                <a:solidFill>
                  <a:schemeClr val="tx2"/>
                </a:solidFill>
                <a:latin typeface="微软雅黑" panose="020B0503020204020204" pitchFamily="34" charset="-122"/>
                <a:ea typeface="微软雅黑" panose="020B0503020204020204" pitchFamily="34" charset="-122"/>
              </a:rPr>
              <a:t>  </a:t>
            </a:r>
          </a:p>
          <a:p>
            <a:pPr eaLnBrk="1" hangingPunct="1">
              <a:lnSpc>
                <a:spcPct val="120000"/>
              </a:lnSpc>
              <a:spcBef>
                <a:spcPct val="0"/>
              </a:spcBef>
              <a:buFont typeface="Monotype Sorts" pitchFamily="2" charset="2"/>
              <a:buNone/>
            </a:pPr>
            <a:r>
              <a:rPr lang="zh-CN" altLang="en-US" sz="2800" b="1" dirty="0">
                <a:solidFill>
                  <a:schemeClr val="tx2"/>
                </a:solidFill>
                <a:latin typeface="微软雅黑" panose="020B0503020204020204" pitchFamily="34" charset="-122"/>
                <a:ea typeface="微软雅黑" panose="020B0503020204020204" pitchFamily="34" charset="-122"/>
              </a:rPr>
              <a:t>例如：蛋白酶催化蛋白质的水解；淀粉酶催化淀粉的水解；核酸酶催化核酸的水解。</a:t>
            </a:r>
          </a:p>
        </p:txBody>
      </p:sp>
      <p:pic>
        <p:nvPicPr>
          <p:cNvPr id="59396" name="Picture 4" descr="401l15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2708275"/>
            <a:ext cx="2570162"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755576" y="200953"/>
            <a:ext cx="2592288" cy="7699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3600" dirty="0">
                <a:solidFill>
                  <a:schemeClr val="tx1"/>
                </a:solidFill>
                <a:latin typeface="微软雅黑" panose="020B0503020204020204" pitchFamily="34" charset="-122"/>
                <a:ea typeface="微软雅黑" panose="020B0503020204020204" pitchFamily="34" charset="-122"/>
              </a:rPr>
              <a:t>结构专一性</a:t>
            </a:r>
          </a:p>
        </p:txBody>
      </p:sp>
      <p:sp>
        <p:nvSpPr>
          <p:cNvPr id="148483" name="Rectangle 3"/>
          <p:cNvSpPr>
            <a:spLocks noChangeArrowheads="1"/>
          </p:cNvSpPr>
          <p:nvPr/>
        </p:nvSpPr>
        <p:spPr bwMode="auto">
          <a:xfrm>
            <a:off x="459115" y="1313234"/>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457200" indent="-457200" eaLnBrk="1" hangingPunct="1">
              <a:spcBef>
                <a:spcPct val="0"/>
              </a:spcBef>
              <a:buFont typeface="Wingdings" panose="05000000000000000000" pitchFamily="2" charset="2"/>
              <a:buChar char="u"/>
            </a:pPr>
            <a:r>
              <a:rPr kumimoji="1" lang="zh-CN" altLang="en-US" sz="2800" dirty="0">
                <a:solidFill>
                  <a:schemeClr val="accent2"/>
                </a:solidFill>
                <a:latin typeface="微软雅黑" panose="020B0503020204020204" pitchFamily="34" charset="-122"/>
                <a:ea typeface="微软雅黑" panose="020B0503020204020204" pitchFamily="34" charset="-122"/>
              </a:rPr>
              <a:t>绝对专一性（</a:t>
            </a:r>
            <a:r>
              <a:rPr kumimoji="1" lang="en-GB" altLang="zh-CN" sz="2800" dirty="0">
                <a:solidFill>
                  <a:schemeClr val="accent2"/>
                </a:solidFill>
                <a:latin typeface="微软雅黑" panose="020B0503020204020204" pitchFamily="34" charset="-122"/>
                <a:ea typeface="微软雅黑" panose="020B0503020204020204" pitchFamily="34" charset="-122"/>
              </a:rPr>
              <a:t>Absolute specificity)</a:t>
            </a:r>
            <a:endParaRPr kumimoji="1"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148484" name="Text Box 4"/>
          <p:cNvSpPr txBox="1">
            <a:spLocks noChangeArrowheads="1"/>
          </p:cNvSpPr>
          <p:nvPr/>
        </p:nvSpPr>
        <p:spPr bwMode="auto">
          <a:xfrm>
            <a:off x="907513" y="2109849"/>
            <a:ext cx="6806952" cy="75713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有些酶对底物的要求非常严格，只作用于一个特定的底物。</a:t>
            </a:r>
            <a:endParaRPr kumimoji="1" lang="en-US" altLang="zh-CN" sz="1800" dirty="0">
              <a:solidFill>
                <a:schemeClr val="tx1"/>
              </a:solidFill>
              <a:latin typeface="微软雅黑" panose="020B0503020204020204" pitchFamily="34" charset="-122"/>
              <a:ea typeface="微软雅黑" panose="020B0503020204020204" pitchFamily="34" charset="-122"/>
            </a:endParaRPr>
          </a:p>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例如：脲酶、麦芽糖酶、淀粉酶、碳酸酐酶等。</a:t>
            </a:r>
          </a:p>
        </p:txBody>
      </p:sp>
      <p:sp>
        <p:nvSpPr>
          <p:cNvPr id="5" name="Rectangle 3"/>
          <p:cNvSpPr>
            <a:spLocks noGrp="1" noChangeArrowheads="1"/>
          </p:cNvSpPr>
          <p:nvPr>
            <p:ph type="title"/>
          </p:nvPr>
        </p:nvSpPr>
        <p:spPr>
          <a:xfrm>
            <a:off x="459115" y="3140374"/>
            <a:ext cx="7686890" cy="762000"/>
          </a:xfrm>
        </p:spPr>
        <p:txBody>
          <a:bodyPr/>
          <a:lstStyle/>
          <a:p>
            <a:pPr marL="457200" indent="-457200" algn="l">
              <a:buFont typeface="Wingdings" panose="05000000000000000000" pitchFamily="2" charset="2"/>
              <a:buChar char="u"/>
            </a:pPr>
            <a:r>
              <a:rPr kumimoji="1" lang="zh-CN" altLang="en-US" sz="2800" b="1" dirty="0">
                <a:solidFill>
                  <a:schemeClr val="accent2"/>
                </a:solidFill>
                <a:latin typeface="微软雅黑" panose="020B0503020204020204" pitchFamily="34" charset="-122"/>
                <a:ea typeface="微软雅黑" panose="020B0503020204020204" pitchFamily="34" charset="-122"/>
                <a:cs typeface="+mn-cs"/>
              </a:rPr>
              <a:t>相对专一性</a:t>
            </a:r>
            <a:r>
              <a:rPr kumimoji="1" lang="zh-CN" altLang="en-GB" sz="2800" b="1" dirty="0">
                <a:solidFill>
                  <a:schemeClr val="accent2"/>
                </a:solidFill>
                <a:latin typeface="微软雅黑" panose="020B0503020204020204" pitchFamily="34" charset="-122"/>
                <a:ea typeface="微软雅黑" panose="020B0503020204020204" pitchFamily="34" charset="-122"/>
                <a:cs typeface="+mn-cs"/>
              </a:rPr>
              <a:t>(</a:t>
            </a:r>
            <a:r>
              <a:rPr kumimoji="1" lang="en-GB" altLang="zh-CN" sz="2800" b="1" dirty="0">
                <a:solidFill>
                  <a:schemeClr val="accent2"/>
                </a:solidFill>
                <a:latin typeface="微软雅黑" panose="020B0503020204020204" pitchFamily="34" charset="-122"/>
                <a:ea typeface="微软雅黑" panose="020B0503020204020204" pitchFamily="34" charset="-122"/>
                <a:cs typeface="+mn-cs"/>
              </a:rPr>
              <a:t>Relative Specificity)</a:t>
            </a:r>
            <a:endParaRPr kumimoji="1" lang="en-US" altLang="zh-CN" sz="2800" b="1" dirty="0">
              <a:solidFill>
                <a:schemeClr val="accent2"/>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827584" y="3910439"/>
            <a:ext cx="7560840" cy="2225225"/>
          </a:xfrm>
          <a:prstGeom prst="rect">
            <a:avLst/>
          </a:prstGeom>
        </p:spPr>
        <p:txBody>
          <a:bodyPr wrap="square">
            <a:spAutoFit/>
          </a:bodyPr>
          <a:lstStyle/>
          <a:p>
            <a:pPr eaLnBrk="1" hangingPunct="1">
              <a:lnSpc>
                <a:spcPct val="120000"/>
              </a:lnSpc>
              <a:spcBef>
                <a:spcPct val="50000"/>
              </a:spcBef>
            </a:pPr>
            <a:r>
              <a:rPr kumimoji="1" lang="zh-CN" altLang="en-US" sz="1800" dirty="0">
                <a:solidFill>
                  <a:srgbClr val="009900"/>
                </a:solidFill>
                <a:latin typeface="微软雅黑" panose="020B0503020204020204" pitchFamily="34" charset="-122"/>
                <a:ea typeface="微软雅黑" panose="020B0503020204020204" pitchFamily="34" charset="-122"/>
              </a:rPr>
              <a:t>族</a:t>
            </a:r>
            <a:r>
              <a:rPr kumimoji="1" lang="zh-CN" altLang="en-GB" sz="1800" dirty="0">
                <a:solidFill>
                  <a:srgbClr val="009900"/>
                </a:solidFill>
                <a:latin typeface="微软雅黑" panose="020B0503020204020204" pitchFamily="34" charset="-122"/>
                <a:ea typeface="微软雅黑" panose="020B0503020204020204" pitchFamily="34" charset="-122"/>
              </a:rPr>
              <a:t>(</a:t>
            </a:r>
            <a:r>
              <a:rPr kumimoji="1" lang="en-GB" altLang="zh-CN" sz="1800" dirty="0">
                <a:solidFill>
                  <a:srgbClr val="009900"/>
                </a:solidFill>
                <a:latin typeface="微软雅黑" panose="020B0503020204020204" pitchFamily="34" charset="-122"/>
                <a:ea typeface="微软雅黑" panose="020B0503020204020204" pitchFamily="34" charset="-122"/>
              </a:rPr>
              <a:t>group)</a:t>
            </a:r>
            <a:r>
              <a:rPr kumimoji="1" lang="zh-CN" altLang="en-US" sz="1800" dirty="0">
                <a:solidFill>
                  <a:srgbClr val="009900"/>
                </a:solidFill>
                <a:latin typeface="微软雅黑" panose="020B0503020204020204" pitchFamily="34" charset="-122"/>
                <a:ea typeface="微软雅黑" panose="020B0503020204020204" pitchFamily="34" charset="-122"/>
              </a:rPr>
              <a:t>专一性</a:t>
            </a:r>
            <a:r>
              <a:rPr kumimoji="1" lang="zh-CN" altLang="en-US" sz="1800" dirty="0">
                <a:solidFill>
                  <a:schemeClr val="tx2"/>
                </a:solidFill>
                <a:latin typeface="微软雅黑" panose="020B0503020204020204" pitchFamily="34" charset="-122"/>
                <a:ea typeface="微软雅黑" panose="020B0503020204020204" pitchFamily="34" charset="-122"/>
              </a:rPr>
              <a:t>（对键两端的基团要求的程度不同，只对其中一个基团要求严格）。</a:t>
            </a:r>
            <a:r>
              <a:rPr kumimoji="1" lang="zh-CN" altLang="en-GB" sz="1800" dirty="0">
                <a:solidFill>
                  <a:schemeClr val="tx2"/>
                </a:solidFill>
                <a:latin typeface="微软雅黑" panose="020B0503020204020204" pitchFamily="34" charset="-122"/>
                <a:ea typeface="微软雅黑" panose="020B0503020204020204" pitchFamily="34" charset="-122"/>
              </a:rPr>
              <a:t>如</a:t>
            </a:r>
            <a:r>
              <a:rPr kumimoji="1" lang="zh-CN" altLang="en-GB" sz="1800"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kumimoji="1" lang="zh-CN" altLang="en-GB" sz="1800" dirty="0">
                <a:solidFill>
                  <a:srgbClr val="FF0000"/>
                </a:solidFill>
                <a:latin typeface="微软雅黑" panose="020B0503020204020204" pitchFamily="34" charset="-122"/>
                <a:ea typeface="微软雅黑" panose="020B0503020204020204" pitchFamily="34" charset="-122"/>
              </a:rPr>
              <a:t>葡萄糖苷酶</a:t>
            </a:r>
            <a:r>
              <a:rPr kumimoji="1" lang="zh-CN" altLang="en-GB" sz="1800" dirty="0">
                <a:solidFill>
                  <a:schemeClr val="tx2"/>
                </a:solidFill>
                <a:latin typeface="微软雅黑" panose="020B0503020204020204" pitchFamily="34" charset="-122"/>
                <a:ea typeface="微软雅黑" panose="020B0503020204020204" pitchFamily="34" charset="-122"/>
              </a:rPr>
              <a:t>，催化由</a:t>
            </a:r>
            <a:r>
              <a:rPr kumimoji="1" lang="zh-CN" altLang="en-GB" sz="1800" dirty="0">
                <a:solidFill>
                  <a:schemeClr val="tx2"/>
                </a:solidFill>
                <a:latin typeface="微软雅黑" panose="020B0503020204020204" pitchFamily="34" charset="-122"/>
                <a:ea typeface="微软雅黑" panose="020B0503020204020204" pitchFamily="34" charset="-122"/>
                <a:sym typeface="Symbol" panose="05050102010706020507" pitchFamily="18" charset="2"/>
              </a:rPr>
              <a:t>-</a:t>
            </a:r>
            <a:r>
              <a:rPr kumimoji="1" lang="zh-CN" altLang="en-GB" sz="1800" dirty="0">
                <a:solidFill>
                  <a:schemeClr val="tx2"/>
                </a:solidFill>
                <a:latin typeface="微软雅黑" panose="020B0503020204020204" pitchFamily="34" charset="-122"/>
                <a:ea typeface="微软雅黑" panose="020B0503020204020204" pitchFamily="34" charset="-122"/>
              </a:rPr>
              <a:t>葡萄糖所构成的糖苷水解，但对于糖苷的另一端没有严格要求。胰蛋白酶，</a:t>
            </a:r>
            <a:r>
              <a:rPr kumimoji="1" lang="zh-CN" altLang="en-GB" sz="1800" dirty="0" smtClean="0">
                <a:solidFill>
                  <a:schemeClr val="tx2"/>
                </a:solidFill>
                <a:latin typeface="微软雅黑" panose="020B0503020204020204" pitchFamily="34" charset="-122"/>
                <a:ea typeface="微软雅黑" panose="020B0503020204020204" pitchFamily="34" charset="-122"/>
              </a:rPr>
              <a:t>水解</a:t>
            </a:r>
            <a:r>
              <a:rPr kumimoji="1" lang="zh-CN" altLang="en-US" sz="1800" dirty="0" smtClean="0">
                <a:solidFill>
                  <a:schemeClr val="tx2"/>
                </a:solidFill>
                <a:latin typeface="微软雅黑" panose="020B0503020204020204" pitchFamily="34" charset="-122"/>
                <a:ea typeface="微软雅黑" panose="020B0503020204020204" pitchFamily="34" charset="-122"/>
              </a:rPr>
              <a:t>碱</a:t>
            </a:r>
            <a:r>
              <a:rPr kumimoji="1" lang="zh-CN" altLang="en-GB" sz="1800" dirty="0" smtClean="0">
                <a:solidFill>
                  <a:schemeClr val="tx2"/>
                </a:solidFill>
                <a:latin typeface="微软雅黑" panose="020B0503020204020204" pitchFamily="34" charset="-122"/>
                <a:ea typeface="微软雅黑" panose="020B0503020204020204" pitchFamily="34" charset="-122"/>
              </a:rPr>
              <a:t>性</a:t>
            </a:r>
            <a:r>
              <a:rPr kumimoji="1" lang="zh-CN" altLang="en-GB" sz="1800" dirty="0">
                <a:solidFill>
                  <a:schemeClr val="tx2"/>
                </a:solidFill>
                <a:latin typeface="微软雅黑" panose="020B0503020204020204" pitchFamily="34" charset="-122"/>
                <a:ea typeface="微软雅黑" panose="020B0503020204020204" pitchFamily="34" charset="-122"/>
              </a:rPr>
              <a:t>氨基酸的羧基形成的肽键。</a:t>
            </a:r>
            <a:endParaRPr kumimoji="1" lang="en-GB" altLang="zh-CN" sz="1800" dirty="0">
              <a:solidFill>
                <a:schemeClr val="tx2"/>
              </a:solidFill>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kumimoji="1" lang="zh-CN" altLang="en-US" sz="1800" dirty="0">
                <a:solidFill>
                  <a:srgbClr val="009900"/>
                </a:solidFill>
                <a:latin typeface="微软雅黑" panose="020B0503020204020204" pitchFamily="34" charset="-122"/>
                <a:ea typeface="微软雅黑" panose="020B0503020204020204" pitchFamily="34" charset="-122"/>
              </a:rPr>
              <a:t>键</a:t>
            </a:r>
            <a:r>
              <a:rPr kumimoji="1" lang="zh-CN" altLang="en-GB" sz="1800" dirty="0">
                <a:solidFill>
                  <a:srgbClr val="009900"/>
                </a:solidFill>
                <a:latin typeface="微软雅黑" panose="020B0503020204020204" pitchFamily="34" charset="-122"/>
                <a:ea typeface="微软雅黑" panose="020B0503020204020204" pitchFamily="34" charset="-122"/>
              </a:rPr>
              <a:t>(</a:t>
            </a:r>
            <a:r>
              <a:rPr kumimoji="1" lang="en-GB" altLang="zh-CN" sz="1800" dirty="0">
                <a:solidFill>
                  <a:srgbClr val="009900"/>
                </a:solidFill>
                <a:latin typeface="微软雅黑" panose="020B0503020204020204" pitchFamily="34" charset="-122"/>
                <a:ea typeface="微软雅黑" panose="020B0503020204020204" pitchFamily="34" charset="-122"/>
              </a:rPr>
              <a:t>Bond)</a:t>
            </a:r>
            <a:r>
              <a:rPr kumimoji="1" lang="zh-CN" altLang="en-US" sz="1800" dirty="0">
                <a:solidFill>
                  <a:srgbClr val="009900"/>
                </a:solidFill>
                <a:latin typeface="微软雅黑" panose="020B0503020204020204" pitchFamily="34" charset="-122"/>
                <a:ea typeface="微软雅黑" panose="020B0503020204020204" pitchFamily="34" charset="-122"/>
              </a:rPr>
              <a:t>专一性</a:t>
            </a:r>
            <a:r>
              <a:rPr kumimoji="1" lang="zh-CN" altLang="en-US" sz="1800" dirty="0">
                <a:solidFill>
                  <a:schemeClr val="tx2"/>
                </a:solidFill>
                <a:latin typeface="微软雅黑" panose="020B0503020204020204" pitchFamily="34" charset="-122"/>
                <a:ea typeface="微软雅黑" panose="020B0503020204020204" pitchFamily="34" charset="-122"/>
              </a:rPr>
              <a:t>。如酯酶催化酯的水解，对于酯两端的基团没有严格的要求。</a:t>
            </a:r>
          </a:p>
        </p:txBody>
      </p:sp>
    </p:spTree>
    <p:extLst>
      <p:ext uri="{BB962C8B-B14F-4D97-AF65-F5344CB8AC3E}">
        <p14:creationId xmlns:p14="http://schemas.microsoft.com/office/powerpoint/2010/main" val="3080362480"/>
      </p:ext>
    </p:extLst>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609600" y="1447800"/>
            <a:ext cx="731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457200" indent="-457200" eaLnBrk="1" hangingPunct="1">
              <a:spcBef>
                <a:spcPct val="0"/>
              </a:spcBef>
              <a:buFont typeface="Wingdings" panose="05000000000000000000" pitchFamily="2" charset="2"/>
              <a:buChar char="u"/>
            </a:pPr>
            <a:r>
              <a:rPr kumimoji="1" lang="zh-CN" altLang="en-US" sz="2800" dirty="0">
                <a:solidFill>
                  <a:schemeClr val="accent2"/>
                </a:solidFill>
                <a:latin typeface="微软雅黑" panose="020B0503020204020204" pitchFamily="34" charset="-122"/>
                <a:ea typeface="微软雅黑" panose="020B0503020204020204" pitchFamily="34" charset="-122"/>
              </a:rPr>
              <a:t>旋光异构</a:t>
            </a:r>
            <a:r>
              <a:rPr kumimoji="1" lang="zh-CN" altLang="zh-CN" sz="2800" dirty="0">
                <a:solidFill>
                  <a:schemeClr val="accent2"/>
                </a:solidFill>
                <a:latin typeface="微软雅黑" panose="020B0503020204020204" pitchFamily="34" charset="-122"/>
                <a:ea typeface="微软雅黑" panose="020B0503020204020204" pitchFamily="34" charset="-122"/>
              </a:rPr>
              <a:t>专一性</a:t>
            </a:r>
            <a:endParaRPr kumimoji="1" lang="zh-CN" altLang="en-US" sz="2800" dirty="0">
              <a:solidFill>
                <a:schemeClr val="accent2"/>
              </a:solidFill>
              <a:latin typeface="微软雅黑" panose="020B0503020204020204" pitchFamily="34" charset="-122"/>
              <a:ea typeface="微软雅黑" panose="020B0503020204020204" pitchFamily="34" charset="-122"/>
            </a:endParaRPr>
          </a:p>
        </p:txBody>
      </p:sp>
      <p:sp>
        <p:nvSpPr>
          <p:cNvPr id="150531" name="Text Box 3"/>
          <p:cNvSpPr txBox="1">
            <a:spLocks noChangeArrowheads="1"/>
          </p:cNvSpPr>
          <p:nvPr/>
        </p:nvSpPr>
        <p:spPr bwMode="auto">
          <a:xfrm>
            <a:off x="631198" y="2132856"/>
            <a:ext cx="8215312" cy="1393779"/>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酶的一个重要特性是能专一性地与</a:t>
            </a:r>
            <a:r>
              <a:rPr kumimoji="1" lang="zh-CN" altLang="en-US" sz="1800" dirty="0">
                <a:solidFill>
                  <a:schemeClr val="accent2"/>
                </a:solidFill>
                <a:latin typeface="微软雅黑" panose="020B0503020204020204" pitchFamily="34" charset="-122"/>
                <a:ea typeface="微软雅黑" panose="020B0503020204020204" pitchFamily="34" charset="-122"/>
              </a:rPr>
              <a:t>手性</a:t>
            </a:r>
            <a:r>
              <a:rPr kumimoji="1" lang="zh-CN" altLang="en-US" sz="1800" dirty="0">
                <a:solidFill>
                  <a:schemeClr val="tx1"/>
                </a:solidFill>
                <a:latin typeface="微软雅黑" panose="020B0503020204020204" pitchFamily="34" charset="-122"/>
                <a:ea typeface="微软雅黑" panose="020B0503020204020204" pitchFamily="34" charset="-122"/>
              </a:rPr>
              <a:t>底物结合并催化这类底物发生反应。即当底物具有旋光异构体时，酶只能作用于其中的一种。</a:t>
            </a:r>
          </a:p>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例如，</a:t>
            </a:r>
            <a:r>
              <a:rPr kumimoji="1" lang="zh-CN" altLang="en-US" sz="1800" dirty="0">
                <a:solidFill>
                  <a:srgbClr val="FF3399"/>
                </a:solidFill>
                <a:latin typeface="微软雅黑" panose="020B0503020204020204" pitchFamily="34" charset="-122"/>
                <a:ea typeface="微软雅黑" panose="020B0503020204020204" pitchFamily="34" charset="-122"/>
              </a:rPr>
              <a:t>淀粉酶</a:t>
            </a:r>
            <a:r>
              <a:rPr kumimoji="1" lang="zh-CN" altLang="en-US" sz="1800" dirty="0">
                <a:solidFill>
                  <a:schemeClr val="tx1"/>
                </a:solidFill>
                <a:latin typeface="微软雅黑" panose="020B0503020204020204" pitchFamily="34" charset="-122"/>
                <a:ea typeface="微软雅黑" panose="020B0503020204020204" pitchFamily="34" charset="-122"/>
              </a:rPr>
              <a:t>只能选择性地水解</a:t>
            </a:r>
            <a:r>
              <a:rPr kumimoji="1" lang="en-US" altLang="zh-CN" sz="1800" dirty="0">
                <a:solidFill>
                  <a:schemeClr val="tx1"/>
                </a:solidFill>
                <a:latin typeface="微软雅黑" panose="020B0503020204020204" pitchFamily="34" charset="-122"/>
                <a:ea typeface="微软雅黑" panose="020B0503020204020204" pitchFamily="34" charset="-122"/>
              </a:rPr>
              <a:t>D－</a:t>
            </a:r>
            <a:r>
              <a:rPr kumimoji="1" lang="zh-CN" altLang="en-US" sz="1800" dirty="0">
                <a:solidFill>
                  <a:schemeClr val="tx1"/>
                </a:solidFill>
                <a:latin typeface="微软雅黑" panose="020B0503020204020204" pitchFamily="34" charset="-122"/>
                <a:ea typeface="微软雅黑" panose="020B0503020204020204" pitchFamily="34" charset="-122"/>
              </a:rPr>
              <a:t>葡萄糖形成的1，4－糖苷键；</a:t>
            </a:r>
            <a:r>
              <a:rPr kumimoji="1" lang="en-US" altLang="zh-CN" sz="1800" dirty="0">
                <a:solidFill>
                  <a:srgbClr val="FF3399"/>
                </a:solidFill>
                <a:latin typeface="微软雅黑" panose="020B0503020204020204" pitchFamily="34" charset="-122"/>
                <a:ea typeface="微软雅黑" panose="020B0503020204020204" pitchFamily="34" charset="-122"/>
              </a:rPr>
              <a:t>L-</a:t>
            </a:r>
            <a:r>
              <a:rPr kumimoji="1" lang="zh-CN" altLang="en-US" sz="1800" dirty="0">
                <a:solidFill>
                  <a:srgbClr val="FF3399"/>
                </a:solidFill>
                <a:latin typeface="微软雅黑" panose="020B0503020204020204" pitchFamily="34" charset="-122"/>
                <a:ea typeface="微软雅黑" panose="020B0503020204020204" pitchFamily="34" charset="-122"/>
              </a:rPr>
              <a:t>氨基酸氧化酶</a:t>
            </a:r>
            <a:r>
              <a:rPr kumimoji="1" lang="zh-CN" altLang="en-US" sz="1800" dirty="0">
                <a:solidFill>
                  <a:schemeClr val="tx1"/>
                </a:solidFill>
                <a:latin typeface="微软雅黑" panose="020B0503020204020204" pitchFamily="34" charset="-122"/>
                <a:ea typeface="微软雅黑" panose="020B0503020204020204" pitchFamily="34" charset="-122"/>
              </a:rPr>
              <a:t>只能催化</a:t>
            </a:r>
            <a:r>
              <a:rPr kumimoji="1" lang="en-US" altLang="zh-CN" sz="1800" dirty="0">
                <a:solidFill>
                  <a:schemeClr val="tx1"/>
                </a:solidFill>
                <a:latin typeface="微软雅黑" panose="020B0503020204020204" pitchFamily="34" charset="-122"/>
                <a:ea typeface="微软雅黑" panose="020B0503020204020204" pitchFamily="34" charset="-122"/>
              </a:rPr>
              <a:t>L-</a:t>
            </a:r>
            <a:r>
              <a:rPr kumimoji="1" lang="zh-CN" altLang="en-US" sz="1800" dirty="0">
                <a:solidFill>
                  <a:schemeClr val="tx1"/>
                </a:solidFill>
                <a:latin typeface="微软雅黑" panose="020B0503020204020204" pitchFamily="34" charset="-122"/>
                <a:ea typeface="微软雅黑" panose="020B0503020204020204" pitchFamily="34" charset="-122"/>
              </a:rPr>
              <a:t>氨基酸氧化；</a:t>
            </a:r>
            <a:r>
              <a:rPr kumimoji="1" lang="zh-CN" altLang="en-US" sz="1800" dirty="0">
                <a:solidFill>
                  <a:srgbClr val="FF3399"/>
                </a:solidFill>
                <a:latin typeface="微软雅黑" panose="020B0503020204020204" pitchFamily="34" charset="-122"/>
                <a:ea typeface="微软雅黑" panose="020B0503020204020204" pitchFamily="34" charset="-122"/>
              </a:rPr>
              <a:t>乳酸脱氢酶</a:t>
            </a:r>
            <a:r>
              <a:rPr kumimoji="1" lang="zh-CN" altLang="en-US" sz="1800" dirty="0">
                <a:solidFill>
                  <a:schemeClr val="tx1"/>
                </a:solidFill>
                <a:latin typeface="微软雅黑" panose="020B0503020204020204" pitchFamily="34" charset="-122"/>
                <a:ea typeface="微软雅黑" panose="020B0503020204020204" pitchFamily="34" charset="-122"/>
              </a:rPr>
              <a:t>只对</a:t>
            </a:r>
            <a:r>
              <a:rPr kumimoji="1" lang="en-US" altLang="zh-CN" sz="1800" dirty="0">
                <a:solidFill>
                  <a:schemeClr val="tx1"/>
                </a:solidFill>
                <a:latin typeface="微软雅黑" panose="020B0503020204020204" pitchFamily="34" charset="-122"/>
                <a:ea typeface="微软雅黑" panose="020B0503020204020204" pitchFamily="34" charset="-122"/>
              </a:rPr>
              <a:t>L-</a:t>
            </a:r>
            <a:r>
              <a:rPr kumimoji="1" lang="zh-CN" altLang="en-US" sz="1800" dirty="0">
                <a:solidFill>
                  <a:schemeClr val="tx1"/>
                </a:solidFill>
                <a:latin typeface="微软雅黑" panose="020B0503020204020204" pitchFamily="34" charset="-122"/>
                <a:ea typeface="微软雅黑" panose="020B0503020204020204" pitchFamily="34" charset="-122"/>
              </a:rPr>
              <a:t>乳酸是专一的。</a:t>
            </a:r>
          </a:p>
        </p:txBody>
      </p:sp>
      <p:sp>
        <p:nvSpPr>
          <p:cNvPr id="150532" name="Rectangle 4"/>
          <p:cNvSpPr>
            <a:spLocks noChangeArrowheads="1"/>
          </p:cNvSpPr>
          <p:nvPr/>
        </p:nvSpPr>
        <p:spPr bwMode="auto">
          <a:xfrm>
            <a:off x="479902" y="139700"/>
            <a:ext cx="3419872" cy="914400"/>
          </a:xfrm>
          <a:prstGeom prst="rect">
            <a:avLst/>
          </a:prstGeom>
          <a:solidFill>
            <a:srgbClr val="66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3600" dirty="0">
                <a:solidFill>
                  <a:schemeClr val="tx1"/>
                </a:solidFill>
                <a:latin typeface="微软雅黑" panose="020B0503020204020204" pitchFamily="34" charset="-122"/>
                <a:ea typeface="微软雅黑" panose="020B0503020204020204" pitchFamily="34" charset="-122"/>
              </a:rPr>
              <a:t>立体异构专一性</a:t>
            </a:r>
          </a:p>
        </p:txBody>
      </p:sp>
      <p:sp>
        <p:nvSpPr>
          <p:cNvPr id="5" name="Rectangle 2"/>
          <p:cNvSpPr>
            <a:spLocks noGrp="1" noChangeArrowheads="1"/>
          </p:cNvSpPr>
          <p:nvPr>
            <p:ph type="title"/>
          </p:nvPr>
        </p:nvSpPr>
        <p:spPr>
          <a:xfrm>
            <a:off x="661560" y="3699103"/>
            <a:ext cx="8382000" cy="685800"/>
          </a:xfrm>
          <a:noFill/>
        </p:spPr>
        <p:txBody>
          <a:bodyPr/>
          <a:lstStyle/>
          <a:p>
            <a:pPr marL="457200" indent="-457200" algn="l">
              <a:lnSpc>
                <a:spcPct val="120000"/>
              </a:lnSpc>
              <a:buFont typeface="Wingdings" panose="05000000000000000000" pitchFamily="2" charset="2"/>
              <a:buChar char="u"/>
            </a:pPr>
            <a:r>
              <a:rPr kumimoji="1" lang="zh-CN" altLang="en-US" sz="2800" b="1" dirty="0">
                <a:solidFill>
                  <a:schemeClr val="accent2"/>
                </a:solidFill>
                <a:latin typeface="微软雅黑" panose="020B0503020204020204" pitchFamily="34" charset="-122"/>
                <a:ea typeface="微软雅黑" panose="020B0503020204020204" pitchFamily="34" charset="-122"/>
                <a:cs typeface="+mn-cs"/>
              </a:rPr>
              <a:t>几何异构专一性</a:t>
            </a:r>
            <a:endParaRPr kumimoji="1" lang="en-US" altLang="zh-CN" sz="2800" b="1" dirty="0">
              <a:solidFill>
                <a:schemeClr val="accent2"/>
              </a:solidFill>
              <a:latin typeface="微软雅黑" panose="020B0503020204020204" pitchFamily="34" charset="-122"/>
              <a:ea typeface="微软雅黑" panose="020B0503020204020204" pitchFamily="34" charset="-122"/>
              <a:cs typeface="+mn-cs"/>
            </a:endParaRPr>
          </a:p>
        </p:txBody>
      </p:sp>
      <p:sp>
        <p:nvSpPr>
          <p:cNvPr id="3" name="矩形 2"/>
          <p:cNvSpPr/>
          <p:nvPr/>
        </p:nvSpPr>
        <p:spPr>
          <a:xfrm>
            <a:off x="661560" y="4410640"/>
            <a:ext cx="7438832" cy="1421928"/>
          </a:xfrm>
          <a:prstGeom prst="rect">
            <a:avLst/>
          </a:prstGeom>
          <a:ln>
            <a:solidFill>
              <a:srgbClr val="FF6600"/>
            </a:solidFill>
          </a:ln>
        </p:spPr>
        <p:txBody>
          <a:bodyPr wrap="square">
            <a:spAutoFit/>
          </a:bodyPr>
          <a:lstStyle/>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有些酶只能选择性催化某种几何异构体底物的反应，而对另一种</a:t>
            </a:r>
            <a:r>
              <a:rPr kumimoji="1" lang="zh-CN" altLang="en-US" sz="1800" dirty="0">
                <a:solidFill>
                  <a:schemeClr val="accent2"/>
                </a:solidFill>
                <a:latin typeface="微软雅黑" panose="020B0503020204020204" pitchFamily="34" charset="-122"/>
                <a:ea typeface="微软雅黑" panose="020B0503020204020204" pitchFamily="34" charset="-122"/>
              </a:rPr>
              <a:t>构型</a:t>
            </a:r>
            <a:r>
              <a:rPr kumimoji="1" lang="zh-CN" altLang="en-US" sz="1800" dirty="0">
                <a:solidFill>
                  <a:schemeClr val="tx1"/>
                </a:solidFill>
                <a:latin typeface="微软雅黑" panose="020B0503020204020204" pitchFamily="34" charset="-122"/>
                <a:ea typeface="微软雅黑" panose="020B0503020204020204" pitchFamily="34" charset="-122"/>
              </a:rPr>
              <a:t>则无催化作用。</a:t>
            </a:r>
          </a:p>
          <a:p>
            <a:pPr eaLnBrk="1" hangingPunct="1">
              <a:lnSpc>
                <a:spcPct val="120000"/>
              </a:lnSpc>
              <a:spcBef>
                <a:spcPct val="0"/>
              </a:spcBef>
            </a:pPr>
            <a:r>
              <a:rPr kumimoji="1" lang="zh-CN" altLang="en-US" sz="1800" dirty="0">
                <a:solidFill>
                  <a:schemeClr val="tx1"/>
                </a:solidFill>
                <a:latin typeface="微软雅黑" panose="020B0503020204020204" pitchFamily="34" charset="-122"/>
                <a:ea typeface="微软雅黑" panose="020B0503020204020204" pitchFamily="34" charset="-122"/>
              </a:rPr>
              <a:t>如延胡索酸水合酶只能催化延胡索酸即</a:t>
            </a:r>
            <a:r>
              <a:rPr kumimoji="1" lang="zh-CN" altLang="en-US" sz="1800" dirty="0">
                <a:solidFill>
                  <a:srgbClr val="FF0066"/>
                </a:solidFill>
                <a:latin typeface="微软雅黑" panose="020B0503020204020204" pitchFamily="34" charset="-122"/>
                <a:ea typeface="微软雅黑" panose="020B0503020204020204" pitchFamily="34" charset="-122"/>
              </a:rPr>
              <a:t>反-丁烯二酸</a:t>
            </a:r>
            <a:r>
              <a:rPr kumimoji="1" lang="zh-CN" altLang="en-US" sz="1800" dirty="0">
                <a:solidFill>
                  <a:schemeClr val="tx1"/>
                </a:solidFill>
                <a:latin typeface="微软雅黑" panose="020B0503020204020204" pitchFamily="34" charset="-122"/>
                <a:ea typeface="微软雅黑" panose="020B0503020204020204" pitchFamily="34" charset="-122"/>
              </a:rPr>
              <a:t>水合生成苹果酸，对马来酸（顺－丁烯二酸）则不起作用</a:t>
            </a:r>
            <a:endParaRPr kumimoji="1" lang="zh-CN" altLang="en-US" sz="1800" b="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7294015"/>
      </p:ext>
    </p:extLst>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33400" y="381000"/>
            <a:ext cx="5767388" cy="769938"/>
          </a:xfrm>
        </p:spPr>
        <p:txBody>
          <a:bodyPr/>
          <a:lstStyle/>
          <a:p>
            <a:pPr eaLnBrk="1" hangingPunct="1"/>
            <a:r>
              <a:rPr lang="zh-CN" altLang="en-US" sz="3200" b="1" dirty="0">
                <a:solidFill>
                  <a:srgbClr val="006600"/>
                </a:solidFill>
                <a:latin typeface="微软雅黑" panose="020B0503020204020204" pitchFamily="34" charset="-122"/>
                <a:ea typeface="微软雅黑" panose="020B0503020204020204" pitchFamily="34" charset="-122"/>
              </a:rPr>
              <a:t>4）酶活性受到调节和控制</a:t>
            </a:r>
          </a:p>
        </p:txBody>
      </p:sp>
      <p:sp>
        <p:nvSpPr>
          <p:cNvPr id="60419" name="Rectangle 3"/>
          <p:cNvSpPr>
            <a:spLocks noChangeArrowheads="1"/>
          </p:cNvSpPr>
          <p:nvPr/>
        </p:nvSpPr>
        <p:spPr bwMode="auto">
          <a:xfrm>
            <a:off x="762000" y="1143000"/>
            <a:ext cx="83820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rgbClr val="FF6600"/>
                </a:solidFill>
                <a:latin typeface="Times New Roman" panose="02020603050405020304" pitchFamily="18" charset="0"/>
                <a:ea typeface="楷体_GB2312" pitchFamily="49" charset="-122"/>
              </a:rPr>
              <a:t>a</a:t>
            </a:r>
            <a:r>
              <a:rPr kumimoji="1" lang="en-US" altLang="zh-CN" sz="2800" dirty="0">
                <a:solidFill>
                  <a:srgbClr val="FF6600"/>
                </a:solidFill>
                <a:latin typeface="微软雅黑" panose="020B0503020204020204" pitchFamily="34" charset="-122"/>
                <a:ea typeface="微软雅黑" panose="020B0503020204020204" pitchFamily="34" charset="-122"/>
              </a:rPr>
              <a:t>.</a:t>
            </a:r>
            <a:r>
              <a:rPr kumimoji="1" lang="zh-CN" altLang="en-US" sz="2800" dirty="0">
                <a:solidFill>
                  <a:srgbClr val="FF6600"/>
                </a:solidFill>
                <a:latin typeface="微软雅黑" panose="020B0503020204020204" pitchFamily="34" charset="-122"/>
                <a:ea typeface="微软雅黑" panose="020B0503020204020204" pitchFamily="34" charset="-122"/>
              </a:rPr>
              <a:t>调节酶的浓度</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a:t>
            </a:r>
            <a:r>
              <a:rPr kumimoji="1" lang="zh-CN" altLang="en-US" sz="2400" dirty="0">
                <a:solidFill>
                  <a:schemeClr val="tx2"/>
                </a:solidFill>
                <a:latin typeface="微软雅黑" panose="020B0503020204020204" pitchFamily="34" charset="-122"/>
                <a:ea typeface="微软雅黑" panose="020B0503020204020204" pitchFamily="34" charset="-122"/>
              </a:rPr>
              <a:t>诱导或抑制酶的合成或调节酶的降解：乳糖操纵子</a:t>
            </a:r>
          </a:p>
        </p:txBody>
      </p:sp>
      <p:sp>
        <p:nvSpPr>
          <p:cNvPr id="60420" name="Rectangle 4"/>
          <p:cNvSpPr>
            <a:spLocks noChangeArrowheads="1"/>
          </p:cNvSpPr>
          <p:nvPr/>
        </p:nvSpPr>
        <p:spPr bwMode="auto">
          <a:xfrm>
            <a:off x="684213" y="4365625"/>
            <a:ext cx="79930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rgbClr val="FF6600"/>
                </a:solidFill>
                <a:latin typeface="Times New Roman" panose="02020603050405020304" pitchFamily="18" charset="0"/>
                <a:ea typeface="楷体_GB2312" pitchFamily="49" charset="-122"/>
              </a:rPr>
              <a:t>b.</a:t>
            </a:r>
            <a:r>
              <a:rPr kumimoji="1" lang="zh-CN" altLang="en-US" sz="2800" dirty="0">
                <a:solidFill>
                  <a:srgbClr val="FF6600"/>
                </a:solidFill>
                <a:latin typeface="微软雅黑" panose="020B0503020204020204" pitchFamily="34" charset="-122"/>
                <a:ea typeface="微软雅黑" panose="020B0503020204020204" pitchFamily="34" charset="-122"/>
              </a:rPr>
              <a:t>通过激素调节酶的活性</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a:t>
            </a:r>
            <a:r>
              <a:rPr kumimoji="1" lang="zh-CN" altLang="en-US" sz="2400" dirty="0">
                <a:solidFill>
                  <a:schemeClr val="tx2"/>
                </a:solidFill>
                <a:latin typeface="微软雅黑" panose="020B0503020204020204" pitchFamily="34" charset="-122"/>
                <a:ea typeface="微软雅黑" panose="020B0503020204020204" pitchFamily="34" charset="-122"/>
              </a:rPr>
              <a:t>乳糖合成酶</a:t>
            </a:r>
            <a:r>
              <a:rPr kumimoji="1" lang="en-US" altLang="zh-CN" sz="2400" dirty="0">
                <a:solidFill>
                  <a:schemeClr val="tx2"/>
                </a:solidFill>
                <a:latin typeface="微软雅黑" panose="020B0503020204020204" pitchFamily="34" charset="-122"/>
                <a:ea typeface="微软雅黑" panose="020B0503020204020204" pitchFamily="34" charset="-122"/>
              </a:rPr>
              <a:t>=</a:t>
            </a:r>
            <a:r>
              <a:rPr kumimoji="1" lang="zh-CN" altLang="en-US" sz="2400" dirty="0">
                <a:solidFill>
                  <a:schemeClr val="tx2"/>
                </a:solidFill>
                <a:latin typeface="微软雅黑" panose="020B0503020204020204" pitchFamily="34" charset="-122"/>
                <a:ea typeface="微软雅黑" panose="020B0503020204020204" pitchFamily="34" charset="-122"/>
              </a:rPr>
              <a:t>催化亚基</a:t>
            </a:r>
            <a:r>
              <a:rPr kumimoji="1" lang="en-US" altLang="zh-CN" sz="2400" dirty="0">
                <a:solidFill>
                  <a:schemeClr val="tx2"/>
                </a:solidFill>
                <a:latin typeface="微软雅黑" panose="020B0503020204020204" pitchFamily="34" charset="-122"/>
                <a:ea typeface="微软雅黑" panose="020B0503020204020204" pitchFamily="34" charset="-122"/>
              </a:rPr>
              <a:t>+</a:t>
            </a:r>
            <a:r>
              <a:rPr kumimoji="1" lang="zh-CN" altLang="en-US" sz="2400" dirty="0">
                <a:solidFill>
                  <a:schemeClr val="tx2"/>
                </a:solidFill>
                <a:latin typeface="微软雅黑" panose="020B0503020204020204" pitchFamily="34" charset="-122"/>
                <a:ea typeface="微软雅黑" panose="020B0503020204020204" pitchFamily="34" charset="-122"/>
              </a:rPr>
              <a:t>调节亚基（ </a:t>
            </a:r>
            <a:r>
              <a:rPr kumimoji="1" lang="zh-CN" altLang="en-US" sz="24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r>
              <a:rPr kumimoji="1" lang="zh-CN" altLang="en-US" sz="2400" dirty="0">
                <a:solidFill>
                  <a:schemeClr val="accent2"/>
                </a:solidFill>
                <a:latin typeface="微软雅黑" panose="020B0503020204020204" pitchFamily="34" charset="-122"/>
                <a:ea typeface="微软雅黑" panose="020B0503020204020204" pitchFamily="34" charset="-122"/>
              </a:rPr>
              <a:t>-乳清蛋白</a:t>
            </a:r>
            <a:r>
              <a:rPr kumimoji="1" lang="en-US" altLang="zh-CN" sz="2400" dirty="0">
                <a:solidFill>
                  <a:schemeClr val="tx2"/>
                </a:solidFill>
                <a:latin typeface="微软雅黑" panose="020B0503020204020204" pitchFamily="34" charset="-122"/>
                <a:ea typeface="微软雅黑" panose="020B0503020204020204" pitchFamily="34" charset="-122"/>
              </a:rPr>
              <a:t>)</a:t>
            </a:r>
          </a:p>
          <a:p>
            <a:pPr eaLnBrk="1" hangingPunct="1">
              <a:lnSpc>
                <a:spcPct val="120000"/>
              </a:lnSpc>
              <a:spcBef>
                <a:spcPct val="0"/>
              </a:spcBef>
            </a:pPr>
            <a:r>
              <a:rPr kumimoji="1" lang="zh-CN" altLang="en-US" sz="2400" dirty="0">
                <a:solidFill>
                  <a:schemeClr val="tx2"/>
                </a:solidFill>
                <a:latin typeface="微软雅黑" panose="020B0503020204020204" pitchFamily="34" charset="-122"/>
                <a:ea typeface="微软雅黑" panose="020B0503020204020204" pitchFamily="34" charset="-122"/>
              </a:rPr>
              <a:t>调节亚基：</a:t>
            </a:r>
            <a:r>
              <a:rPr kumimoji="1" lang="zh-CN" altLang="en-US" sz="24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r>
              <a:rPr kumimoji="1" lang="zh-CN" altLang="en-US" sz="2400" dirty="0">
                <a:solidFill>
                  <a:schemeClr val="accent2"/>
                </a:solidFill>
                <a:latin typeface="微软雅黑" panose="020B0503020204020204" pitchFamily="34" charset="-122"/>
                <a:ea typeface="微软雅黑" panose="020B0503020204020204" pitchFamily="34" charset="-122"/>
              </a:rPr>
              <a:t>-乳清蛋白</a:t>
            </a:r>
            <a:r>
              <a:rPr kumimoji="1" lang="zh-CN" altLang="en-US" sz="2400" dirty="0">
                <a:solidFill>
                  <a:schemeClr val="tx2"/>
                </a:solidFill>
                <a:latin typeface="微软雅黑" panose="020B0503020204020204" pitchFamily="34" charset="-122"/>
                <a:ea typeface="微软雅黑" panose="020B0503020204020204" pitchFamily="34" charset="-122"/>
              </a:rPr>
              <a:t>的合成受乳腺激素的调节</a:t>
            </a:r>
          </a:p>
        </p:txBody>
      </p:sp>
      <p:sp>
        <p:nvSpPr>
          <p:cNvPr id="60421" name="Rectangle 5"/>
          <p:cNvSpPr>
            <a:spLocks noChangeArrowheads="1"/>
          </p:cNvSpPr>
          <p:nvPr/>
        </p:nvSpPr>
        <p:spPr bwMode="auto">
          <a:xfrm>
            <a:off x="2819400" y="2362200"/>
            <a:ext cx="1828800" cy="457200"/>
          </a:xfrm>
          <a:prstGeom prst="rect">
            <a:avLst/>
          </a:prstGeom>
          <a:solidFill>
            <a:schemeClr val="accent1"/>
          </a:solidFill>
          <a:ln w="9525">
            <a:solidFill>
              <a:schemeClr val="tx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60422" name="Rectangle 6"/>
          <p:cNvSpPr>
            <a:spLocks noChangeArrowheads="1"/>
          </p:cNvSpPr>
          <p:nvPr/>
        </p:nvSpPr>
        <p:spPr bwMode="auto">
          <a:xfrm>
            <a:off x="4038600" y="2362200"/>
            <a:ext cx="1524000" cy="457200"/>
          </a:xfrm>
          <a:prstGeom prst="rect">
            <a:avLst/>
          </a:prstGeom>
          <a:solidFill>
            <a:srgbClr val="FFFF00"/>
          </a:solidFill>
          <a:ln w="9525">
            <a:solidFill>
              <a:schemeClr val="tx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60423" name="Rectangle 7"/>
          <p:cNvSpPr>
            <a:spLocks noChangeArrowheads="1"/>
          </p:cNvSpPr>
          <p:nvPr/>
        </p:nvSpPr>
        <p:spPr bwMode="auto">
          <a:xfrm>
            <a:off x="5562600" y="2362200"/>
            <a:ext cx="1524000" cy="457200"/>
          </a:xfrm>
          <a:prstGeom prst="rect">
            <a:avLst/>
          </a:prstGeom>
          <a:solidFill>
            <a:srgbClr val="FF0066"/>
          </a:solidFill>
          <a:ln w="9525">
            <a:solidFill>
              <a:schemeClr val="tx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60424" name="Oval 8"/>
          <p:cNvSpPr>
            <a:spLocks noChangeArrowheads="1"/>
          </p:cNvSpPr>
          <p:nvPr/>
        </p:nvSpPr>
        <p:spPr bwMode="auto">
          <a:xfrm>
            <a:off x="3124200" y="2667000"/>
            <a:ext cx="457200" cy="381000"/>
          </a:xfrm>
          <a:prstGeom prst="ellipse">
            <a:avLst/>
          </a:prstGeom>
          <a:solidFill>
            <a:schemeClr val="accent2"/>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60425" name="Rectangle 9"/>
          <p:cNvSpPr>
            <a:spLocks noChangeArrowheads="1"/>
          </p:cNvSpPr>
          <p:nvPr/>
        </p:nvSpPr>
        <p:spPr bwMode="auto">
          <a:xfrm>
            <a:off x="4343400" y="3429000"/>
            <a:ext cx="1984005" cy="461665"/>
          </a:xfrm>
          <a:prstGeom prst="rect">
            <a:avLst/>
          </a:prstGeom>
          <a:noFill/>
          <a:ln w="952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400" dirty="0">
                <a:solidFill>
                  <a:srgbClr val="D60093"/>
                </a:solidFill>
                <a:ea typeface="楷体_GB2312" pitchFamily="49" charset="-122"/>
              </a:rPr>
              <a:t> </a:t>
            </a:r>
            <a:r>
              <a:rPr kumimoji="1" lang="zh-CN" altLang="en-US" sz="2400" dirty="0">
                <a:solidFill>
                  <a:srgbClr val="D60093"/>
                </a:solidFill>
                <a:latin typeface="微软雅黑" panose="020B0503020204020204" pitchFamily="34" charset="-122"/>
                <a:ea typeface="微软雅黑" panose="020B0503020204020204" pitchFamily="34" charset="-122"/>
              </a:rPr>
              <a:t>乳糖、</a:t>
            </a:r>
            <a:r>
              <a:rPr kumimoji="1" lang="en-US" altLang="zh-CN" sz="2400" dirty="0">
                <a:solidFill>
                  <a:srgbClr val="D60093"/>
                </a:solidFill>
                <a:latin typeface="微软雅黑" panose="020B0503020204020204" pitchFamily="34" charset="-122"/>
                <a:ea typeface="微软雅黑" panose="020B0503020204020204" pitchFamily="34" charset="-122"/>
              </a:rPr>
              <a:t>IPTG</a:t>
            </a:r>
          </a:p>
        </p:txBody>
      </p:sp>
      <p:sp>
        <p:nvSpPr>
          <p:cNvPr id="60426" name="Line 10"/>
          <p:cNvSpPr>
            <a:spLocks noChangeShapeType="1"/>
          </p:cNvSpPr>
          <p:nvPr/>
        </p:nvSpPr>
        <p:spPr bwMode="auto">
          <a:xfrm flipH="1" flipV="1">
            <a:off x="3995738" y="3213100"/>
            <a:ext cx="330200"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7" name="Rectangle 11"/>
          <p:cNvSpPr>
            <a:spLocks noChangeArrowheads="1"/>
          </p:cNvSpPr>
          <p:nvPr/>
        </p:nvSpPr>
        <p:spPr bwMode="auto">
          <a:xfrm>
            <a:off x="1763713" y="2924175"/>
            <a:ext cx="1354858" cy="46166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400" dirty="0">
                <a:solidFill>
                  <a:schemeClr val="tx2"/>
                </a:solidFill>
                <a:ea typeface="楷体_GB2312" pitchFamily="49" charset="-122"/>
              </a:rPr>
              <a:t> </a:t>
            </a:r>
            <a:r>
              <a:rPr kumimoji="1" lang="zh-CN" altLang="en-US" sz="2400" dirty="0">
                <a:solidFill>
                  <a:schemeClr val="tx2"/>
                </a:solidFill>
                <a:latin typeface="微软雅黑" panose="020B0503020204020204" pitchFamily="34" charset="-122"/>
                <a:ea typeface="微软雅黑" panose="020B0503020204020204" pitchFamily="34" charset="-122"/>
              </a:rPr>
              <a:t>阻遏物 </a:t>
            </a:r>
            <a:endParaRPr kumimoji="1" lang="en-US" altLang="zh-CN" sz="24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95288" y="2924175"/>
            <a:ext cx="5553123"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rgbClr val="FF6600"/>
                </a:solidFill>
                <a:latin typeface="微软雅黑" panose="020B0503020204020204" pitchFamily="34" charset="-122"/>
                <a:ea typeface="微软雅黑" panose="020B0503020204020204" pitchFamily="34" charset="-122"/>
              </a:rPr>
              <a:t>d.</a:t>
            </a:r>
            <a:r>
              <a:rPr kumimoji="1" lang="zh-CN" altLang="en-US" sz="2800" dirty="0">
                <a:solidFill>
                  <a:srgbClr val="FF6600"/>
                </a:solidFill>
                <a:latin typeface="微软雅黑" panose="020B0503020204020204" pitchFamily="34" charset="-122"/>
                <a:ea typeface="微软雅黑" panose="020B0503020204020204" pitchFamily="34" charset="-122"/>
              </a:rPr>
              <a:t>抑制剂和激活剂对酶活性的调节</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大分子：胰蛋白酶抑制剂</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小分子：2，3－二磷酸甘油酸</a:t>
            </a:r>
          </a:p>
        </p:txBody>
      </p:sp>
      <p:sp>
        <p:nvSpPr>
          <p:cNvPr id="61443" name="Rectangle 3"/>
          <p:cNvSpPr>
            <a:spLocks noChangeArrowheads="1"/>
          </p:cNvSpPr>
          <p:nvPr/>
        </p:nvSpPr>
        <p:spPr bwMode="auto">
          <a:xfrm>
            <a:off x="611560" y="1170782"/>
            <a:ext cx="73152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rgbClr val="FF6600"/>
                </a:solidFill>
                <a:latin typeface="微软雅黑" panose="020B0503020204020204" pitchFamily="34" charset="-122"/>
                <a:ea typeface="微软雅黑" panose="020B0503020204020204" pitchFamily="34" charset="-122"/>
              </a:rPr>
              <a:t>c. </a:t>
            </a:r>
            <a:r>
              <a:rPr kumimoji="1" lang="zh-CN" altLang="en-US" sz="2800" dirty="0">
                <a:solidFill>
                  <a:srgbClr val="FF6600"/>
                </a:solidFill>
                <a:latin typeface="微软雅黑" panose="020B0503020204020204" pitchFamily="34" charset="-122"/>
                <a:ea typeface="微软雅黑" panose="020B0503020204020204" pitchFamily="34" charset="-122"/>
              </a:rPr>
              <a:t>反馈抑制调节酶活性</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如：苏氨酸生物合成为异亮氨酸</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第一步反应：苏氨酸脱氨酶</a:t>
            </a:r>
          </a:p>
        </p:txBody>
      </p:sp>
      <p:sp>
        <p:nvSpPr>
          <p:cNvPr id="61444" name="Rectangle 4"/>
          <p:cNvSpPr>
            <a:spLocks noChangeArrowheads="1"/>
          </p:cNvSpPr>
          <p:nvPr/>
        </p:nvSpPr>
        <p:spPr bwMode="auto">
          <a:xfrm>
            <a:off x="395288" y="4800600"/>
            <a:ext cx="874871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rgbClr val="FF6600"/>
                </a:solidFill>
                <a:latin typeface="微软雅黑" panose="020B0503020204020204" pitchFamily="34" charset="-122"/>
                <a:ea typeface="微软雅黑" panose="020B0503020204020204" pitchFamily="34" charset="-122"/>
              </a:rPr>
              <a:t>e.</a:t>
            </a:r>
            <a:r>
              <a:rPr kumimoji="1" lang="zh-CN" altLang="en-US" sz="2800" dirty="0">
                <a:solidFill>
                  <a:srgbClr val="FF6600"/>
                </a:solidFill>
                <a:latin typeface="微软雅黑" panose="020B0503020204020204" pitchFamily="34" charset="-122"/>
                <a:ea typeface="微软雅黑" panose="020B0503020204020204" pitchFamily="34" charset="-122"/>
              </a:rPr>
              <a:t>其他调节方式</a:t>
            </a:r>
          </a:p>
          <a:p>
            <a:pPr eaLnBrk="1" hangingPunct="1">
              <a:lnSpc>
                <a:spcPct val="120000"/>
              </a:lnSpc>
              <a:spcBef>
                <a:spcPct val="0"/>
              </a:spcBef>
            </a:pPr>
            <a:r>
              <a:rPr kumimoji="1" lang="zh-CN" altLang="en-US" sz="2800" dirty="0">
                <a:solidFill>
                  <a:schemeClr val="tx2"/>
                </a:solidFill>
                <a:latin typeface="微软雅黑" panose="020B0503020204020204" pitchFamily="34" charset="-122"/>
                <a:ea typeface="微软雅黑" panose="020B0503020204020204" pitchFamily="34" charset="-122"/>
              </a:rPr>
              <a:t>  别构调控、酶原激活、酶的可逆共价修饰和同工酶</a:t>
            </a:r>
          </a:p>
        </p:txBody>
      </p:sp>
      <p:pic>
        <p:nvPicPr>
          <p:cNvPr id="61445" name="Picture 5"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331640" y="337055"/>
            <a:ext cx="9144000" cy="769938"/>
          </a:xfrm>
          <a:prstGeom prst="rect">
            <a:avLst/>
          </a:prstGeom>
          <a:noFill/>
          <a:ln>
            <a:noFill/>
          </a:ln>
        </p:spPr>
        <p:txBody>
          <a:bodyPr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3600" dirty="0">
                <a:solidFill>
                  <a:srgbClr val="0000CC"/>
                </a:solidFill>
                <a:latin typeface="微软雅黑" panose="020B0503020204020204" pitchFamily="34" charset="-122"/>
                <a:ea typeface="微软雅黑" panose="020B0503020204020204" pitchFamily="34" charset="-122"/>
              </a:rPr>
              <a:t>三、酶的化学本质及其组成</a:t>
            </a:r>
          </a:p>
        </p:txBody>
      </p:sp>
      <p:sp>
        <p:nvSpPr>
          <p:cNvPr id="62467" name="Rectangle 3"/>
          <p:cNvSpPr>
            <a:spLocks noChangeArrowheads="1"/>
          </p:cNvSpPr>
          <p:nvPr/>
        </p:nvSpPr>
        <p:spPr bwMode="auto">
          <a:xfrm>
            <a:off x="467544" y="1345912"/>
            <a:ext cx="33105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dirty="0">
                <a:solidFill>
                  <a:srgbClr val="0000FF"/>
                </a:solidFill>
                <a:latin typeface="微软雅黑" panose="020B0503020204020204" pitchFamily="34" charset="-122"/>
                <a:ea typeface="微软雅黑" panose="020B0503020204020204" pitchFamily="34" charset="-122"/>
              </a:rPr>
              <a:t>1</a:t>
            </a:r>
            <a:r>
              <a:rPr kumimoji="1" lang="zh-CN" altLang="en-US" dirty="0">
                <a:solidFill>
                  <a:srgbClr val="0000FF"/>
                </a:solidFill>
                <a:latin typeface="微软雅黑" panose="020B0503020204020204" pitchFamily="34" charset="-122"/>
                <a:ea typeface="微软雅黑" panose="020B0503020204020204" pitchFamily="34" charset="-122"/>
              </a:rPr>
              <a:t>、酶的化学本质</a:t>
            </a:r>
          </a:p>
        </p:txBody>
      </p:sp>
      <p:sp>
        <p:nvSpPr>
          <p:cNvPr id="62468" name="Rectangle 4"/>
          <p:cNvSpPr>
            <a:spLocks noChangeArrowheads="1"/>
          </p:cNvSpPr>
          <p:nvPr/>
        </p:nvSpPr>
        <p:spPr bwMode="auto">
          <a:xfrm>
            <a:off x="4283968" y="1285565"/>
            <a:ext cx="3743325" cy="5656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rgbClr val="FF0066"/>
                </a:solidFill>
                <a:latin typeface="微软雅黑" panose="020B0503020204020204" pitchFamily="34" charset="-122"/>
                <a:ea typeface="微软雅黑" panose="020B0503020204020204" pitchFamily="34" charset="-122"/>
              </a:rPr>
              <a:t>绝大多数</a:t>
            </a:r>
            <a:r>
              <a:rPr kumimoji="1" lang="zh-CN" altLang="en-US" sz="2800" dirty="0">
                <a:solidFill>
                  <a:schemeClr val="tx1"/>
                </a:solidFill>
                <a:latin typeface="微软雅黑" panose="020B0503020204020204" pitchFamily="34" charset="-122"/>
                <a:ea typeface="微软雅黑" panose="020B0503020204020204" pitchFamily="34" charset="-122"/>
              </a:rPr>
              <a:t>酶是蛋白质</a:t>
            </a:r>
          </a:p>
        </p:txBody>
      </p:sp>
      <p:sp>
        <p:nvSpPr>
          <p:cNvPr id="62469" name="Rectangle 5"/>
          <p:cNvSpPr>
            <a:spLocks noChangeArrowheads="1"/>
          </p:cNvSpPr>
          <p:nvPr/>
        </p:nvSpPr>
        <p:spPr bwMode="auto">
          <a:xfrm>
            <a:off x="611188" y="2060575"/>
            <a:ext cx="47244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1）酸碱水解、酶水解</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2）变性</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3）两性电解质</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4）胶体性质</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5）蛋白质的颜色反应</a:t>
            </a:r>
          </a:p>
        </p:txBody>
      </p:sp>
      <p:sp>
        <p:nvSpPr>
          <p:cNvPr id="62470" name="Rectangle 6"/>
          <p:cNvSpPr>
            <a:spLocks noChangeArrowheads="1"/>
          </p:cNvSpPr>
          <p:nvPr/>
        </p:nvSpPr>
        <p:spPr bwMode="auto">
          <a:xfrm>
            <a:off x="395288" y="5229225"/>
            <a:ext cx="4535487" cy="685800"/>
          </a:xfrm>
          <a:prstGeom prst="rect">
            <a:avLst/>
          </a:prstGeom>
          <a:solidFill>
            <a:srgbClr val="CCFFFF"/>
          </a:solidFill>
          <a:ln w="9525">
            <a:solidFill>
              <a:srgbClr val="0000FF"/>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dirty="0">
                <a:solidFill>
                  <a:srgbClr val="FF0066"/>
                </a:solidFill>
                <a:latin typeface="微软雅黑" panose="020B0503020204020204" pitchFamily="34" charset="-122"/>
                <a:ea typeface="微软雅黑" panose="020B0503020204020204" pitchFamily="34" charset="-122"/>
              </a:rPr>
              <a:t>少数</a:t>
            </a:r>
            <a:r>
              <a:rPr kumimoji="1" lang="zh-CN" altLang="en-US" dirty="0">
                <a:solidFill>
                  <a:srgbClr val="FF6600"/>
                </a:solidFill>
                <a:latin typeface="微软雅黑" panose="020B0503020204020204" pitchFamily="34" charset="-122"/>
                <a:ea typeface="微软雅黑" panose="020B0503020204020204" pitchFamily="34" charset="-122"/>
              </a:rPr>
              <a:t>酶是</a:t>
            </a:r>
            <a:r>
              <a:rPr kumimoji="1" lang="en-US" altLang="zh-CN" dirty="0">
                <a:solidFill>
                  <a:srgbClr val="FF6600"/>
                </a:solidFill>
                <a:latin typeface="微软雅黑" panose="020B0503020204020204" pitchFamily="34" charset="-122"/>
                <a:ea typeface="微软雅黑" panose="020B0503020204020204" pitchFamily="34" charset="-122"/>
              </a:rPr>
              <a:t>RNA（</a:t>
            </a:r>
            <a:r>
              <a:rPr kumimoji="1" lang="zh-CN" altLang="en-US" dirty="0">
                <a:solidFill>
                  <a:srgbClr val="FF6600"/>
                </a:solidFill>
                <a:latin typeface="微软雅黑" panose="020B0503020204020204" pitchFamily="34" charset="-122"/>
                <a:ea typeface="微软雅黑" panose="020B0503020204020204" pitchFamily="34" charset="-122"/>
              </a:rPr>
              <a:t>核酶</a:t>
            </a:r>
            <a:r>
              <a:rPr kumimoji="1" lang="zh-CN" altLang="en-US" dirty="0">
                <a:solidFill>
                  <a:srgbClr val="FF6600"/>
                </a:solidFill>
                <a:latin typeface="Times New Roman" panose="02020603050405020304" pitchFamily="18" charset="0"/>
                <a:ea typeface="楷体_GB2312" pitchFamily="49" charset="-122"/>
              </a:rPr>
              <a:t>）</a:t>
            </a:r>
          </a:p>
        </p:txBody>
      </p:sp>
      <p:pic>
        <p:nvPicPr>
          <p:cNvPr id="62471" name="Picture 7" descr="ribozyme_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5" y="3500438"/>
            <a:ext cx="4219575" cy="30384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0" y="1484784"/>
            <a:ext cx="9144000" cy="2152650"/>
          </a:xfrm>
          <a:prstGeom prst="rect">
            <a:avLst/>
          </a:prstGeom>
          <a:solidFill>
            <a:schemeClr val="bg1"/>
          </a:solidFill>
          <a:ln w="9525">
            <a:solidFill>
              <a:schemeClr val="accent1"/>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rgbClr val="FF6600"/>
                </a:solidFill>
                <a:latin typeface="微软雅黑" panose="020B0503020204020204" pitchFamily="34" charset="-122"/>
                <a:ea typeface="微软雅黑" panose="020B0503020204020204" pitchFamily="34" charset="-122"/>
              </a:rPr>
              <a:t>1）单纯酶类</a:t>
            </a:r>
            <a:r>
              <a:rPr kumimoji="1" lang="zh-CN" altLang="en-US" sz="2800" dirty="0">
                <a:solidFill>
                  <a:schemeClr val="tx1"/>
                </a:solidFill>
                <a:latin typeface="微软雅黑" panose="020B0503020204020204" pitchFamily="34" charset="-122"/>
                <a:ea typeface="微软雅黑" panose="020B0503020204020204" pitchFamily="34" charset="-122"/>
              </a:rPr>
              <a:t>(</a:t>
            </a:r>
            <a:r>
              <a:rPr kumimoji="1" lang="en-US" altLang="zh-CN" sz="2800" dirty="0">
                <a:solidFill>
                  <a:schemeClr val="tx1"/>
                </a:solidFill>
                <a:latin typeface="微软雅黑" panose="020B0503020204020204" pitchFamily="34" charset="-122"/>
                <a:ea typeface="微软雅黑" panose="020B0503020204020204" pitchFamily="34" charset="-122"/>
              </a:rPr>
              <a:t>simple enzyme)：</a:t>
            </a:r>
            <a:r>
              <a:rPr kumimoji="1" lang="zh-CN" altLang="en-US" sz="2800" dirty="0">
                <a:solidFill>
                  <a:schemeClr val="tx1"/>
                </a:solidFill>
                <a:latin typeface="微软雅黑" panose="020B0503020204020204" pitchFamily="34" charset="-122"/>
                <a:ea typeface="微软雅黑" panose="020B0503020204020204" pitchFamily="34" charset="-122"/>
              </a:rPr>
              <a:t>仅由蛋白质组成</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          脲酶、溶菌酶、淀粉酶、脂肪酶、核糖核酸酶等</a:t>
            </a:r>
          </a:p>
          <a:p>
            <a:pPr eaLnBrk="1" hangingPunct="1">
              <a:lnSpc>
                <a:spcPct val="120000"/>
              </a:lnSpc>
              <a:spcBef>
                <a:spcPct val="0"/>
              </a:spcBef>
            </a:pPr>
            <a:r>
              <a:rPr kumimoji="1" lang="zh-CN" altLang="en-US" sz="2800" dirty="0">
                <a:solidFill>
                  <a:srgbClr val="FF6600"/>
                </a:solidFill>
                <a:latin typeface="微软雅黑" panose="020B0503020204020204" pitchFamily="34" charset="-122"/>
                <a:ea typeface="微软雅黑" panose="020B0503020204020204" pitchFamily="34" charset="-122"/>
              </a:rPr>
              <a:t>2）缀合酶类</a:t>
            </a:r>
            <a:r>
              <a:rPr kumimoji="1" lang="zh-CN" altLang="en-US" sz="2800" dirty="0">
                <a:solidFill>
                  <a:schemeClr val="tx1"/>
                </a:solidFill>
                <a:latin typeface="微软雅黑" panose="020B0503020204020204" pitchFamily="34" charset="-122"/>
                <a:ea typeface="微软雅黑" panose="020B0503020204020204" pitchFamily="34" charset="-122"/>
              </a:rPr>
              <a:t>（</a:t>
            </a:r>
            <a:r>
              <a:rPr kumimoji="1" lang="en-US" altLang="zh-CN" sz="2800" dirty="0">
                <a:solidFill>
                  <a:schemeClr val="tx1"/>
                </a:solidFill>
                <a:latin typeface="微软雅黑" panose="020B0503020204020204" pitchFamily="34" charset="-122"/>
                <a:ea typeface="微软雅黑" panose="020B0503020204020204" pitchFamily="34" charset="-122"/>
              </a:rPr>
              <a:t>conjugated enzyme):</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全酶（</a:t>
            </a:r>
            <a:r>
              <a:rPr kumimoji="1" lang="en-US" altLang="zh-CN" sz="2800" dirty="0" err="1">
                <a:solidFill>
                  <a:schemeClr val="tx1"/>
                </a:solidFill>
                <a:latin typeface="微软雅黑" panose="020B0503020204020204" pitchFamily="34" charset="-122"/>
                <a:ea typeface="微软雅黑" panose="020B0503020204020204" pitchFamily="34" charset="-122"/>
              </a:rPr>
              <a:t>holoenzyme</a:t>
            </a:r>
            <a:r>
              <a:rPr kumimoji="1" lang="en-US" altLang="zh-CN" sz="2800" dirty="0">
                <a:solidFill>
                  <a:schemeClr val="tx1"/>
                </a:solidFill>
                <a:latin typeface="微软雅黑" panose="020B0503020204020204" pitchFamily="34" charset="-122"/>
                <a:ea typeface="微软雅黑" panose="020B0503020204020204" pitchFamily="34" charset="-122"/>
              </a:rPr>
              <a:t>)=</a:t>
            </a:r>
            <a:r>
              <a:rPr kumimoji="1" lang="zh-CN" altLang="en-US" sz="2800" dirty="0">
                <a:solidFill>
                  <a:schemeClr val="tx1"/>
                </a:solidFill>
                <a:latin typeface="微软雅黑" panose="020B0503020204020204" pitchFamily="34" charset="-122"/>
                <a:ea typeface="微软雅黑" panose="020B0503020204020204" pitchFamily="34" charset="-122"/>
              </a:rPr>
              <a:t>脱辅基酶 + 辅因子(</a:t>
            </a:r>
            <a:r>
              <a:rPr kumimoji="1" lang="en-US" altLang="zh-CN" sz="2800" dirty="0">
                <a:solidFill>
                  <a:schemeClr val="tx1"/>
                </a:solidFill>
                <a:latin typeface="微软雅黑" panose="020B0503020204020204" pitchFamily="34" charset="-122"/>
                <a:ea typeface="微软雅黑" panose="020B0503020204020204" pitchFamily="34" charset="-122"/>
              </a:rPr>
              <a:t>cofactor)</a:t>
            </a:r>
          </a:p>
        </p:txBody>
      </p:sp>
      <p:sp>
        <p:nvSpPr>
          <p:cNvPr id="63491" name="Rectangle 3"/>
          <p:cNvSpPr>
            <a:spLocks noGrp="1" noChangeArrowheads="1"/>
          </p:cNvSpPr>
          <p:nvPr>
            <p:ph idx="1"/>
          </p:nvPr>
        </p:nvSpPr>
        <p:spPr>
          <a:xfrm>
            <a:off x="36513" y="620688"/>
            <a:ext cx="9144000" cy="762000"/>
          </a:xfrm>
          <a:solidFill>
            <a:schemeClr val="bg1"/>
          </a:solidFill>
        </p:spPr>
        <p:txBody>
          <a:bodyPr/>
          <a:lstStyle/>
          <a:p>
            <a:pPr algn="just" eaLnBrk="1" hangingPunct="1">
              <a:buFont typeface="Monotype Sorts" pitchFamily="2" charset="2"/>
              <a:buNone/>
            </a:pPr>
            <a:r>
              <a:rPr lang="zh-CN" altLang="en-US" b="1" dirty="0">
                <a:solidFill>
                  <a:srgbClr val="0000FF"/>
                </a:solidFill>
                <a:latin typeface="微软雅黑" panose="020B0503020204020204" pitchFamily="34" charset="-122"/>
                <a:ea typeface="微软雅黑" panose="020B0503020204020204" pitchFamily="34" charset="-122"/>
              </a:rPr>
              <a:t>2、酶的化学组成</a:t>
            </a:r>
            <a:r>
              <a:rPr lang="zh-CN" altLang="en-US" sz="2400" b="1" dirty="0">
                <a:solidFill>
                  <a:srgbClr val="0000FF"/>
                </a:solidFill>
                <a:latin typeface="微软雅黑" panose="020B0503020204020204" pitchFamily="34" charset="-122"/>
                <a:ea typeface="微软雅黑" panose="020B0503020204020204" pitchFamily="34" charset="-122"/>
              </a:rPr>
              <a:t>（据酶蛋白的化学组成分类）</a:t>
            </a:r>
          </a:p>
        </p:txBody>
      </p:sp>
      <p:graphicFrame>
        <p:nvGraphicFramePr>
          <p:cNvPr id="5" name="Object 3"/>
          <p:cNvGraphicFramePr>
            <a:graphicFrameLocks/>
          </p:cNvGraphicFramePr>
          <p:nvPr>
            <p:extLst>
              <p:ext uri="{D42A27DB-BD31-4B8C-83A1-F6EECF244321}">
                <p14:modId xmlns:p14="http://schemas.microsoft.com/office/powerpoint/2010/main" val="3660860154"/>
              </p:ext>
            </p:extLst>
          </p:nvPr>
        </p:nvGraphicFramePr>
        <p:xfrm>
          <a:off x="467544" y="3745909"/>
          <a:ext cx="5112568" cy="2736304"/>
        </p:xfrm>
        <a:graphic>
          <a:graphicData uri="http://schemas.openxmlformats.org/presentationml/2006/ole">
            <mc:AlternateContent xmlns:mc="http://schemas.openxmlformats.org/markup-compatibility/2006">
              <mc:Choice xmlns:v="urn:schemas-microsoft-com:vml" Requires="v">
                <p:oleObj spid="_x0000_s41989" r:id="rId3" imgW="6106377" imgH="4180952" progId="Paint.Picture">
                  <p:embed/>
                </p:oleObj>
              </mc:Choice>
              <mc:Fallback>
                <p:oleObj r:id="rId3" imgW="6106377" imgH="4180952" progId="Paint.Picture">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45909"/>
                        <a:ext cx="5112568" cy="2736304"/>
                      </a:xfrm>
                      <a:prstGeom prst="rect">
                        <a:avLst/>
                      </a:prstGeom>
                      <a:noFill/>
                      <a:ln>
                        <a:noFill/>
                      </a:ln>
                      <a:extLst/>
                    </p:spPr>
                  </p:pic>
                </p:oleObj>
              </mc:Fallback>
            </mc:AlternateContent>
          </a:graphicData>
        </a:graphic>
      </p:graphicFrame>
      <p:sp>
        <p:nvSpPr>
          <p:cNvPr id="6" name="矩形 5"/>
          <p:cNvSpPr/>
          <p:nvPr/>
        </p:nvSpPr>
        <p:spPr>
          <a:xfrm>
            <a:off x="6156176" y="4513896"/>
            <a:ext cx="2808312" cy="1200329"/>
          </a:xfrm>
          <a:prstGeom prst="rect">
            <a:avLst/>
          </a:prstGeom>
        </p:spPr>
        <p:txBody>
          <a:bodyPr wrap="square">
            <a:spAutoFit/>
          </a:bodyPr>
          <a:lstStyle/>
          <a:p>
            <a:pPr eaLnBrk="1" hangingPunct="1">
              <a:lnSpc>
                <a:spcPct val="120000"/>
              </a:lnSpc>
              <a:spcBef>
                <a:spcPct val="0"/>
              </a:spcBef>
            </a:pPr>
            <a:r>
              <a:rPr kumimoji="1" lang="zh-CN" altLang="en-US" sz="2000" dirty="0">
                <a:solidFill>
                  <a:srgbClr val="FF6600"/>
                </a:solidFill>
                <a:latin typeface="微软雅黑" panose="020B0503020204020204" pitchFamily="34" charset="-122"/>
                <a:ea typeface="微软雅黑" panose="020B0503020204020204" pitchFamily="34" charset="-122"/>
              </a:rPr>
              <a:t>酶蛋白决定酶专一性</a:t>
            </a:r>
            <a:endParaRPr kumimoji="1"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20000"/>
              </a:lnSpc>
              <a:spcBef>
                <a:spcPct val="0"/>
              </a:spcBef>
            </a:pPr>
            <a:r>
              <a:rPr kumimoji="1" lang="zh-CN" altLang="en-US" sz="2000" dirty="0">
                <a:solidFill>
                  <a:schemeClr val="tx1"/>
                </a:solidFill>
                <a:latin typeface="微软雅黑" panose="020B0503020204020204" pitchFamily="34" charset="-122"/>
                <a:ea typeface="微软雅黑" panose="020B0503020204020204" pitchFamily="34" charset="-122"/>
              </a:rPr>
              <a:t>辅助因子决定酶促反应的类型和反应的性质</a:t>
            </a:r>
            <a:endParaRPr kumimoji="1" lang="zh-CN" altLang="en-US" sz="2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874838" y="160636"/>
            <a:ext cx="5973762" cy="1104900"/>
          </a:xfrm>
        </p:spPr>
        <p:txBody>
          <a:bodyPr/>
          <a:lstStyle/>
          <a:p>
            <a:pPr eaLnBrk="1" hangingPunct="1"/>
            <a:r>
              <a:rPr lang="zh-CN" altLang="en-US" sz="4000" b="1" dirty="0">
                <a:solidFill>
                  <a:srgbClr val="0000CC"/>
                </a:solidFill>
                <a:latin typeface="微软雅黑" panose="020B0503020204020204" pitchFamily="34" charset="-122"/>
                <a:ea typeface="微软雅黑" panose="020B0503020204020204" pitchFamily="34" charset="-122"/>
              </a:rPr>
              <a:t>第一节  酶的概述</a:t>
            </a:r>
            <a:endParaRPr lang="zh-CN" altLang="en-US" sz="4800" b="1" dirty="0">
              <a:solidFill>
                <a:srgbClr val="0000CC"/>
              </a:solidFill>
              <a:latin typeface="微软雅黑" panose="020B0503020204020204" pitchFamily="34" charset="-122"/>
              <a:ea typeface="微软雅黑" panose="020B0503020204020204" pitchFamily="34" charset="-122"/>
            </a:endParaRPr>
          </a:p>
        </p:txBody>
      </p:sp>
      <p:sp>
        <p:nvSpPr>
          <p:cNvPr id="179203" name="Text Box 3"/>
          <p:cNvSpPr txBox="1">
            <a:spLocks noChangeArrowheads="1"/>
          </p:cNvSpPr>
          <p:nvPr/>
        </p:nvSpPr>
        <p:spPr bwMode="auto">
          <a:xfrm>
            <a:off x="1752600" y="1221679"/>
            <a:ext cx="6096000" cy="82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7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一 、酶的概念及认识历史</a:t>
            </a:r>
          </a:p>
        </p:txBody>
      </p:sp>
      <p:sp>
        <p:nvSpPr>
          <p:cNvPr id="179205" name="Text Box 5"/>
          <p:cNvSpPr txBox="1">
            <a:spLocks noChangeArrowheads="1"/>
          </p:cNvSpPr>
          <p:nvPr/>
        </p:nvSpPr>
        <p:spPr bwMode="auto">
          <a:xfrm>
            <a:off x="1752600" y="1905000"/>
            <a:ext cx="6248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3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二、 酶作用的特点</a:t>
            </a:r>
          </a:p>
          <a:p>
            <a:pPr>
              <a:lnSpc>
                <a:spcPct val="130000"/>
              </a:lnSpc>
              <a:spcBef>
                <a:spcPct val="0"/>
              </a:spcBef>
            </a:pPr>
            <a:r>
              <a:rPr lang="en-US" altLang="zh-CN" sz="2400" dirty="0">
                <a:solidFill>
                  <a:srgbClr val="0000CC"/>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79206" name="Text Box 6"/>
          <p:cNvSpPr txBox="1">
            <a:spLocks noChangeArrowheads="1"/>
          </p:cNvSpPr>
          <p:nvPr/>
        </p:nvSpPr>
        <p:spPr bwMode="auto">
          <a:xfrm>
            <a:off x="1691680" y="2560477"/>
            <a:ext cx="503872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3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三、  酶的化学本质及其组成 </a:t>
            </a:r>
          </a:p>
        </p:txBody>
      </p:sp>
      <p:pic>
        <p:nvPicPr>
          <p:cNvPr id="44038" name="Picture 7"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9788"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box(in)">
                                      <p:cBhvr>
                                        <p:cTn id="7" dur="500"/>
                                        <p:tgtEl>
                                          <p:spTgt spid="17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9205">
                                            <p:txEl>
                                              <p:pRg st="0" end="0"/>
                                            </p:txEl>
                                          </p:spTgt>
                                        </p:tgtEl>
                                        <p:attrNameLst>
                                          <p:attrName>style.visibility</p:attrName>
                                        </p:attrNameLst>
                                      </p:cBhvr>
                                      <p:to>
                                        <p:strVal val="visible"/>
                                      </p:to>
                                    </p:set>
                                    <p:animEffect transition="in" filter="box(in)">
                                      <p:cBhvr>
                                        <p:cTn id="12" dur="500"/>
                                        <p:tgtEl>
                                          <p:spTgt spid="17920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9205">
                                            <p:txEl>
                                              <p:pRg st="1" end="1"/>
                                            </p:txEl>
                                          </p:spTgt>
                                        </p:tgtEl>
                                        <p:attrNameLst>
                                          <p:attrName>style.visibility</p:attrName>
                                        </p:attrNameLst>
                                      </p:cBhvr>
                                      <p:to>
                                        <p:strVal val="visible"/>
                                      </p:to>
                                    </p:set>
                                    <p:animEffect transition="in" filter="box(in)">
                                      <p:cBhvr>
                                        <p:cTn id="17" dur="500"/>
                                        <p:tgtEl>
                                          <p:spTgt spid="17920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06">
                                            <p:txEl>
                                              <p:pRg st="0" end="0"/>
                                            </p:txEl>
                                          </p:spTgt>
                                        </p:tgtEl>
                                        <p:attrNameLst>
                                          <p:attrName>style.visibility</p:attrName>
                                        </p:attrNameLst>
                                      </p:cBhvr>
                                      <p:to>
                                        <p:strVal val="visible"/>
                                      </p:to>
                                    </p:set>
                                    <p:animEffect transition="in" filter="blinds(horizontal)">
                                      <p:cBhvr>
                                        <p:cTn id="22" dur="500"/>
                                        <p:tgtEl>
                                          <p:spTgt spid="1792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P spid="179205" grpId="0" build="p" autoUpdateAnimBg="0"/>
      <p:bldP spid="179206"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idx="1"/>
          </p:nvPr>
        </p:nvSpPr>
        <p:spPr>
          <a:xfrm>
            <a:off x="494792" y="1772816"/>
            <a:ext cx="8153400" cy="4572000"/>
          </a:xfrm>
        </p:spPr>
        <p:txBody>
          <a:bodyPr/>
          <a:lstStyle/>
          <a:p>
            <a:pPr marL="457200" indent="-457200" eaLnBrk="1" hangingPunct="1">
              <a:buFontTx/>
              <a:buAutoNum type="arabicParenR"/>
            </a:pP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辅酶</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和辅基的</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区别</a:t>
            </a:r>
            <a:endParaRPr lang="en-US" altLang="zh-CN"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spcBef>
                <a:spcPct val="0"/>
              </a:spcBef>
            </a:pPr>
            <a:r>
              <a:rPr kumimoji="1" lang="zh-CN" altLang="en-US" sz="1800" b="1" dirty="0">
                <a:solidFill>
                  <a:srgbClr val="FF0066"/>
                </a:solidFill>
                <a:latin typeface="微软雅黑" panose="020B0503020204020204" pitchFamily="34" charset="-122"/>
                <a:ea typeface="微软雅黑" panose="020B0503020204020204" pitchFamily="34" charset="-122"/>
              </a:rPr>
              <a:t>辅酶</a:t>
            </a:r>
            <a:r>
              <a:rPr kumimoji="1" lang="zh-CN" altLang="en-US" sz="1800" b="1" dirty="0">
                <a:latin typeface="微软雅黑" panose="020B0503020204020204" pitchFamily="34" charset="-122"/>
                <a:ea typeface="微软雅黑" panose="020B0503020204020204" pitchFamily="34" charset="-122"/>
              </a:rPr>
              <a:t>(</a:t>
            </a:r>
            <a:r>
              <a:rPr kumimoji="1" lang="en-US" altLang="zh-CN" sz="1800" b="1" dirty="0">
                <a:latin typeface="微软雅黑" panose="020B0503020204020204" pitchFamily="34" charset="-122"/>
                <a:ea typeface="微软雅黑" panose="020B0503020204020204" pitchFamily="34" charset="-122"/>
              </a:rPr>
              <a:t>coenzyme)：</a:t>
            </a:r>
          </a:p>
          <a:p>
            <a:pPr marL="0" indent="0">
              <a:lnSpc>
                <a:spcPct val="120000"/>
              </a:lnSpc>
              <a:spcBef>
                <a:spcPct val="0"/>
              </a:spcBef>
              <a:buNone/>
            </a:pPr>
            <a:r>
              <a:rPr kumimoji="1" lang="zh-CN" altLang="en-US" sz="1800" b="1" dirty="0" smtClean="0">
                <a:latin typeface="微软雅黑" panose="020B0503020204020204" pitchFamily="34" charset="-122"/>
                <a:ea typeface="微软雅黑" panose="020B0503020204020204" pitchFamily="34" charset="-122"/>
              </a:rPr>
              <a:t>      </a:t>
            </a:r>
            <a:r>
              <a:rPr kumimoji="1" lang="zh-CN" altLang="en-US" sz="1800" b="1" dirty="0">
                <a:latin typeface="微软雅黑" panose="020B0503020204020204" pitchFamily="34" charset="-122"/>
                <a:ea typeface="微软雅黑" panose="020B0503020204020204" pitchFamily="34" charset="-122"/>
              </a:rPr>
              <a:t>与酶蛋白结合较松，可透析除去。</a:t>
            </a:r>
          </a:p>
          <a:p>
            <a:pPr>
              <a:lnSpc>
                <a:spcPct val="120000"/>
              </a:lnSpc>
              <a:spcBef>
                <a:spcPct val="0"/>
              </a:spcBef>
            </a:pPr>
            <a:r>
              <a:rPr kumimoji="1" lang="zh-CN" altLang="en-US" sz="1800" b="1" dirty="0">
                <a:solidFill>
                  <a:srgbClr val="FF0066"/>
                </a:solidFill>
                <a:latin typeface="微软雅黑" panose="020B0503020204020204" pitchFamily="34" charset="-122"/>
                <a:ea typeface="微软雅黑" panose="020B0503020204020204" pitchFamily="34" charset="-122"/>
              </a:rPr>
              <a:t>辅基</a:t>
            </a:r>
            <a:r>
              <a:rPr kumimoji="1" lang="zh-CN" altLang="en-US" sz="1800" b="1" dirty="0">
                <a:latin typeface="微软雅黑" panose="020B0503020204020204" pitchFamily="34" charset="-122"/>
                <a:ea typeface="微软雅黑" panose="020B0503020204020204" pitchFamily="34" charset="-122"/>
              </a:rPr>
              <a:t>(</a:t>
            </a:r>
            <a:r>
              <a:rPr kumimoji="1" lang="en-US" altLang="zh-CN" sz="1800" b="1" dirty="0">
                <a:latin typeface="微软雅黑" panose="020B0503020204020204" pitchFamily="34" charset="-122"/>
                <a:ea typeface="微软雅黑" panose="020B0503020204020204" pitchFamily="34" charset="-122"/>
              </a:rPr>
              <a:t>prosthetic group</a:t>
            </a:r>
            <a:r>
              <a:rPr kumimoji="1" lang="en-US" altLang="zh-CN" sz="1800" b="1" dirty="0" smtClean="0">
                <a:latin typeface="微软雅黑" panose="020B0503020204020204" pitchFamily="34" charset="-122"/>
                <a:ea typeface="微软雅黑" panose="020B0503020204020204" pitchFamily="34" charset="-122"/>
              </a:rPr>
              <a:t>)：</a:t>
            </a:r>
          </a:p>
          <a:p>
            <a:pPr marL="0" indent="0">
              <a:lnSpc>
                <a:spcPct val="120000"/>
              </a:lnSpc>
              <a:spcBef>
                <a:spcPct val="0"/>
              </a:spcBef>
              <a:buNone/>
            </a:pPr>
            <a:r>
              <a:rPr kumimoji="1" lang="en-US" altLang="zh-CN" sz="1800" b="1" dirty="0">
                <a:latin typeface="微软雅黑" panose="020B0503020204020204" pitchFamily="34" charset="-122"/>
                <a:ea typeface="微软雅黑" panose="020B0503020204020204" pitchFamily="34" charset="-122"/>
              </a:rPr>
              <a:t>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与</a:t>
            </a:r>
            <a:r>
              <a:rPr kumimoji="1" lang="zh-CN" altLang="en-US" sz="1800" b="1" dirty="0">
                <a:latin typeface="微软雅黑" panose="020B0503020204020204" pitchFamily="34" charset="-122"/>
                <a:ea typeface="微软雅黑" panose="020B0503020204020204" pitchFamily="34" charset="-122"/>
              </a:rPr>
              <a:t>酶蛋白结合较紧，不能用透析法除去</a:t>
            </a:r>
            <a:r>
              <a:rPr kumimoji="1" lang="zh-CN" altLang="en-US" sz="1800" b="1" dirty="0" smtClean="0">
                <a:latin typeface="微软雅黑" panose="020B0503020204020204" pitchFamily="34" charset="-122"/>
                <a:ea typeface="微软雅黑" panose="020B0503020204020204" pitchFamily="34" charset="-122"/>
              </a:rPr>
              <a:t>。</a:t>
            </a:r>
            <a:endPar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buFontTx/>
              <a:buNone/>
            </a:pPr>
            <a:r>
              <a:rPr lang="en-US" altLang="zh-CN" sz="2400" b="1" dirty="0" smtClean="0">
                <a:solidFill>
                  <a:srgbClr val="0000CC"/>
                </a:solidFill>
                <a:latin typeface="微软雅黑" panose="020B0503020204020204" pitchFamily="34" charset="-122"/>
                <a:ea typeface="微软雅黑" panose="020B0503020204020204" pitchFamily="34" charset="-122"/>
              </a:rPr>
              <a:t>2</a:t>
            </a: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辅酶</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和辅基的功能</a:t>
            </a:r>
          </a:p>
          <a:p>
            <a:pPr eaLnBrk="1" hangingPunct="1">
              <a:buFontTx/>
              <a:buNone/>
            </a:pPr>
            <a:r>
              <a:rPr lang="zh-CN" altLang="en-US" sz="20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本质：小分子有机化合物</a:t>
            </a:r>
          </a:p>
          <a:p>
            <a:pPr eaLnBrk="1" hangingPunct="1">
              <a:buFontTx/>
              <a:buNone/>
            </a:pP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      具有氧化还原性或转移基团的能力</a:t>
            </a:r>
          </a:p>
          <a:p>
            <a:pPr eaLnBrk="1" hangingPunct="1">
              <a:buFontTx/>
              <a:buNone/>
            </a:pPr>
            <a:r>
              <a:rPr lang="en-US" altLang="zh-CN"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辅酶</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和辅基的作用特点</a:t>
            </a:r>
          </a:p>
          <a:p>
            <a:pPr eaLnBrk="1" hangingPunct="1">
              <a:buFontTx/>
              <a:buNone/>
            </a:pP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直接参与反应</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第二底物</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buFontTx/>
              <a:buNone/>
            </a:pPr>
            <a:r>
              <a:rPr lang="en-US" altLang="zh-CN"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金属离子</a:t>
            </a:r>
            <a:endPar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51909" y="1063050"/>
            <a:ext cx="5328592" cy="584775"/>
          </a:xfrm>
          <a:prstGeom prst="rect">
            <a:avLst/>
          </a:prstGeom>
        </p:spPr>
        <p:txBody>
          <a:bodyPr wrap="square">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酶的辅助因子</a:t>
            </a:r>
            <a:endParaRPr lang="zh-CN" altLang="en-US" dirty="0">
              <a:solidFill>
                <a:srgbClr val="C00000"/>
              </a:solidFill>
            </a:endParaRPr>
          </a:p>
        </p:txBody>
      </p:sp>
    </p:spTree>
    <p:extLst>
      <p:ext uri="{BB962C8B-B14F-4D97-AF65-F5344CB8AC3E}">
        <p14:creationId xmlns:p14="http://schemas.microsoft.com/office/powerpoint/2010/main" val="2743729949"/>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187450" y="1844675"/>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dirty="0">
                <a:solidFill>
                  <a:srgbClr val="009900"/>
                </a:solidFill>
                <a:latin typeface="微软雅黑" panose="020B0503020204020204" pitchFamily="34" charset="-122"/>
                <a:ea typeface="微软雅黑" panose="020B0503020204020204" pitchFamily="34" charset="-122"/>
              </a:rPr>
              <a:t>1）  单体酶</a:t>
            </a:r>
          </a:p>
        </p:txBody>
      </p:sp>
      <p:sp>
        <p:nvSpPr>
          <p:cNvPr id="65539" name="Rectangle 3"/>
          <p:cNvSpPr>
            <a:spLocks noChangeArrowheads="1"/>
          </p:cNvSpPr>
          <p:nvPr/>
        </p:nvSpPr>
        <p:spPr bwMode="auto">
          <a:xfrm>
            <a:off x="1676400" y="3810000"/>
            <a:ext cx="5257800" cy="18018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chemeClr val="tx1"/>
                </a:solidFill>
                <a:latin typeface="微软雅黑" panose="020B0503020204020204" pitchFamily="34" charset="-122"/>
                <a:ea typeface="微软雅黑" panose="020B0503020204020204" pitchFamily="34" charset="-122"/>
              </a:rPr>
              <a:t>牛胰</a:t>
            </a:r>
            <a:r>
              <a:rPr kumimoji="1" lang="en-US" altLang="zh-CN" sz="2800" dirty="0" err="1">
                <a:solidFill>
                  <a:schemeClr val="tx1"/>
                </a:solidFill>
                <a:latin typeface="微软雅黑" panose="020B0503020204020204" pitchFamily="34" charset="-122"/>
                <a:ea typeface="微软雅黑" panose="020B0503020204020204" pitchFamily="34" charset="-122"/>
              </a:rPr>
              <a:t>RNase</a:t>
            </a:r>
            <a:r>
              <a:rPr kumimoji="1" lang="en-US" altLang="zh-CN" sz="2800" dirty="0">
                <a:solidFill>
                  <a:schemeClr val="tx1"/>
                </a:solidFill>
                <a:latin typeface="微软雅黑" panose="020B0503020204020204" pitchFamily="34" charset="-122"/>
                <a:ea typeface="微软雅黑" panose="020B0503020204020204" pitchFamily="34" charset="-122"/>
              </a:rPr>
              <a:t>      124aa    </a:t>
            </a:r>
            <a:r>
              <a:rPr kumimoji="1" lang="zh-CN" altLang="en-US" sz="2800" dirty="0">
                <a:solidFill>
                  <a:schemeClr val="tx1"/>
                </a:solidFill>
                <a:latin typeface="微软雅黑" panose="020B0503020204020204" pitchFamily="34" charset="-122"/>
                <a:ea typeface="微软雅黑" panose="020B0503020204020204" pitchFamily="34" charset="-122"/>
              </a:rPr>
              <a:t>单链</a:t>
            </a:r>
          </a:p>
          <a:p>
            <a:pPr eaLnBrk="1" hangingPunct="1">
              <a:spcBef>
                <a:spcPct val="50000"/>
              </a:spcBef>
            </a:pPr>
            <a:r>
              <a:rPr kumimoji="1" lang="zh-CN" altLang="en-US" sz="2800" dirty="0">
                <a:solidFill>
                  <a:schemeClr val="tx1"/>
                </a:solidFill>
                <a:latin typeface="微软雅黑" panose="020B0503020204020204" pitchFamily="34" charset="-122"/>
                <a:ea typeface="微软雅黑" panose="020B0503020204020204" pitchFamily="34" charset="-122"/>
              </a:rPr>
              <a:t>鸡卵清溶菌酶    129</a:t>
            </a:r>
            <a:r>
              <a:rPr kumimoji="1" lang="en-US" altLang="zh-CN" sz="2800" dirty="0" err="1">
                <a:solidFill>
                  <a:schemeClr val="tx1"/>
                </a:solidFill>
                <a:latin typeface="微软雅黑" panose="020B0503020204020204" pitchFamily="34" charset="-122"/>
                <a:ea typeface="微软雅黑" panose="020B0503020204020204" pitchFamily="34" charset="-122"/>
              </a:rPr>
              <a:t>aa</a:t>
            </a:r>
            <a:r>
              <a:rPr kumimoji="1" lang="en-US" altLang="zh-CN" sz="2800" dirty="0">
                <a:solidFill>
                  <a:schemeClr val="tx1"/>
                </a:solidFill>
                <a:latin typeface="微软雅黑" panose="020B0503020204020204" pitchFamily="34" charset="-122"/>
                <a:ea typeface="微软雅黑" panose="020B0503020204020204" pitchFamily="34" charset="-122"/>
              </a:rPr>
              <a:t>    </a:t>
            </a:r>
            <a:r>
              <a:rPr kumimoji="1" lang="zh-CN" altLang="en-US" sz="2800" dirty="0">
                <a:solidFill>
                  <a:schemeClr val="tx1"/>
                </a:solidFill>
                <a:latin typeface="微软雅黑" panose="020B0503020204020204" pitchFamily="34" charset="-122"/>
                <a:ea typeface="微软雅黑" panose="020B0503020204020204" pitchFamily="34" charset="-122"/>
              </a:rPr>
              <a:t>单链</a:t>
            </a:r>
          </a:p>
          <a:p>
            <a:pPr eaLnBrk="1" hangingPunct="1">
              <a:spcBef>
                <a:spcPct val="50000"/>
              </a:spcBef>
            </a:pPr>
            <a:r>
              <a:rPr kumimoji="1" lang="zh-CN" altLang="en-US" sz="2800" dirty="0">
                <a:solidFill>
                  <a:schemeClr val="tx1"/>
                </a:solidFill>
                <a:latin typeface="微软雅黑" panose="020B0503020204020204" pitchFamily="34" charset="-122"/>
                <a:ea typeface="微软雅黑" panose="020B0503020204020204" pitchFamily="34" charset="-122"/>
              </a:rPr>
              <a:t>胰凝乳蛋白酶    三条肽链</a:t>
            </a:r>
          </a:p>
        </p:txBody>
      </p:sp>
      <p:sp>
        <p:nvSpPr>
          <p:cNvPr id="65540" name="Rectangle 4"/>
          <p:cNvSpPr>
            <a:spLocks noChangeArrowheads="1"/>
          </p:cNvSpPr>
          <p:nvPr/>
        </p:nvSpPr>
        <p:spPr bwMode="auto">
          <a:xfrm>
            <a:off x="1187450" y="2781300"/>
            <a:ext cx="6970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chemeClr val="tx1"/>
                </a:solidFill>
                <a:latin typeface="微软雅黑" panose="020B0503020204020204" pitchFamily="34" charset="-122"/>
                <a:ea typeface="微软雅黑" panose="020B0503020204020204" pitchFamily="34" charset="-122"/>
              </a:rPr>
              <a:t>由一条或多条</a:t>
            </a:r>
            <a:r>
              <a:rPr kumimoji="1" lang="zh-CN" altLang="en-US" sz="2800" dirty="0">
                <a:solidFill>
                  <a:srgbClr val="D60093"/>
                </a:solidFill>
                <a:latin typeface="微软雅黑" panose="020B0503020204020204" pitchFamily="34" charset="-122"/>
                <a:ea typeface="微软雅黑" panose="020B0503020204020204" pitchFamily="34" charset="-122"/>
              </a:rPr>
              <a:t>共价</a:t>
            </a:r>
            <a:r>
              <a:rPr kumimoji="1" lang="zh-CN" altLang="en-US" sz="2800" dirty="0">
                <a:solidFill>
                  <a:schemeClr val="tx1"/>
                </a:solidFill>
                <a:latin typeface="微软雅黑" panose="020B0503020204020204" pitchFamily="34" charset="-122"/>
                <a:ea typeface="微软雅黑" panose="020B0503020204020204" pitchFamily="34" charset="-122"/>
              </a:rPr>
              <a:t>相连的肽链组成的酶分子</a:t>
            </a:r>
          </a:p>
        </p:txBody>
      </p:sp>
      <p:sp>
        <p:nvSpPr>
          <p:cNvPr id="65541" name="Rectangle 5"/>
          <p:cNvSpPr>
            <a:spLocks noChangeArrowheads="1"/>
          </p:cNvSpPr>
          <p:nvPr/>
        </p:nvSpPr>
        <p:spPr bwMode="auto">
          <a:xfrm>
            <a:off x="228600" y="457200"/>
            <a:ext cx="84582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eaLnBrk="1" hangingPunct="1">
              <a:spcBef>
                <a:spcPct val="20000"/>
              </a:spcBef>
            </a:pPr>
            <a:r>
              <a:rPr kumimoji="1" lang="zh-CN" altLang="en-US" dirty="0">
                <a:solidFill>
                  <a:srgbClr val="0000FF"/>
                </a:solidFill>
                <a:latin typeface="微软雅黑" panose="020B0503020204020204" pitchFamily="34" charset="-122"/>
                <a:ea typeface="微软雅黑" panose="020B0503020204020204" pitchFamily="34" charset="-122"/>
              </a:rPr>
              <a:t>3、单体酶、寡聚酶、多酶复合体</a:t>
            </a:r>
          </a:p>
          <a:p>
            <a:pPr algn="just" eaLnBrk="1" hangingPunct="1">
              <a:spcBef>
                <a:spcPct val="20000"/>
              </a:spcBef>
            </a:pPr>
            <a:r>
              <a:rPr kumimoji="1" lang="zh-CN" altLang="en-US" sz="2400" dirty="0">
                <a:solidFill>
                  <a:srgbClr val="0000FF"/>
                </a:solidFill>
                <a:latin typeface="微软雅黑" panose="020B0503020204020204" pitchFamily="34" charset="-122"/>
                <a:ea typeface="微软雅黑" panose="020B0503020204020204" pitchFamily="34" charset="-122"/>
              </a:rPr>
              <a:t>（据酶蛋白分子特点分类）</a:t>
            </a: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idx="1"/>
          </p:nvPr>
        </p:nvSpPr>
        <p:spPr>
          <a:xfrm>
            <a:off x="457200" y="533400"/>
            <a:ext cx="2667000" cy="579438"/>
          </a:xfrm>
        </p:spPr>
        <p:txBody>
          <a:bodyPr>
            <a:spAutoFit/>
          </a:bodyPr>
          <a:lstStyle/>
          <a:p>
            <a:pPr marL="0" indent="0" eaLnBrk="1" hangingPunct="1">
              <a:spcBef>
                <a:spcPct val="50000"/>
              </a:spcBef>
              <a:buFont typeface="Monotype Sorts" pitchFamily="2" charset="2"/>
              <a:buNone/>
            </a:pPr>
            <a:r>
              <a:rPr lang="zh-CN" altLang="en-US" b="1" dirty="0">
                <a:solidFill>
                  <a:srgbClr val="009900"/>
                </a:solidFill>
                <a:latin typeface="微软雅黑" panose="020B0503020204020204" pitchFamily="34" charset="-122"/>
                <a:ea typeface="微软雅黑" panose="020B0503020204020204" pitchFamily="34" charset="-122"/>
              </a:rPr>
              <a:t>2）  寡聚酶</a:t>
            </a:r>
          </a:p>
        </p:txBody>
      </p:sp>
      <p:sp>
        <p:nvSpPr>
          <p:cNvPr id="66563" name="Rectangle 3"/>
          <p:cNvSpPr>
            <a:spLocks noChangeArrowheads="1"/>
          </p:cNvSpPr>
          <p:nvPr/>
        </p:nvSpPr>
        <p:spPr bwMode="auto">
          <a:xfrm>
            <a:off x="609600" y="1524000"/>
            <a:ext cx="8229600" cy="2655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en-US" altLang="zh-CN" sz="2800" dirty="0">
                <a:solidFill>
                  <a:schemeClr val="accent2"/>
                </a:solidFill>
                <a:latin typeface="微软雅黑" panose="020B0503020204020204" pitchFamily="34" charset="-122"/>
                <a:ea typeface="微软雅黑" panose="020B0503020204020204" pitchFamily="34" charset="-122"/>
              </a:rPr>
              <a:t>a. </a:t>
            </a:r>
            <a:r>
              <a:rPr kumimoji="1" lang="zh-CN" altLang="en-US" sz="2800" dirty="0">
                <a:solidFill>
                  <a:schemeClr val="accent2"/>
                </a:solidFill>
                <a:latin typeface="微软雅黑" panose="020B0503020204020204" pitchFamily="34" charset="-122"/>
                <a:ea typeface="微软雅黑" panose="020B0503020204020204" pitchFamily="34" charset="-122"/>
              </a:rPr>
              <a:t>含相同亚基的寡聚酶：</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        苹果酸脱氢酶（鼠肝），2个相同的亚基</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        种类较少，多催化水解反应 </a:t>
            </a:r>
          </a:p>
          <a:p>
            <a:pPr eaLnBrk="1" hangingPunct="1">
              <a:lnSpc>
                <a:spcPct val="120000"/>
              </a:lnSpc>
              <a:spcBef>
                <a:spcPct val="0"/>
              </a:spcBef>
            </a:pPr>
            <a:r>
              <a:rPr kumimoji="1" lang="en-US" altLang="zh-CN" sz="2800" dirty="0">
                <a:solidFill>
                  <a:schemeClr val="accent2"/>
                </a:solidFill>
                <a:latin typeface="微软雅黑" panose="020B0503020204020204" pitchFamily="34" charset="-122"/>
                <a:ea typeface="微软雅黑" panose="020B0503020204020204" pitchFamily="34" charset="-122"/>
              </a:rPr>
              <a:t>b. </a:t>
            </a:r>
            <a:r>
              <a:rPr kumimoji="1" lang="zh-CN" altLang="en-US" sz="2800" dirty="0">
                <a:solidFill>
                  <a:schemeClr val="accent2"/>
                </a:solidFill>
                <a:latin typeface="微软雅黑" panose="020B0503020204020204" pitchFamily="34" charset="-122"/>
                <a:ea typeface="微软雅黑" panose="020B0503020204020204" pitchFamily="34" charset="-122"/>
              </a:rPr>
              <a:t>含不同亚基的寡聚酶：</a:t>
            </a:r>
          </a:p>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        琥珀酸脱氢酶（牛心），</a:t>
            </a:r>
            <a:r>
              <a:rPr kumimoji="1" lang="en-US" altLang="zh-CN" sz="2800" dirty="0">
                <a:solidFill>
                  <a:schemeClr val="tx1"/>
                </a:solidFill>
                <a:latin typeface="微软雅黑" panose="020B0503020204020204" pitchFamily="34" charset="-122"/>
                <a:ea typeface="微软雅黑" panose="020B0503020204020204" pitchFamily="34" charset="-122"/>
              </a:rPr>
              <a:t>αβ2</a:t>
            </a:r>
            <a:r>
              <a:rPr kumimoji="1" lang="zh-CN" altLang="en-US" sz="2800" dirty="0">
                <a:solidFill>
                  <a:schemeClr val="tx1"/>
                </a:solidFill>
                <a:latin typeface="微软雅黑" panose="020B0503020204020204" pitchFamily="34" charset="-122"/>
                <a:ea typeface="微软雅黑" panose="020B0503020204020204" pitchFamily="34" charset="-122"/>
              </a:rPr>
              <a:t>个亚基        </a:t>
            </a:r>
          </a:p>
        </p:txBody>
      </p:sp>
      <p:sp>
        <p:nvSpPr>
          <p:cNvPr id="66564" name="Rectangle 4"/>
          <p:cNvSpPr>
            <a:spLocks noChangeArrowheads="1"/>
          </p:cNvSpPr>
          <p:nvPr/>
        </p:nvSpPr>
        <p:spPr bwMode="auto">
          <a:xfrm>
            <a:off x="-15875" y="4652963"/>
            <a:ext cx="9214382" cy="12187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dirty="0">
                <a:solidFill>
                  <a:srgbClr val="D60093"/>
                </a:solidFill>
                <a:latin typeface="微软雅黑" panose="020B0503020204020204" pitchFamily="34" charset="-122"/>
                <a:ea typeface="微软雅黑" panose="020B0503020204020204" pitchFamily="34" charset="-122"/>
              </a:rPr>
              <a:t>相当数量的寡聚酶是调节酶。</a:t>
            </a:r>
          </a:p>
          <a:p>
            <a:pPr eaLnBrk="1" hangingPunct="1">
              <a:lnSpc>
                <a:spcPct val="120000"/>
              </a:lnSpc>
              <a:spcBef>
                <a:spcPct val="0"/>
              </a:spcBef>
            </a:pPr>
            <a:r>
              <a:rPr kumimoji="1" lang="zh-CN" altLang="en-US" dirty="0">
                <a:solidFill>
                  <a:schemeClr val="accent2"/>
                </a:solidFill>
                <a:latin typeface="微软雅黑" panose="020B0503020204020204" pitchFamily="34" charset="-122"/>
                <a:ea typeface="微软雅黑" panose="020B0503020204020204" pitchFamily="34" charset="-122"/>
              </a:rPr>
              <a:t>大多数寡聚酶是胞内酶，而胞外酶一般是单体酶</a:t>
            </a:r>
            <a:r>
              <a:rPr kumimoji="1" lang="zh-CN" altLang="en-US" dirty="0">
                <a:solidFill>
                  <a:schemeClr val="accent2"/>
                </a:solidFill>
                <a:latin typeface="Times New Roman" panose="02020603050405020304" pitchFamily="18" charset="0"/>
                <a:ea typeface="楷体_GB2312" pitchFamily="49" charset="-122"/>
              </a:rPr>
              <a:t>。</a:t>
            </a: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idx="1"/>
          </p:nvPr>
        </p:nvSpPr>
        <p:spPr>
          <a:xfrm>
            <a:off x="304800" y="457200"/>
            <a:ext cx="3505200" cy="579438"/>
          </a:xfrm>
        </p:spPr>
        <p:txBody>
          <a:bodyPr>
            <a:spAutoFit/>
          </a:bodyPr>
          <a:lstStyle/>
          <a:p>
            <a:pPr marL="0" indent="0" eaLnBrk="1" hangingPunct="1">
              <a:spcBef>
                <a:spcPct val="50000"/>
              </a:spcBef>
              <a:buFont typeface="Monotype Sorts" pitchFamily="2" charset="2"/>
              <a:buNone/>
            </a:pPr>
            <a:r>
              <a:rPr lang="zh-CN" altLang="en-US" b="1" dirty="0">
                <a:solidFill>
                  <a:srgbClr val="009900"/>
                </a:solidFill>
                <a:latin typeface="微软雅黑" panose="020B0503020204020204" pitchFamily="34" charset="-122"/>
                <a:ea typeface="微软雅黑" panose="020B0503020204020204" pitchFamily="34" charset="-122"/>
              </a:rPr>
              <a:t>3)   多酶复合体</a:t>
            </a:r>
          </a:p>
        </p:txBody>
      </p:sp>
      <p:sp>
        <p:nvSpPr>
          <p:cNvPr id="67587" name="Rectangle 3"/>
          <p:cNvSpPr>
            <a:spLocks noChangeArrowheads="1"/>
          </p:cNvSpPr>
          <p:nvPr/>
        </p:nvSpPr>
        <p:spPr bwMode="auto">
          <a:xfrm>
            <a:off x="900113" y="1125538"/>
            <a:ext cx="7504112" cy="163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800" dirty="0">
                <a:solidFill>
                  <a:schemeClr val="tx1"/>
                </a:solidFill>
                <a:latin typeface="微软雅黑" panose="020B0503020204020204" pitchFamily="34" charset="-122"/>
                <a:ea typeface="微软雅黑" panose="020B0503020204020204" pitchFamily="34" charset="-122"/>
              </a:rPr>
              <a:t>由两个或两个以上的酶，靠</a:t>
            </a:r>
            <a:r>
              <a:rPr kumimoji="1" lang="zh-CN" altLang="en-US" sz="2800" dirty="0">
                <a:solidFill>
                  <a:srgbClr val="FF0066"/>
                </a:solidFill>
                <a:latin typeface="微软雅黑" panose="020B0503020204020204" pitchFamily="34" charset="-122"/>
                <a:ea typeface="微软雅黑" panose="020B0503020204020204" pitchFamily="34" charset="-122"/>
              </a:rPr>
              <a:t>非共价键</a:t>
            </a:r>
            <a:r>
              <a:rPr kumimoji="1" lang="zh-CN" altLang="en-US" sz="2800" dirty="0">
                <a:solidFill>
                  <a:schemeClr val="tx1"/>
                </a:solidFill>
                <a:latin typeface="微软雅黑" panose="020B0503020204020204" pitchFamily="34" charset="-122"/>
                <a:ea typeface="微软雅黑" panose="020B0503020204020204" pitchFamily="34" charset="-122"/>
              </a:rPr>
              <a:t>结合而成，每个酶催化一个反应，构成一个代谢途径或代谢途径的一部分。</a:t>
            </a:r>
          </a:p>
        </p:txBody>
      </p:sp>
      <p:sp>
        <p:nvSpPr>
          <p:cNvPr id="67588" name="Rectangle 4"/>
          <p:cNvSpPr>
            <a:spLocks noChangeArrowheads="1"/>
          </p:cNvSpPr>
          <p:nvPr/>
        </p:nvSpPr>
        <p:spPr bwMode="auto">
          <a:xfrm>
            <a:off x="609600" y="2971800"/>
            <a:ext cx="8001000" cy="35972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pPr>
            <a:r>
              <a:rPr kumimoji="1" lang="zh-CN" altLang="en-US" sz="2400" dirty="0">
                <a:solidFill>
                  <a:schemeClr val="accent2"/>
                </a:solidFill>
                <a:latin typeface="微软雅黑" panose="020B0503020204020204" pitchFamily="34" charset="-122"/>
                <a:ea typeface="微软雅黑" panose="020B0503020204020204" pitchFamily="34" charset="-122"/>
              </a:rPr>
              <a:t>大肠杆菌丙酮酸脱氢酶复合体</a:t>
            </a:r>
            <a:r>
              <a:rPr kumimoji="1" lang="zh-CN" altLang="en-US" sz="2400" dirty="0">
                <a:solidFill>
                  <a:schemeClr val="tx1"/>
                </a:solidFill>
                <a:latin typeface="微软雅黑" panose="020B0503020204020204" pitchFamily="34" charset="-122"/>
                <a:ea typeface="微软雅黑" panose="020B0503020204020204" pitchFamily="34" charset="-122"/>
              </a:rPr>
              <a:t>由三种酶组成：</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①丙酮酸脱氢酶（</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以二聚体存在    2×9600</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②二氢硫辛酸转乙酰基酶（</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2</a:t>
            </a:r>
            <a:r>
              <a:rPr kumimoji="1" lang="en-US" altLang="zh-CN" sz="2400" dirty="0">
                <a:solidFill>
                  <a:schemeClr val="tx1"/>
                </a:solidFill>
                <a:latin typeface="微软雅黑" panose="020B0503020204020204" pitchFamily="34" charset="-122"/>
                <a:ea typeface="微软雅黑" panose="020B0503020204020204" pitchFamily="34" charset="-122"/>
              </a:rPr>
              <a:t>）  70000</a:t>
            </a:r>
          </a:p>
          <a:p>
            <a:pPr eaLnBrk="1" hangingPunct="1">
              <a:lnSpc>
                <a:spcPct val="120000"/>
              </a:lnSpc>
              <a:spcBef>
                <a:spcPct val="0"/>
              </a:spcBef>
            </a:pPr>
            <a:r>
              <a:rPr kumimoji="1" lang="en-US" altLang="zh-CN" sz="2400" dirty="0">
                <a:solidFill>
                  <a:schemeClr val="tx1"/>
                </a:solidFill>
                <a:latin typeface="微软雅黑" panose="020B0503020204020204" pitchFamily="34" charset="-122"/>
                <a:ea typeface="微软雅黑" panose="020B0503020204020204" pitchFamily="34" charset="-122"/>
              </a:rPr>
              <a:t>③</a:t>
            </a:r>
            <a:r>
              <a:rPr kumimoji="1" lang="zh-CN" altLang="en-US" sz="2400" dirty="0">
                <a:solidFill>
                  <a:schemeClr val="tx1"/>
                </a:solidFill>
                <a:latin typeface="微软雅黑" panose="020B0503020204020204" pitchFamily="34" charset="-122"/>
                <a:ea typeface="微软雅黑" panose="020B0503020204020204" pitchFamily="34" charset="-122"/>
              </a:rPr>
              <a:t>二氢硫辛酸脱氢酶（</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3</a:t>
            </a:r>
            <a:r>
              <a:rPr kumimoji="1" lang="en-US" altLang="zh-CN" sz="2400" dirty="0">
                <a:solidFill>
                  <a:schemeClr val="tx1"/>
                </a:solidFill>
                <a:latin typeface="微软雅黑" panose="020B0503020204020204" pitchFamily="34" charset="-122"/>
                <a:ea typeface="微软雅黑" panose="020B0503020204020204" pitchFamily="34" charset="-122"/>
              </a:rPr>
              <a:t>）      </a:t>
            </a:r>
            <a:r>
              <a:rPr kumimoji="1" lang="zh-CN" altLang="en-US" sz="2400" dirty="0">
                <a:solidFill>
                  <a:schemeClr val="tx1"/>
                </a:solidFill>
                <a:latin typeface="微软雅黑" panose="020B0503020204020204" pitchFamily="34" charset="-122"/>
                <a:ea typeface="微软雅黑" panose="020B0503020204020204" pitchFamily="34" charset="-122"/>
              </a:rPr>
              <a:t>以二聚体存在    2×56000</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12个</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1 </a:t>
            </a:r>
            <a:r>
              <a:rPr kumimoji="1" lang="zh-CN" altLang="en-US" sz="2400" dirty="0">
                <a:solidFill>
                  <a:schemeClr val="tx1"/>
                </a:solidFill>
                <a:latin typeface="微软雅黑" panose="020B0503020204020204" pitchFamily="34" charset="-122"/>
                <a:ea typeface="微软雅黑" panose="020B0503020204020204" pitchFamily="34" charset="-122"/>
              </a:rPr>
              <a:t>二聚体  24×96000</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24个</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2 </a:t>
            </a:r>
            <a:r>
              <a:rPr kumimoji="1" lang="zh-CN" altLang="en-US" sz="2400" dirty="0">
                <a:solidFill>
                  <a:schemeClr val="tx1"/>
                </a:solidFill>
                <a:latin typeface="微软雅黑" panose="020B0503020204020204" pitchFamily="34" charset="-122"/>
                <a:ea typeface="微软雅黑" panose="020B0503020204020204" pitchFamily="34" charset="-122"/>
              </a:rPr>
              <a:t>单体    24×70000</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             6个</a:t>
            </a:r>
            <a:r>
              <a:rPr kumimoji="1" lang="en-US" altLang="zh-CN" sz="2400" dirty="0">
                <a:solidFill>
                  <a:schemeClr val="tx1"/>
                </a:solidFill>
                <a:latin typeface="微软雅黑" panose="020B0503020204020204" pitchFamily="34" charset="-122"/>
                <a:ea typeface="微软雅黑" panose="020B0503020204020204" pitchFamily="34" charset="-122"/>
              </a:rPr>
              <a:t>E</a:t>
            </a:r>
            <a:r>
              <a:rPr kumimoji="1" lang="en-US" altLang="zh-CN" sz="2400" baseline="-30000" dirty="0">
                <a:solidFill>
                  <a:schemeClr val="tx1"/>
                </a:solidFill>
                <a:latin typeface="微软雅黑" panose="020B0503020204020204" pitchFamily="34" charset="-122"/>
                <a:ea typeface="微软雅黑" panose="020B0503020204020204" pitchFamily="34" charset="-122"/>
              </a:rPr>
              <a:t>3 </a:t>
            </a:r>
            <a:r>
              <a:rPr kumimoji="1" lang="zh-CN" altLang="en-US" sz="2400" dirty="0">
                <a:solidFill>
                  <a:schemeClr val="tx1"/>
                </a:solidFill>
                <a:latin typeface="微软雅黑" panose="020B0503020204020204" pitchFamily="34" charset="-122"/>
                <a:ea typeface="微软雅黑" panose="020B0503020204020204" pitchFamily="34" charset="-122"/>
              </a:rPr>
              <a:t>二聚体   12×56000   </a:t>
            </a:r>
          </a:p>
          <a:p>
            <a:pPr eaLnBrk="1" hangingPunct="1">
              <a:lnSpc>
                <a:spcPct val="120000"/>
              </a:lnSpc>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总分子量：4600 × 10</a:t>
            </a:r>
            <a:r>
              <a:rPr kumimoji="1" lang="zh-CN" altLang="en-US" sz="2400" baseline="30000" dirty="0">
                <a:solidFill>
                  <a:schemeClr val="tx1"/>
                </a:solidFill>
                <a:latin typeface="微软雅黑" panose="020B0503020204020204" pitchFamily="34" charset="-122"/>
                <a:ea typeface="微软雅黑" panose="020B0503020204020204" pitchFamily="34" charset="-122"/>
              </a:rPr>
              <a:t>3</a:t>
            </a:r>
          </a:p>
        </p:txBody>
      </p:sp>
      <p:pic>
        <p:nvPicPr>
          <p:cNvPr id="67589" name="Picture 5"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587692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Grp="1" noChangeArrowheads="1"/>
          </p:cNvSpPr>
          <p:nvPr>
            <p:ph idx="1"/>
          </p:nvPr>
        </p:nvSpPr>
        <p:spPr>
          <a:xfrm>
            <a:off x="684213" y="260350"/>
            <a:ext cx="7920037" cy="762000"/>
          </a:xfrm>
          <a:noFill/>
          <a:ln w="57150" cap="flat" algn="ctr">
            <a:noFill/>
          </a:ln>
        </p:spPr>
        <p:txBody>
          <a:bodyPr rtlCol="0" anchor="ctr">
            <a:normAutofit/>
          </a:bodyPr>
          <a:lstStyle/>
          <a:p>
            <a:pPr marL="0" indent="0" eaLnBrk="1" fontAlgn="auto" hangingPunct="1">
              <a:lnSpc>
                <a:spcPct val="90000"/>
              </a:lnSpc>
              <a:spcBef>
                <a:spcPct val="0"/>
              </a:spcBef>
              <a:spcAft>
                <a:spcPts val="0"/>
              </a:spcAft>
              <a:buClr>
                <a:schemeClr val="bg1"/>
              </a:buClr>
              <a:buFontTx/>
              <a:buNone/>
              <a:defRPr/>
            </a:pPr>
            <a:r>
              <a:rPr lang="zh-CN" altLang="en-US" b="1" dirty="0">
                <a:solidFill>
                  <a:srgbClr val="0000CC"/>
                </a:solidFill>
                <a:latin typeface="微软雅黑" panose="020B0503020204020204" pitchFamily="34" charset="-122"/>
                <a:ea typeface="微软雅黑" panose="020B0503020204020204" pitchFamily="34" charset="-122"/>
              </a:rPr>
              <a:t>第二节 酶的命名和分类</a:t>
            </a:r>
          </a:p>
        </p:txBody>
      </p:sp>
      <p:sp>
        <p:nvSpPr>
          <p:cNvPr id="68611" name="Rectangle 3"/>
          <p:cNvSpPr>
            <a:spLocks noChangeArrowheads="1"/>
          </p:cNvSpPr>
          <p:nvPr/>
        </p:nvSpPr>
        <p:spPr bwMode="auto">
          <a:xfrm>
            <a:off x="720725" y="1223963"/>
            <a:ext cx="4464050" cy="523220"/>
          </a:xfrm>
          <a:prstGeom prst="rect">
            <a:avLst/>
          </a:prstGeom>
          <a:solidFill>
            <a:srgbClr val="7EE8D6"/>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buClr>
                <a:schemeClr val="hlink"/>
              </a:buClr>
              <a:buSzPct val="80000"/>
              <a:buFont typeface="Monotype Sorts" pitchFamily="2" charset="2"/>
              <a:buNone/>
            </a:pPr>
            <a:r>
              <a:rPr lang="zh-CN" altLang="en-US" sz="2800" dirty="0">
                <a:solidFill>
                  <a:schemeClr val="tx1"/>
                </a:solidFill>
                <a:latin typeface="微软雅黑" panose="020B0503020204020204" pitchFamily="34" charset="-122"/>
                <a:ea typeface="微软雅黑" panose="020B0503020204020204" pitchFamily="34" charset="-122"/>
              </a:rPr>
              <a:t>（一）习惯命名法</a:t>
            </a:r>
          </a:p>
        </p:txBody>
      </p:sp>
      <p:sp>
        <p:nvSpPr>
          <p:cNvPr id="68612" name="Rectangle 4"/>
          <p:cNvSpPr>
            <a:spLocks noChangeArrowheads="1"/>
          </p:cNvSpPr>
          <p:nvPr/>
        </p:nvSpPr>
        <p:spPr bwMode="auto">
          <a:xfrm>
            <a:off x="1258888" y="2205038"/>
            <a:ext cx="7273925"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30000"/>
              </a:lnSpc>
              <a:spcBef>
                <a:spcPct val="20000"/>
              </a:spcBef>
              <a:buClr>
                <a:schemeClr val="accent2"/>
              </a:buClr>
              <a:buSzPct val="9000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根据其催化底物来命名；</a:t>
            </a:r>
          </a:p>
          <a:p>
            <a:pPr eaLnBrk="1" hangingPunct="1">
              <a:lnSpc>
                <a:spcPct val="130000"/>
              </a:lnSpc>
              <a:spcBef>
                <a:spcPct val="20000"/>
              </a:spcBef>
              <a:buClr>
                <a:schemeClr val="accent2"/>
              </a:buClr>
              <a:buSzPct val="9000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根据所催化反应的性质来命名；</a:t>
            </a:r>
          </a:p>
          <a:p>
            <a:pPr eaLnBrk="1" hangingPunct="1">
              <a:lnSpc>
                <a:spcPct val="130000"/>
              </a:lnSpc>
              <a:spcBef>
                <a:spcPct val="20000"/>
              </a:spcBef>
              <a:buClr>
                <a:schemeClr val="accent2"/>
              </a:buClr>
              <a:buSzPct val="9000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结合上述两个原则来命名，</a:t>
            </a:r>
          </a:p>
          <a:p>
            <a:pPr eaLnBrk="1" hangingPunct="1">
              <a:lnSpc>
                <a:spcPct val="130000"/>
              </a:lnSpc>
              <a:spcBef>
                <a:spcPct val="20000"/>
              </a:spcBef>
              <a:buClr>
                <a:schemeClr val="accent2"/>
              </a:buClr>
              <a:buSzPct val="9000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有时在这些命名基础上加上酶的来源或其它特点。</a:t>
            </a:r>
          </a:p>
        </p:txBody>
      </p:sp>
      <p:pic>
        <p:nvPicPr>
          <p:cNvPr id="68613" name="Picture 5" descr="butterfly">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1223963"/>
            <a:ext cx="14779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83568" y="1556792"/>
            <a:ext cx="8194675" cy="53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优点  </a:t>
            </a:r>
            <a:r>
              <a:rPr lang="zh-CN" altLang="en-US" dirty="0">
                <a:solidFill>
                  <a:srgbClr val="FFFF00"/>
                </a:solidFill>
                <a:latin typeface="微软雅黑" panose="020B0503020204020204" pitchFamily="34" charset="-122"/>
                <a:ea typeface="微软雅黑" panose="020B0503020204020204" pitchFamily="34" charset="-122"/>
              </a:rPr>
              <a:t>  　</a:t>
            </a:r>
            <a:r>
              <a:rPr lang="zh-CN" altLang="en-US" dirty="0">
                <a:solidFill>
                  <a:srgbClr val="CC0000"/>
                </a:solidFill>
                <a:latin typeface="微软雅黑" panose="020B0503020204020204" pitchFamily="34" charset="-122"/>
                <a:ea typeface="微软雅黑" panose="020B0503020204020204" pitchFamily="34" charset="-122"/>
              </a:rPr>
              <a:t>命名简单</a:t>
            </a:r>
          </a:p>
          <a:p>
            <a:pPr eaLnBrk="1" hangingPunct="1">
              <a:spcBef>
                <a:spcPct val="20000"/>
              </a:spcBef>
              <a:buClr>
                <a:schemeClr val="accent2"/>
              </a:buClr>
              <a:buSzPct val="75000"/>
              <a:buFont typeface="Monotype Sorts" pitchFamily="2" charset="2"/>
              <a:buNone/>
            </a:pPr>
            <a:r>
              <a:rPr lang="zh-CN" altLang="en-US" dirty="0">
                <a:solidFill>
                  <a:srgbClr val="CC0000"/>
                </a:solidFill>
                <a:latin typeface="微软雅黑" panose="020B0503020204020204" pitchFamily="34" charset="-122"/>
                <a:ea typeface="微软雅黑" panose="020B0503020204020204" pitchFamily="34" charset="-122"/>
              </a:rPr>
              <a:t>　　　　　　应用历史较长，使用方便</a:t>
            </a:r>
          </a:p>
          <a:p>
            <a:pPr eaLnBrk="1" hangingPunct="1">
              <a:spcBef>
                <a:spcPct val="20000"/>
              </a:spcBef>
              <a:buClr>
                <a:schemeClr val="accent2"/>
              </a:buClr>
              <a:buSzPct val="75000"/>
              <a:buFont typeface="Monotype Sorts"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缺点　　</a:t>
            </a:r>
            <a:r>
              <a:rPr lang="zh-CN" altLang="en-US" dirty="0">
                <a:solidFill>
                  <a:srgbClr val="FFFF00"/>
                </a:solidFill>
                <a:latin typeface="微软雅黑" panose="020B0503020204020204" pitchFamily="34" charset="-122"/>
                <a:ea typeface="微软雅黑" panose="020B0503020204020204" pitchFamily="34" charset="-122"/>
              </a:rPr>
              <a:t>　</a:t>
            </a:r>
            <a:r>
              <a:rPr lang="zh-CN" altLang="en-US" dirty="0">
                <a:solidFill>
                  <a:srgbClr val="CC0000"/>
                </a:solidFill>
                <a:latin typeface="微软雅黑" panose="020B0503020204020204" pitchFamily="34" charset="-122"/>
                <a:ea typeface="微软雅黑" panose="020B0503020204020204" pitchFamily="34" charset="-122"/>
              </a:rPr>
              <a:t>一名数酶、一酶数名</a:t>
            </a:r>
          </a:p>
          <a:p>
            <a:pPr eaLnBrk="1" hangingPunct="1">
              <a:spcBef>
                <a:spcPct val="20000"/>
              </a:spcBef>
              <a:buClr>
                <a:schemeClr val="accent2"/>
              </a:buClr>
              <a:buSzPct val="75000"/>
              <a:buFont typeface="Monotype Sorts" pitchFamily="2" charset="2"/>
              <a:buNone/>
            </a:pPr>
            <a:endParaRPr lang="zh-CN" altLang="en-US" dirty="0">
              <a:solidFill>
                <a:srgbClr val="CC0000"/>
              </a:solidFill>
              <a:latin typeface="微软雅黑" panose="020B0503020204020204" pitchFamily="34" charset="-122"/>
              <a:ea typeface="微软雅黑" panose="020B0503020204020204" pitchFamily="34" charset="-122"/>
            </a:endParaRPr>
          </a:p>
          <a:p>
            <a:pPr eaLnBrk="1" hangingPunct="1">
              <a:spcBef>
                <a:spcPct val="20000"/>
              </a:spcBef>
              <a:buClr>
                <a:schemeClr val="accent2"/>
              </a:buClr>
              <a:buSzPct val="75000"/>
              <a:buFont typeface="Monotype Sorts"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为了适应酶学发展的新情况，国际酶学会议于</a:t>
            </a:r>
            <a:r>
              <a:rPr lang="en-US" altLang="zh-CN" dirty="0">
                <a:solidFill>
                  <a:schemeClr val="tx1"/>
                </a:solidFill>
                <a:latin typeface="微软雅黑" panose="020B0503020204020204" pitchFamily="34" charset="-122"/>
                <a:ea typeface="微软雅黑" panose="020B0503020204020204" pitchFamily="34" charset="-122"/>
              </a:rPr>
              <a:t>1961</a:t>
            </a:r>
            <a:r>
              <a:rPr lang="zh-CN" altLang="en-US" dirty="0">
                <a:solidFill>
                  <a:schemeClr val="tx1"/>
                </a:solidFill>
                <a:latin typeface="微软雅黑" panose="020B0503020204020204" pitchFamily="34" charset="-122"/>
                <a:ea typeface="微软雅黑" panose="020B0503020204020204" pitchFamily="34" charset="-122"/>
              </a:rPr>
              <a:t>年提出一个新的系统命名法及分类原则，已被国际生化协会采用。</a:t>
            </a:r>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68313" y="446088"/>
            <a:ext cx="53655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hlink"/>
              </a:buClr>
              <a:buSzPct val="80000"/>
              <a:buFont typeface="Monotype Sorts" pitchFamily="2" charset="2"/>
              <a:buNone/>
            </a:pPr>
            <a:r>
              <a:rPr lang="zh-CN" altLang="en-US" sz="4400" dirty="0">
                <a:solidFill>
                  <a:schemeClr val="tx2"/>
                </a:solidFill>
                <a:latin typeface="微软雅黑" panose="020B0503020204020204" pitchFamily="34" charset="-122"/>
                <a:ea typeface="微软雅黑" panose="020B0503020204020204" pitchFamily="34" charset="-122"/>
              </a:rPr>
              <a:t>（</a:t>
            </a:r>
            <a:r>
              <a:rPr lang="zh-CN" altLang="en-US" sz="3600" dirty="0">
                <a:solidFill>
                  <a:schemeClr val="tx2"/>
                </a:solidFill>
                <a:latin typeface="微软雅黑" panose="020B0503020204020204" pitchFamily="34" charset="-122"/>
                <a:ea typeface="微软雅黑" panose="020B0503020204020204" pitchFamily="34" charset="-122"/>
              </a:rPr>
              <a:t>二）国际系统命名法：</a:t>
            </a:r>
          </a:p>
        </p:txBody>
      </p:sp>
      <p:sp>
        <p:nvSpPr>
          <p:cNvPr id="70659" name="Rectangle 3"/>
          <p:cNvSpPr>
            <a:spLocks noChangeArrowheads="1"/>
          </p:cNvSpPr>
          <p:nvPr/>
        </p:nvSpPr>
        <p:spPr bwMode="auto">
          <a:xfrm>
            <a:off x="468313" y="1989138"/>
            <a:ext cx="6695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sz="2800" dirty="0">
                <a:solidFill>
                  <a:srgbClr val="CC0000"/>
                </a:solidFill>
                <a:latin typeface="微软雅黑" panose="020B0503020204020204" pitchFamily="34" charset="-122"/>
                <a:ea typeface="微软雅黑" panose="020B0503020204020204" pitchFamily="34" charset="-122"/>
              </a:rPr>
              <a:t>系统名称包括底物名称、反应性质，最后加一个酶字</a:t>
            </a:r>
            <a:r>
              <a:rPr lang="zh-CN" altLang="en-US" sz="2800" dirty="0">
                <a:solidFill>
                  <a:srgbClr val="C00000"/>
                </a:solidFill>
                <a:latin typeface="微软雅黑" panose="020B0503020204020204" pitchFamily="34" charset="-122"/>
                <a:ea typeface="微软雅黑" panose="020B0503020204020204" pitchFamily="34" charset="-122"/>
              </a:rPr>
              <a:t>。</a:t>
            </a:r>
          </a:p>
        </p:txBody>
      </p:sp>
      <p:pic>
        <p:nvPicPr>
          <p:cNvPr id="70660" name="Picture 4" descr="butterfly">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549275"/>
            <a:ext cx="13335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idx="1"/>
          </p:nvPr>
        </p:nvSpPr>
        <p:spPr>
          <a:xfrm>
            <a:off x="323850" y="1268413"/>
            <a:ext cx="7772400" cy="892175"/>
          </a:xfrm>
        </p:spPr>
        <p:txBody>
          <a:bodyPr/>
          <a:lstStyle/>
          <a:p>
            <a:pPr eaLnBrk="1" hangingPunct="1">
              <a:buFont typeface="Monotype Sorts" pitchFamily="2" charset="2"/>
              <a:buNone/>
            </a:pPr>
            <a:r>
              <a:rPr lang="zh-CN" altLang="en-US" sz="4000"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底物</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：底物</a:t>
            </a:r>
            <a:r>
              <a:rPr lang="en-US" altLang="zh-CN" b="1" dirty="0">
                <a:latin typeface="微软雅黑" panose="020B0503020204020204" pitchFamily="34" charset="-122"/>
                <a:ea typeface="微软雅黑" panose="020B0503020204020204" pitchFamily="34" charset="-122"/>
              </a:rPr>
              <a:t>2 + </a:t>
            </a:r>
            <a:r>
              <a:rPr lang="zh-CN" altLang="en-US" b="1" dirty="0">
                <a:latin typeface="微软雅黑" panose="020B0503020204020204" pitchFamily="34" charset="-122"/>
                <a:ea typeface="微软雅黑" panose="020B0503020204020204" pitchFamily="34" charset="-122"/>
              </a:rPr>
              <a:t>反应性质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酶 </a:t>
            </a:r>
            <a:endParaRPr lang="zh-CN" altLang="en-US" dirty="0">
              <a:latin typeface="微软雅黑" panose="020B0503020204020204" pitchFamily="34" charset="-122"/>
              <a:ea typeface="微软雅黑" panose="020B0503020204020204" pitchFamily="34" charset="-122"/>
            </a:endParaRPr>
          </a:p>
        </p:txBody>
      </p:sp>
      <p:sp>
        <p:nvSpPr>
          <p:cNvPr id="282627" name="Text Box 3"/>
          <p:cNvSpPr txBox="1">
            <a:spLocks noChangeArrowheads="1"/>
          </p:cNvSpPr>
          <p:nvPr/>
        </p:nvSpPr>
        <p:spPr bwMode="auto">
          <a:xfrm>
            <a:off x="228600" y="2362200"/>
            <a:ext cx="3048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342900" indent="-342900" eaLnBrk="1" hangingPunct="1">
              <a:spcBef>
                <a:spcPct val="20000"/>
              </a:spcBef>
            </a:pPr>
            <a:r>
              <a:rPr lang="zh-CN" altLang="en-US" dirty="0">
                <a:solidFill>
                  <a:schemeClr val="tx1"/>
                </a:solidFill>
                <a:latin typeface="微软雅黑" panose="020B0503020204020204" pitchFamily="34" charset="-122"/>
                <a:ea typeface="微软雅黑" panose="020B0503020204020204" pitchFamily="34" charset="-122"/>
              </a:rPr>
              <a:t>乳酸 </a:t>
            </a:r>
            <a:r>
              <a:rPr lang="en-US" altLang="zh-CN" dirty="0">
                <a:solidFill>
                  <a:schemeClr val="tx1"/>
                </a:solidFill>
                <a:latin typeface="微软雅黑" panose="020B0503020204020204" pitchFamily="34" charset="-122"/>
                <a:ea typeface="微软雅黑" panose="020B0503020204020204" pitchFamily="34" charset="-122"/>
              </a:rPr>
              <a:t>+ NAD+</a:t>
            </a:r>
          </a:p>
        </p:txBody>
      </p:sp>
      <p:pic>
        <p:nvPicPr>
          <p:cNvPr id="282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438400"/>
            <a:ext cx="6096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9" name="Text Box 5"/>
          <p:cNvSpPr txBox="1">
            <a:spLocks noChangeArrowheads="1"/>
          </p:cNvSpPr>
          <p:nvPr/>
        </p:nvSpPr>
        <p:spPr bwMode="auto">
          <a:xfrm>
            <a:off x="4648200" y="2286000"/>
            <a:ext cx="449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342900" indent="-342900" eaLnBrk="1" hangingPunct="1">
              <a:spcBef>
                <a:spcPct val="20000"/>
              </a:spcBef>
            </a:pPr>
            <a:r>
              <a:rPr lang="zh-CN" altLang="en-US" dirty="0">
                <a:solidFill>
                  <a:schemeClr val="tx1"/>
                </a:solidFill>
                <a:latin typeface="微软雅黑" panose="020B0503020204020204" pitchFamily="34" charset="-122"/>
                <a:ea typeface="微软雅黑" panose="020B0503020204020204" pitchFamily="34" charset="-122"/>
              </a:rPr>
              <a:t>丙酮酸 </a:t>
            </a:r>
            <a:r>
              <a:rPr lang="en-US" altLang="zh-CN" dirty="0">
                <a:solidFill>
                  <a:schemeClr val="tx1"/>
                </a:solidFill>
                <a:latin typeface="微软雅黑" panose="020B0503020204020204" pitchFamily="34" charset="-122"/>
                <a:ea typeface="微软雅黑" panose="020B0503020204020204" pitchFamily="34" charset="-122"/>
              </a:rPr>
              <a:t>+ NADH + H</a:t>
            </a:r>
            <a:r>
              <a:rPr lang="en-US" altLang="zh-CN" baseline="30000" dirty="0">
                <a:solidFill>
                  <a:schemeClr val="tx1"/>
                </a:solidFill>
                <a:latin typeface="微软雅黑" panose="020B0503020204020204" pitchFamily="34" charset="-122"/>
                <a:ea typeface="微软雅黑" panose="020B0503020204020204" pitchFamily="34" charset="-122"/>
              </a:rPr>
              <a:t>+</a:t>
            </a:r>
          </a:p>
        </p:txBody>
      </p:sp>
      <p:sp>
        <p:nvSpPr>
          <p:cNvPr id="282630" name="Line 6"/>
          <p:cNvSpPr>
            <a:spLocks noChangeShapeType="1"/>
          </p:cNvSpPr>
          <p:nvPr/>
        </p:nvSpPr>
        <p:spPr bwMode="auto">
          <a:xfrm flipV="1">
            <a:off x="3886200" y="28956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2631" name="Text Box 7" descr="蓝色砂纸"/>
          <p:cNvSpPr txBox="1">
            <a:spLocks noChangeArrowheads="1"/>
          </p:cNvSpPr>
          <p:nvPr/>
        </p:nvSpPr>
        <p:spPr bwMode="auto">
          <a:xfrm>
            <a:off x="1447800" y="3429000"/>
            <a:ext cx="5486400" cy="5847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342900" indent="-342900" eaLnBrk="1" hangingPunct="1">
              <a:spcBef>
                <a:spcPct val="20000"/>
              </a:spcBef>
            </a:pPr>
            <a:r>
              <a:rPr lang="zh-CN" altLang="en-US" dirty="0">
                <a:solidFill>
                  <a:schemeClr val="tx1"/>
                </a:solidFill>
                <a:latin typeface="微软雅黑" panose="020B0503020204020204" pitchFamily="34" charset="-122"/>
                <a:ea typeface="微软雅黑" panose="020B0503020204020204" pitchFamily="34" charset="-122"/>
              </a:rPr>
              <a:t>乳酸：</a:t>
            </a:r>
            <a:r>
              <a:rPr lang="en-US" altLang="zh-CN" dirty="0">
                <a:solidFill>
                  <a:schemeClr val="tx1"/>
                </a:solidFill>
                <a:latin typeface="微软雅黑" panose="020B0503020204020204" pitchFamily="34" charset="-122"/>
                <a:ea typeface="微软雅黑" panose="020B0503020204020204" pitchFamily="34" charset="-122"/>
              </a:rPr>
              <a:t>NAD+</a:t>
            </a:r>
            <a:r>
              <a:rPr lang="zh-CN" altLang="en-US" dirty="0">
                <a:solidFill>
                  <a:schemeClr val="tx1"/>
                </a:solidFill>
                <a:latin typeface="微软雅黑" panose="020B0503020204020204" pitchFamily="34" charset="-122"/>
                <a:ea typeface="微软雅黑" panose="020B0503020204020204" pitchFamily="34" charset="-122"/>
              </a:rPr>
              <a:t>氧化还原酶</a:t>
            </a:r>
          </a:p>
        </p:txBody>
      </p:sp>
      <p:sp>
        <p:nvSpPr>
          <p:cNvPr id="282632" name="Text Box 8"/>
          <p:cNvSpPr txBox="1">
            <a:spLocks noChangeArrowheads="1"/>
          </p:cNvSpPr>
          <p:nvPr/>
        </p:nvSpPr>
        <p:spPr bwMode="auto">
          <a:xfrm>
            <a:off x="1371600" y="4724400"/>
            <a:ext cx="533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marL="342900" indent="-342900" eaLnBrk="1" hangingPunct="1">
              <a:spcBef>
                <a:spcPct val="20000"/>
              </a:spcBef>
            </a:pPr>
            <a:r>
              <a:rPr lang="zh-CN" altLang="en-US" dirty="0">
                <a:solidFill>
                  <a:schemeClr val="tx1"/>
                </a:solidFill>
                <a:latin typeface="微软雅黑" panose="020B0503020204020204" pitchFamily="34" charset="-122"/>
                <a:ea typeface="微软雅黑" panose="020B0503020204020204" pitchFamily="34" charset="-122"/>
              </a:rPr>
              <a:t>当底物为水时，可省略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additive="base">
                                        <p:cTn id="7" dur="500" fill="hold"/>
                                        <p:tgtEl>
                                          <p:spTgt spid="282627"/>
                                        </p:tgtEl>
                                        <p:attrNameLst>
                                          <p:attrName>ppt_x</p:attrName>
                                        </p:attrNameLst>
                                      </p:cBhvr>
                                      <p:tavLst>
                                        <p:tav tm="0">
                                          <p:val>
                                            <p:strVal val="0-#ppt_w/2"/>
                                          </p:val>
                                        </p:tav>
                                        <p:tav tm="100000">
                                          <p:val>
                                            <p:strVal val="#ppt_x"/>
                                          </p:val>
                                        </p:tav>
                                      </p:tavLst>
                                    </p:anim>
                                    <p:anim calcmode="lin" valueType="num">
                                      <p:cBhvr additive="base">
                                        <p:cTn id="8" dur="500" fill="hold"/>
                                        <p:tgtEl>
                                          <p:spTgt spid="2826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82628"/>
                                        </p:tgtEl>
                                        <p:attrNameLst>
                                          <p:attrName>style.visibility</p:attrName>
                                        </p:attrNameLst>
                                      </p:cBhvr>
                                      <p:to>
                                        <p:strVal val="visible"/>
                                      </p:to>
                                    </p:set>
                                    <p:anim calcmode="lin" valueType="num">
                                      <p:cBhvr additive="base">
                                        <p:cTn id="13" dur="500" fill="hold"/>
                                        <p:tgtEl>
                                          <p:spTgt spid="282628"/>
                                        </p:tgtEl>
                                        <p:attrNameLst>
                                          <p:attrName>ppt_x</p:attrName>
                                        </p:attrNameLst>
                                      </p:cBhvr>
                                      <p:tavLst>
                                        <p:tav tm="0">
                                          <p:val>
                                            <p:strVal val="0-#ppt_w/2"/>
                                          </p:val>
                                        </p:tav>
                                        <p:tav tm="100000">
                                          <p:val>
                                            <p:strVal val="#ppt_x"/>
                                          </p:val>
                                        </p:tav>
                                      </p:tavLst>
                                    </p:anim>
                                    <p:anim calcmode="lin" valueType="num">
                                      <p:cBhvr additive="base">
                                        <p:cTn id="14" dur="500" fill="hold"/>
                                        <p:tgtEl>
                                          <p:spTgt spid="28262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2629"/>
                                        </p:tgtEl>
                                        <p:attrNameLst>
                                          <p:attrName>style.visibility</p:attrName>
                                        </p:attrNameLst>
                                      </p:cBhvr>
                                      <p:to>
                                        <p:strVal val="visible"/>
                                      </p:to>
                                    </p:set>
                                    <p:anim calcmode="lin" valueType="num">
                                      <p:cBhvr additive="base">
                                        <p:cTn id="19" dur="500" fill="hold"/>
                                        <p:tgtEl>
                                          <p:spTgt spid="282629"/>
                                        </p:tgtEl>
                                        <p:attrNameLst>
                                          <p:attrName>ppt_x</p:attrName>
                                        </p:attrNameLst>
                                      </p:cBhvr>
                                      <p:tavLst>
                                        <p:tav tm="0">
                                          <p:val>
                                            <p:strVal val="0-#ppt_w/2"/>
                                          </p:val>
                                        </p:tav>
                                        <p:tav tm="100000">
                                          <p:val>
                                            <p:strVal val="#ppt_x"/>
                                          </p:val>
                                        </p:tav>
                                      </p:tavLst>
                                    </p:anim>
                                    <p:anim calcmode="lin" valueType="num">
                                      <p:cBhvr additive="base">
                                        <p:cTn id="20" dur="500" fill="hold"/>
                                        <p:tgtEl>
                                          <p:spTgt spid="28262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2630"/>
                                        </p:tgtEl>
                                        <p:attrNameLst>
                                          <p:attrName>style.visibility</p:attrName>
                                        </p:attrNameLst>
                                      </p:cBhvr>
                                      <p:to>
                                        <p:strVal val="visible"/>
                                      </p:to>
                                    </p:set>
                                    <p:anim calcmode="lin" valueType="num">
                                      <p:cBhvr additive="base">
                                        <p:cTn id="25" dur="500" fill="hold"/>
                                        <p:tgtEl>
                                          <p:spTgt spid="282630"/>
                                        </p:tgtEl>
                                        <p:attrNameLst>
                                          <p:attrName>ppt_x</p:attrName>
                                        </p:attrNameLst>
                                      </p:cBhvr>
                                      <p:tavLst>
                                        <p:tav tm="0">
                                          <p:val>
                                            <p:strVal val="0-#ppt_w/2"/>
                                          </p:val>
                                        </p:tav>
                                        <p:tav tm="100000">
                                          <p:val>
                                            <p:strVal val="#ppt_x"/>
                                          </p:val>
                                        </p:tav>
                                      </p:tavLst>
                                    </p:anim>
                                    <p:anim calcmode="lin" valueType="num">
                                      <p:cBhvr additive="base">
                                        <p:cTn id="26" dur="500" fill="hold"/>
                                        <p:tgtEl>
                                          <p:spTgt spid="28263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2631"/>
                                        </p:tgtEl>
                                        <p:attrNameLst>
                                          <p:attrName>style.visibility</p:attrName>
                                        </p:attrNameLst>
                                      </p:cBhvr>
                                      <p:to>
                                        <p:strVal val="visible"/>
                                      </p:to>
                                    </p:set>
                                    <p:anim calcmode="lin" valueType="num">
                                      <p:cBhvr additive="base">
                                        <p:cTn id="31" dur="500" fill="hold"/>
                                        <p:tgtEl>
                                          <p:spTgt spid="282631"/>
                                        </p:tgtEl>
                                        <p:attrNameLst>
                                          <p:attrName>ppt_x</p:attrName>
                                        </p:attrNameLst>
                                      </p:cBhvr>
                                      <p:tavLst>
                                        <p:tav tm="0">
                                          <p:val>
                                            <p:strVal val="0-#ppt_w/2"/>
                                          </p:val>
                                        </p:tav>
                                        <p:tav tm="100000">
                                          <p:val>
                                            <p:strVal val="#ppt_x"/>
                                          </p:val>
                                        </p:tav>
                                      </p:tavLst>
                                    </p:anim>
                                    <p:anim calcmode="lin" valueType="num">
                                      <p:cBhvr additive="base">
                                        <p:cTn id="32" dur="500" fill="hold"/>
                                        <p:tgtEl>
                                          <p:spTgt spid="28263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2632"/>
                                        </p:tgtEl>
                                        <p:attrNameLst>
                                          <p:attrName>style.visibility</p:attrName>
                                        </p:attrNameLst>
                                      </p:cBhvr>
                                      <p:to>
                                        <p:strVal val="visible"/>
                                      </p:to>
                                    </p:set>
                                    <p:anim calcmode="lin" valueType="num">
                                      <p:cBhvr additive="base">
                                        <p:cTn id="37" dur="500" fill="hold"/>
                                        <p:tgtEl>
                                          <p:spTgt spid="282632"/>
                                        </p:tgtEl>
                                        <p:attrNameLst>
                                          <p:attrName>ppt_x</p:attrName>
                                        </p:attrNameLst>
                                      </p:cBhvr>
                                      <p:tavLst>
                                        <p:tav tm="0">
                                          <p:val>
                                            <p:strVal val="0-#ppt_w/2"/>
                                          </p:val>
                                        </p:tav>
                                        <p:tav tm="100000">
                                          <p:val>
                                            <p:strVal val="#ppt_x"/>
                                          </p:val>
                                        </p:tav>
                                      </p:tavLst>
                                    </p:anim>
                                    <p:anim calcmode="lin" valueType="num">
                                      <p:cBhvr additive="base">
                                        <p:cTn id="38" dur="500" fill="hold"/>
                                        <p:tgtEl>
                                          <p:spTgt spid="2826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utoUpdateAnimBg="0"/>
      <p:bldP spid="282629" grpId="0" autoUpdateAnimBg="0"/>
      <p:bldP spid="282630" grpId="0" animBg="1"/>
      <p:bldP spid="282631" grpId="0" animBg="1" autoUpdateAnimBg="0"/>
      <p:bldP spid="28263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580456" y="1270001"/>
            <a:ext cx="784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buClr>
                <a:schemeClr val="hlink"/>
              </a:buClr>
              <a:buFont typeface="Webdings" panose="05030102010509060703" pitchFamily="18" charset="2"/>
              <a:buChar char="I"/>
            </a:pPr>
            <a:r>
              <a:rPr kumimoji="1" lang="zh-CN" altLang="en-US" sz="2800" dirty="0">
                <a:solidFill>
                  <a:srgbClr val="003399"/>
                </a:solidFill>
                <a:latin typeface="Times New Roman" panose="02020603050405020304" pitchFamily="18" charset="0"/>
                <a:ea typeface="宋体" panose="02010600030101010101" pitchFamily="2" charset="-122"/>
              </a:rPr>
              <a:t> </a:t>
            </a:r>
            <a:r>
              <a:rPr kumimoji="1" lang="zh-CN" altLang="en-US" dirty="0">
                <a:solidFill>
                  <a:srgbClr val="003399"/>
                </a:solidFill>
                <a:latin typeface="微软雅黑" panose="020B0503020204020204" pitchFamily="34" charset="-122"/>
                <a:ea typeface="微软雅黑" panose="020B0503020204020204" pitchFamily="34" charset="-122"/>
              </a:rPr>
              <a:t>系统名</a:t>
            </a:r>
            <a:r>
              <a:rPr kumimoji="1" lang="zh-CN" altLang="en-US" dirty="0">
                <a:solidFill>
                  <a:schemeClr val="tx1"/>
                </a:solidFill>
                <a:latin typeface="微软雅黑" panose="020B0503020204020204" pitchFamily="34" charset="-122"/>
                <a:ea typeface="微软雅黑" panose="020B0503020204020204" pitchFamily="34" charset="-122"/>
              </a:rPr>
              <a:t>：</a:t>
            </a:r>
            <a:r>
              <a:rPr kumimoji="1" lang="zh-CN" altLang="en-US" sz="2800" dirty="0">
                <a:solidFill>
                  <a:srgbClr val="000000"/>
                </a:solidFill>
                <a:latin typeface="微软雅黑" panose="020B0503020204020204" pitchFamily="34" charset="-122"/>
                <a:ea typeface="微软雅黑" panose="020B0503020204020204" pitchFamily="34" charset="-122"/>
              </a:rPr>
              <a:t>包括所有底物的名称和反应类型。</a:t>
            </a:r>
          </a:p>
        </p:txBody>
      </p:sp>
      <p:grpSp>
        <p:nvGrpSpPr>
          <p:cNvPr id="72707" name="Group 3"/>
          <p:cNvGrpSpPr>
            <a:grpSpLocks/>
          </p:cNvGrpSpPr>
          <p:nvPr/>
        </p:nvGrpSpPr>
        <p:grpSpPr bwMode="auto">
          <a:xfrm>
            <a:off x="963216" y="2001838"/>
            <a:ext cx="6345238" cy="1238250"/>
            <a:chOff x="336" y="1200"/>
            <a:chExt cx="3997" cy="780"/>
          </a:xfrm>
        </p:grpSpPr>
        <p:sp>
          <p:nvSpPr>
            <p:cNvPr id="72714" name="Text Box 4"/>
            <p:cNvSpPr txBox="1">
              <a:spLocks noChangeArrowheads="1"/>
            </p:cNvSpPr>
            <p:nvPr/>
          </p:nvSpPr>
          <p:spPr bwMode="auto">
            <a:xfrm>
              <a:off x="336" y="1241"/>
              <a:ext cx="14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dirty="0">
                  <a:solidFill>
                    <a:schemeClr val="tx1"/>
                  </a:solidFill>
                  <a:latin typeface="微软雅黑" panose="020B0503020204020204" pitchFamily="34" charset="-122"/>
                  <a:ea typeface="微软雅黑" panose="020B0503020204020204" pitchFamily="34" charset="-122"/>
                </a:rPr>
                <a:t>乳酸 </a:t>
              </a:r>
              <a:r>
                <a:rPr kumimoji="1" lang="en-US" altLang="zh-CN" sz="2400" dirty="0">
                  <a:solidFill>
                    <a:schemeClr val="tx1"/>
                  </a:solidFill>
                  <a:latin typeface="微软雅黑" panose="020B0503020204020204" pitchFamily="34" charset="-122"/>
                  <a:ea typeface="微软雅黑" panose="020B0503020204020204" pitchFamily="34" charset="-122"/>
                </a:rPr>
                <a:t>+ NAD</a:t>
              </a:r>
              <a:r>
                <a:rPr kumimoji="1" lang="en-US" altLang="zh-CN" sz="2400" baseline="30000" dirty="0">
                  <a:solidFill>
                    <a:schemeClr val="tx1"/>
                  </a:solidFill>
                  <a:latin typeface="微软雅黑" panose="020B0503020204020204" pitchFamily="34" charset="-122"/>
                  <a:ea typeface="微软雅黑" panose="020B0503020204020204" pitchFamily="34" charset="-122"/>
                </a:rPr>
                <a:t>+</a:t>
              </a:r>
              <a:endParaRPr kumimoji="1" lang="en-US" altLang="zh-CN" sz="2400" dirty="0">
                <a:solidFill>
                  <a:schemeClr val="tx1"/>
                </a:solidFill>
                <a:latin typeface="微软雅黑" panose="020B0503020204020204" pitchFamily="34" charset="-122"/>
                <a:ea typeface="微软雅黑" panose="020B0503020204020204" pitchFamily="34" charset="-122"/>
              </a:endParaRPr>
            </a:p>
          </p:txBody>
        </p:sp>
        <p:pic>
          <p:nvPicPr>
            <p:cNvPr id="727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 y="1200"/>
              <a:ext cx="3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6" name="Text Box 6"/>
            <p:cNvSpPr txBox="1">
              <a:spLocks noChangeArrowheads="1"/>
            </p:cNvSpPr>
            <p:nvPr/>
          </p:nvSpPr>
          <p:spPr bwMode="auto">
            <a:xfrm>
              <a:off x="2208" y="1200"/>
              <a:ext cx="21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dirty="0">
                  <a:solidFill>
                    <a:schemeClr val="tx1"/>
                  </a:solidFill>
                  <a:latin typeface="微软雅黑" panose="020B0503020204020204" pitchFamily="34" charset="-122"/>
                  <a:ea typeface="微软雅黑" panose="020B0503020204020204" pitchFamily="34" charset="-122"/>
                </a:rPr>
                <a:t>丙酮酸 </a:t>
              </a:r>
              <a:r>
                <a:rPr kumimoji="1" lang="en-US" altLang="zh-CN" sz="2400" dirty="0">
                  <a:solidFill>
                    <a:schemeClr val="tx1"/>
                  </a:solidFill>
                  <a:latin typeface="微软雅黑" panose="020B0503020204020204" pitchFamily="34" charset="-122"/>
                  <a:ea typeface="微软雅黑" panose="020B0503020204020204" pitchFamily="34" charset="-122"/>
                </a:rPr>
                <a:t>+ NADH + H</a:t>
              </a:r>
              <a:r>
                <a:rPr kumimoji="1" lang="en-US" altLang="zh-CN" sz="2400" baseline="30000" dirty="0">
                  <a:solidFill>
                    <a:schemeClr val="tx1"/>
                  </a:solidFill>
                  <a:latin typeface="微软雅黑" panose="020B0503020204020204" pitchFamily="34" charset="-122"/>
                  <a:ea typeface="微软雅黑" panose="020B0503020204020204" pitchFamily="34" charset="-122"/>
                </a:rPr>
                <a:t>+</a:t>
              </a:r>
              <a:endParaRPr kumimoji="1"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72717" name="Text Box 7" descr="蓝色砂纸"/>
            <p:cNvSpPr txBox="1">
              <a:spLocks noChangeArrowheads="1"/>
            </p:cNvSpPr>
            <p:nvPr/>
          </p:nvSpPr>
          <p:spPr bwMode="auto">
            <a:xfrm>
              <a:off x="960" y="1728"/>
              <a:ext cx="2012" cy="25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rgbClr val="003399"/>
                  </a:solidFill>
                  <a:latin typeface="微软雅黑" panose="020B0503020204020204" pitchFamily="34" charset="-122"/>
                  <a:ea typeface="微软雅黑" panose="020B0503020204020204" pitchFamily="34" charset="-122"/>
                </a:rPr>
                <a:t>乳酸：</a:t>
              </a:r>
              <a:r>
                <a:rPr kumimoji="1" lang="en-US" altLang="zh-CN" sz="2000" dirty="0">
                  <a:solidFill>
                    <a:srgbClr val="003399"/>
                  </a:solidFill>
                  <a:latin typeface="微软雅黑" panose="020B0503020204020204" pitchFamily="34" charset="-122"/>
                  <a:ea typeface="微软雅黑" panose="020B0503020204020204" pitchFamily="34" charset="-122"/>
                </a:rPr>
                <a:t>NAD</a:t>
              </a:r>
              <a:r>
                <a:rPr kumimoji="1" lang="en-US" altLang="zh-CN" sz="2000" baseline="30000" dirty="0">
                  <a:solidFill>
                    <a:srgbClr val="003399"/>
                  </a:solidFill>
                  <a:latin typeface="微软雅黑" panose="020B0503020204020204" pitchFamily="34" charset="-122"/>
                  <a:ea typeface="微软雅黑" panose="020B0503020204020204" pitchFamily="34" charset="-122"/>
                </a:rPr>
                <a:t>+</a:t>
              </a:r>
              <a:r>
                <a:rPr kumimoji="1" lang="zh-CN" altLang="en-US" sz="2000" dirty="0">
                  <a:solidFill>
                    <a:srgbClr val="003399"/>
                  </a:solidFill>
                  <a:latin typeface="微软雅黑" panose="020B0503020204020204" pitchFamily="34" charset="-122"/>
                  <a:ea typeface="微软雅黑" panose="020B0503020204020204" pitchFamily="34" charset="-122"/>
                </a:rPr>
                <a:t>氧化还原酶</a:t>
              </a:r>
            </a:p>
          </p:txBody>
        </p:sp>
        <p:sp>
          <p:nvSpPr>
            <p:cNvPr id="72718" name="Line 8"/>
            <p:cNvSpPr>
              <a:spLocks noChangeShapeType="1"/>
            </p:cNvSpPr>
            <p:nvPr/>
          </p:nvSpPr>
          <p:spPr bwMode="auto">
            <a:xfrm flipV="1">
              <a:off x="1872" y="1392"/>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2708" name="Text Box 9"/>
          <p:cNvSpPr txBox="1">
            <a:spLocks noChangeArrowheads="1"/>
          </p:cNvSpPr>
          <p:nvPr/>
        </p:nvSpPr>
        <p:spPr bwMode="auto">
          <a:xfrm>
            <a:off x="546100" y="3190875"/>
            <a:ext cx="8202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buClr>
                <a:schemeClr val="hlink"/>
              </a:buClr>
              <a:buFont typeface="Webdings" panose="05030102010509060703" pitchFamily="18" charset="2"/>
              <a:buChar char="I"/>
            </a:pPr>
            <a:r>
              <a:rPr kumimoji="1" lang="zh-CN" altLang="en-US" sz="2800" dirty="0">
                <a:solidFill>
                  <a:srgbClr val="008000"/>
                </a:solidFill>
                <a:latin typeface="Times New Roman" panose="02020603050405020304" pitchFamily="18" charset="0"/>
                <a:ea typeface="宋体" panose="02010600030101010101" pitchFamily="2" charset="-122"/>
              </a:rPr>
              <a:t> </a:t>
            </a:r>
            <a:r>
              <a:rPr kumimoji="1" lang="zh-CN" altLang="en-US" dirty="0">
                <a:solidFill>
                  <a:srgbClr val="008000"/>
                </a:solidFill>
                <a:latin typeface="Times New Roman" panose="02020603050405020304" pitchFamily="18" charset="0"/>
                <a:ea typeface="宋体" panose="02010600030101010101" pitchFamily="2" charset="-122"/>
              </a:rPr>
              <a:t>惯用名</a:t>
            </a:r>
            <a:r>
              <a:rPr kumimoji="1" lang="zh-CN" altLang="en-US" dirty="0">
                <a:solidFill>
                  <a:schemeClr val="tx1"/>
                </a:solidFill>
                <a:latin typeface="Times New Roman" panose="02020603050405020304" pitchFamily="18" charset="0"/>
                <a:ea typeface="宋体" panose="02010600030101010101" pitchFamily="2" charset="-122"/>
              </a:rPr>
              <a:t>：</a:t>
            </a:r>
            <a:r>
              <a:rPr kumimoji="1" lang="zh-CN" altLang="en-US" sz="2800" dirty="0">
                <a:solidFill>
                  <a:srgbClr val="000000"/>
                </a:solidFill>
                <a:latin typeface="Times New Roman" panose="02020603050405020304" pitchFamily="18" charset="0"/>
                <a:ea typeface="宋体" panose="02010600030101010101" pitchFamily="2" charset="-122"/>
              </a:rPr>
              <a:t>只取较重要的底物名称和反应类型。</a:t>
            </a:r>
          </a:p>
        </p:txBody>
      </p:sp>
      <p:grpSp>
        <p:nvGrpSpPr>
          <p:cNvPr id="72709" name="Group 10"/>
          <p:cNvGrpSpPr>
            <a:grpSpLocks/>
          </p:cNvGrpSpPr>
          <p:nvPr/>
        </p:nvGrpSpPr>
        <p:grpSpPr bwMode="auto">
          <a:xfrm>
            <a:off x="1900238" y="4089400"/>
            <a:ext cx="5486400" cy="396875"/>
            <a:chOff x="966" y="2736"/>
            <a:chExt cx="3456" cy="250"/>
          </a:xfrm>
        </p:grpSpPr>
        <p:sp>
          <p:nvSpPr>
            <p:cNvPr id="72711" name="Text Box 11" descr="蓝色砂纸"/>
            <p:cNvSpPr txBox="1">
              <a:spLocks noChangeArrowheads="1"/>
            </p:cNvSpPr>
            <p:nvPr/>
          </p:nvSpPr>
          <p:spPr bwMode="auto">
            <a:xfrm>
              <a:off x="966" y="2736"/>
              <a:ext cx="1824" cy="2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a:solidFill>
                    <a:srgbClr val="003399"/>
                  </a:solidFill>
                  <a:latin typeface="Times New Roman" panose="02020603050405020304" pitchFamily="18" charset="0"/>
                  <a:ea typeface="宋体" panose="02010600030101010101" pitchFamily="2" charset="-122"/>
                </a:rPr>
                <a:t>乳酸：</a:t>
              </a:r>
              <a:r>
                <a:rPr kumimoji="1" lang="en-US" altLang="zh-CN" sz="2000">
                  <a:solidFill>
                    <a:srgbClr val="003399"/>
                  </a:solidFill>
                  <a:latin typeface="Times New Roman" panose="02020603050405020304" pitchFamily="18" charset="0"/>
                  <a:ea typeface="宋体" panose="02010600030101010101" pitchFamily="2" charset="-122"/>
                </a:rPr>
                <a:t>NAD</a:t>
              </a:r>
              <a:r>
                <a:rPr kumimoji="1" lang="en-US" altLang="zh-CN" sz="2000" baseline="30000">
                  <a:solidFill>
                    <a:srgbClr val="003399"/>
                  </a:solidFill>
                  <a:latin typeface="Times New Roman" panose="02020603050405020304" pitchFamily="18" charset="0"/>
                  <a:ea typeface="宋体" panose="02010600030101010101" pitchFamily="2" charset="-122"/>
                </a:rPr>
                <a:t>+</a:t>
              </a:r>
              <a:r>
                <a:rPr kumimoji="1" lang="zh-CN" altLang="en-US" sz="2000">
                  <a:solidFill>
                    <a:srgbClr val="003399"/>
                  </a:solidFill>
                  <a:latin typeface="Times New Roman" panose="02020603050405020304" pitchFamily="18" charset="0"/>
                  <a:ea typeface="宋体" panose="02010600030101010101" pitchFamily="2" charset="-122"/>
                </a:rPr>
                <a:t>氧化还原酶</a:t>
              </a:r>
            </a:p>
          </p:txBody>
        </p:sp>
        <p:sp>
          <p:nvSpPr>
            <p:cNvPr id="72712" name="Line 12"/>
            <p:cNvSpPr>
              <a:spLocks noChangeShapeType="1"/>
            </p:cNvSpPr>
            <p:nvPr/>
          </p:nvSpPr>
          <p:spPr bwMode="auto">
            <a:xfrm>
              <a:off x="2790" y="2880"/>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3" name="Text Box 13" descr="轮廓式菱形"/>
            <p:cNvSpPr txBox="1">
              <a:spLocks noChangeArrowheads="1"/>
            </p:cNvSpPr>
            <p:nvPr/>
          </p:nvSpPr>
          <p:spPr bwMode="auto">
            <a:xfrm>
              <a:off x="3462" y="2736"/>
              <a:ext cx="960" cy="250"/>
            </a:xfrm>
            <a:prstGeom prst="rect">
              <a:avLst/>
            </a:prstGeom>
            <a:pattFill prst="openDmnd">
              <a:fgClr>
                <a:schemeClr val="accent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a:solidFill>
                    <a:srgbClr val="008000"/>
                  </a:solidFill>
                  <a:latin typeface="Times New Roman" panose="02020603050405020304" pitchFamily="18" charset="0"/>
                  <a:ea typeface="宋体" panose="02010600030101010101" pitchFamily="2" charset="-122"/>
                </a:rPr>
                <a:t>乳酸脱氢酶</a:t>
              </a:r>
            </a:p>
          </p:txBody>
        </p:sp>
      </p:grpSp>
      <p:sp>
        <p:nvSpPr>
          <p:cNvPr id="72710" name="Text Box 14"/>
          <p:cNvSpPr txBox="1">
            <a:spLocks noChangeArrowheads="1"/>
          </p:cNvSpPr>
          <p:nvPr/>
        </p:nvSpPr>
        <p:spPr bwMode="auto">
          <a:xfrm>
            <a:off x="107950" y="508476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buClr>
                <a:schemeClr val="accent2"/>
              </a:buClr>
              <a:buFont typeface="Wingdings 2" panose="05020102010507070707" pitchFamily="18" charset="2"/>
              <a:buNone/>
            </a:pPr>
            <a:r>
              <a:rPr kumimoji="1" lang="zh-CN" altLang="en-US" sz="2800">
                <a:solidFill>
                  <a:srgbClr val="000000"/>
                </a:solidFill>
                <a:latin typeface="Times New Roman" panose="02020603050405020304" pitchFamily="18" charset="0"/>
                <a:ea typeface="宋体" panose="02010600030101010101" pitchFamily="2" charset="-122"/>
              </a:rPr>
              <a:t>对于催化水解反应的酶一般在酶的名称上省去反应类型。</a:t>
            </a:r>
          </a:p>
        </p:txBody>
      </p:sp>
    </p:spTree>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95288" y="404813"/>
            <a:ext cx="6361112" cy="774700"/>
          </a:xfrm>
          <a:prstGeom prst="rect">
            <a:avLst/>
          </a:prstGeom>
          <a:noFill/>
          <a:ln w="12700">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sz="4400" dirty="0">
                <a:solidFill>
                  <a:schemeClr val="tx2"/>
                </a:solidFill>
                <a:latin typeface="Times New Roman" panose="02020603050405020304" pitchFamily="18" charset="0"/>
                <a:ea typeface="黑体" panose="02010609060101010101" pitchFamily="49" charset="-122"/>
              </a:rPr>
              <a:t>（三）国际系统分类编号</a:t>
            </a:r>
          </a:p>
        </p:txBody>
      </p:sp>
      <p:sp>
        <p:nvSpPr>
          <p:cNvPr id="73731" name="Text Box 3"/>
          <p:cNvSpPr txBox="1">
            <a:spLocks noChangeArrowheads="1"/>
          </p:cNvSpPr>
          <p:nvPr/>
        </p:nvSpPr>
        <p:spPr bwMode="auto">
          <a:xfrm>
            <a:off x="1042988" y="2349500"/>
            <a:ext cx="76962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5000"/>
              </a:lnSpc>
              <a:spcBef>
                <a:spcPct val="0"/>
              </a:spcBef>
              <a:buClr>
                <a:schemeClr val="accent2"/>
              </a:buClr>
              <a:buFont typeface="Webdings" panose="05030102010509060703" pitchFamily="18" charset="2"/>
              <a:buChar char="G"/>
            </a:pPr>
            <a:r>
              <a:rPr kumimoji="1" lang="zh-CN" altLang="en-US" sz="3600">
                <a:solidFill>
                  <a:schemeClr val="tx1"/>
                </a:solidFill>
                <a:ea typeface="楷体_GB2312" pitchFamily="49" charset="-122"/>
              </a:rPr>
              <a:t> </a:t>
            </a:r>
            <a:r>
              <a:rPr kumimoji="1" lang="en-US" altLang="zh-CN" sz="3600">
                <a:solidFill>
                  <a:schemeClr val="tx1"/>
                </a:solidFill>
                <a:ea typeface="楷体_GB2312" pitchFamily="49" charset="-122"/>
              </a:rPr>
              <a:t>1961</a:t>
            </a:r>
            <a:r>
              <a:rPr kumimoji="1" lang="zh-CN" altLang="en-US" sz="3600">
                <a:solidFill>
                  <a:schemeClr val="tx1"/>
                </a:solidFill>
                <a:ea typeface="楷体_GB2312" pitchFamily="49" charset="-122"/>
              </a:rPr>
              <a:t>年国际酶学委员会（</a:t>
            </a:r>
            <a:r>
              <a:rPr kumimoji="1" lang="en-US" altLang="zh-CN" sz="3600">
                <a:solidFill>
                  <a:schemeClr val="tx1"/>
                </a:solidFill>
                <a:ea typeface="楷体_GB2312" pitchFamily="49" charset="-122"/>
              </a:rPr>
              <a:t>Enzyme Committee, EC</a:t>
            </a:r>
            <a:r>
              <a:rPr kumimoji="1" lang="zh-CN" altLang="en-US" sz="3600">
                <a:solidFill>
                  <a:schemeClr val="tx1"/>
                </a:solidFill>
                <a:ea typeface="楷体_GB2312" pitchFamily="49" charset="-122"/>
              </a:rPr>
              <a:t>）根据酶所催化的反应类型和机理，把酶分成</a:t>
            </a:r>
            <a:r>
              <a:rPr kumimoji="1" lang="en-US" altLang="zh-CN" sz="3600">
                <a:solidFill>
                  <a:schemeClr val="tx1"/>
                </a:solidFill>
                <a:ea typeface="楷体_GB2312" pitchFamily="49" charset="-122"/>
              </a:rPr>
              <a:t>6</a:t>
            </a:r>
            <a:r>
              <a:rPr kumimoji="1" lang="zh-CN" altLang="en-US" sz="3600">
                <a:solidFill>
                  <a:schemeClr val="tx1"/>
                </a:solidFill>
                <a:ea typeface="楷体_GB2312" pitchFamily="49" charset="-122"/>
              </a:rPr>
              <a:t>大类：</a:t>
            </a:r>
          </a:p>
        </p:txBody>
      </p:sp>
      <p:pic>
        <p:nvPicPr>
          <p:cNvPr id="73732" name="Picture 4" descr="ct1">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692150"/>
            <a:ext cx="7112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539552" y="1340768"/>
            <a:ext cx="4824536" cy="668530"/>
          </a:xfrm>
          <a:prstGeom prst="rect">
            <a:avLst/>
          </a:prstGeom>
          <a:solidFill>
            <a:srgbClr val="00FF00"/>
          </a:solidFill>
          <a:ln w="57150">
            <a:solidFill>
              <a:srgbClr val="0000CC"/>
            </a:solidFill>
            <a:miter lim="800000"/>
            <a:headEnd/>
            <a:tailEnd/>
          </a:ln>
        </p:spPr>
        <p:txBody>
          <a:bodyPr anchor="b"/>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sz="3600" dirty="0">
                <a:solidFill>
                  <a:srgbClr val="FF0066"/>
                </a:solidFill>
                <a:latin typeface="微软雅黑" panose="020B0503020204020204" pitchFamily="34" charset="-122"/>
                <a:ea typeface="微软雅黑" panose="020B0503020204020204" pitchFamily="34" charset="-122"/>
              </a:rPr>
              <a:t>酶的发现及研究历史</a:t>
            </a:r>
          </a:p>
        </p:txBody>
      </p:sp>
      <p:sp>
        <p:nvSpPr>
          <p:cNvPr id="265219" name="Rectangle 3"/>
          <p:cNvSpPr>
            <a:spLocks noChangeArrowheads="1"/>
          </p:cNvSpPr>
          <p:nvPr/>
        </p:nvSpPr>
        <p:spPr bwMode="auto">
          <a:xfrm>
            <a:off x="338006" y="2240756"/>
            <a:ext cx="882015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人们对酶的认识起源于生产与生活实践。</a:t>
            </a:r>
          </a:p>
          <a:p>
            <a:pPr eaLnBrk="1" hangingPunct="1">
              <a:spcBef>
                <a:spcPct val="20000"/>
              </a:spcBef>
              <a:buClr>
                <a:schemeClr val="accent2"/>
              </a:buClr>
              <a:buSzPct val="75000"/>
              <a:buFont typeface="Monotype Sorts"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夏禹时代，人们掌握了酿酒技术。</a:t>
            </a:r>
          </a:p>
          <a:p>
            <a:pPr eaLnBrk="1" hangingPunct="1">
              <a:spcBef>
                <a:spcPct val="20000"/>
              </a:spcBef>
              <a:buClr>
                <a:schemeClr val="accent2"/>
              </a:buClr>
              <a:buSzPct val="75000"/>
              <a:buFont typeface="Monotype Sorts"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公元前</a:t>
            </a:r>
            <a:r>
              <a:rPr lang="en-US" altLang="zh-CN" dirty="0">
                <a:solidFill>
                  <a:srgbClr val="000000"/>
                </a:solidFill>
                <a:latin typeface="微软雅黑" panose="020B0503020204020204" pitchFamily="34" charset="-122"/>
                <a:ea typeface="微软雅黑" panose="020B0503020204020204" pitchFamily="34" charset="-122"/>
              </a:rPr>
              <a:t>12</a:t>
            </a:r>
            <a:r>
              <a:rPr lang="zh-CN" altLang="en-US" dirty="0">
                <a:solidFill>
                  <a:srgbClr val="000000"/>
                </a:solidFill>
                <a:latin typeface="微软雅黑" panose="020B0503020204020204" pitchFamily="34" charset="-122"/>
                <a:ea typeface="微软雅黑" panose="020B0503020204020204" pitchFamily="34" charset="-122"/>
              </a:rPr>
              <a:t>世纪周朝，人们酿酒，制作饴糖和酱。</a:t>
            </a:r>
          </a:p>
          <a:p>
            <a:pPr eaLnBrk="1" hangingPunct="1">
              <a:spcBef>
                <a:spcPct val="20000"/>
              </a:spcBef>
              <a:buClr>
                <a:schemeClr val="accent2"/>
              </a:buClr>
              <a:buSzPct val="75000"/>
              <a:buFont typeface="Monotype Sorts"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春秋战国时期已知用麴</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曲</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治疗消化不良的疾病。</a:t>
            </a:r>
          </a:p>
          <a:p>
            <a:pPr eaLnBrk="1" hangingPunct="1">
              <a:spcBef>
                <a:spcPct val="20000"/>
              </a:spcBef>
              <a:buClr>
                <a:schemeClr val="accent2"/>
              </a:buClr>
              <a:buSzPct val="75000"/>
              <a:buFont typeface="Monotype Sorts" pitchFamily="2" charset="2"/>
              <a:buChar char="u"/>
            </a:pPr>
            <a:endParaRPr lang="zh-CN" altLang="en-US" sz="3000" dirty="0">
              <a:solidFill>
                <a:srgbClr val="000000"/>
              </a:solidFill>
              <a:ea typeface="楷体_GB2312" pitchFamily="49" charset="-122"/>
            </a:endParaRPr>
          </a:p>
          <a:p>
            <a:pPr eaLnBrk="1" hangingPunct="1">
              <a:spcBef>
                <a:spcPct val="20000"/>
              </a:spcBef>
              <a:buClr>
                <a:schemeClr val="accent2"/>
              </a:buClr>
              <a:buSzPct val="75000"/>
              <a:buFont typeface="Monotype Sorts" pitchFamily="2" charset="2"/>
              <a:buChar char="u"/>
            </a:pPr>
            <a:r>
              <a:rPr lang="zh-CN" altLang="en-US" sz="3000" dirty="0">
                <a:solidFill>
                  <a:srgbClr val="0000CC"/>
                </a:solidFill>
                <a:latin typeface="微软雅黑" panose="020B0503020204020204" pitchFamily="34" charset="-122"/>
                <a:ea typeface="微软雅黑" panose="020B0503020204020204" pitchFamily="34" charset="-122"/>
              </a:rPr>
              <a:t>酶者，酒母也</a:t>
            </a:r>
          </a:p>
        </p:txBody>
      </p:sp>
      <p:pic>
        <p:nvPicPr>
          <p:cNvPr id="265220" name="Picture 4" descr="112728558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4725144"/>
            <a:ext cx="1216025"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67544" y="242661"/>
            <a:ext cx="5328592" cy="929485"/>
          </a:xfrm>
          <a:prstGeom prst="rect">
            <a:avLst/>
          </a:prstGeom>
        </p:spPr>
        <p:txBody>
          <a:bodyPr wrap="square">
            <a:spAutoFit/>
          </a:bodyPr>
          <a:lstStyle/>
          <a:p>
            <a:pPr algn="just">
              <a:lnSpc>
                <a:spcPct val="170000"/>
              </a:lnSpc>
              <a:spcBef>
                <a:spcPct val="0"/>
              </a:spcBef>
            </a:pPr>
            <a:r>
              <a:rPr lang="zh-CN" altLang="en-US" dirty="0">
                <a:solidFill>
                  <a:srgbClr val="0000CC"/>
                </a:solidFill>
                <a:latin typeface="微软雅黑" panose="020B0503020204020204" pitchFamily="34" charset="-122"/>
                <a:ea typeface="微软雅黑" panose="020B0503020204020204" pitchFamily="34" charset="-122"/>
              </a:rPr>
              <a:t>一 、酶的概念及认识历史</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animEffect transition="in" filter="box(in)">
                                      <p:cBhvr>
                                        <p:cTn id="7" dur="500"/>
                                        <p:tgtEl>
                                          <p:spTgt spid="265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65219">
                                            <p:txEl>
                                              <p:pRg st="1" end="1"/>
                                            </p:txEl>
                                          </p:spTgt>
                                        </p:tgtEl>
                                        <p:attrNameLst>
                                          <p:attrName>style.visibility</p:attrName>
                                        </p:attrNameLst>
                                      </p:cBhvr>
                                      <p:to>
                                        <p:strVal val="visible"/>
                                      </p:to>
                                    </p:set>
                                    <p:animEffect transition="in" filter="box(in)">
                                      <p:cBhvr>
                                        <p:cTn id="12" dur="500"/>
                                        <p:tgtEl>
                                          <p:spTgt spid="265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65219">
                                            <p:txEl>
                                              <p:pRg st="2" end="2"/>
                                            </p:txEl>
                                          </p:spTgt>
                                        </p:tgtEl>
                                        <p:attrNameLst>
                                          <p:attrName>style.visibility</p:attrName>
                                        </p:attrNameLst>
                                      </p:cBhvr>
                                      <p:to>
                                        <p:strVal val="visible"/>
                                      </p:to>
                                    </p:set>
                                    <p:animEffect transition="in" filter="box(in)">
                                      <p:cBhvr>
                                        <p:cTn id="17" dur="500"/>
                                        <p:tgtEl>
                                          <p:spTgt spid="265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65219">
                                            <p:txEl>
                                              <p:pRg st="3" end="3"/>
                                            </p:txEl>
                                          </p:spTgt>
                                        </p:tgtEl>
                                        <p:attrNameLst>
                                          <p:attrName>style.visibility</p:attrName>
                                        </p:attrNameLst>
                                      </p:cBhvr>
                                      <p:to>
                                        <p:strVal val="visible"/>
                                      </p:to>
                                    </p:set>
                                    <p:animEffect transition="in" filter="box(in)">
                                      <p:cBhvr>
                                        <p:cTn id="22" dur="500"/>
                                        <p:tgtEl>
                                          <p:spTgt spid="2652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5219">
                                            <p:txEl>
                                              <p:pRg st="5" end="5"/>
                                            </p:txEl>
                                          </p:spTgt>
                                        </p:tgtEl>
                                        <p:attrNameLst>
                                          <p:attrName>style.visibility</p:attrName>
                                        </p:attrNameLst>
                                      </p:cBhvr>
                                      <p:to>
                                        <p:strVal val="visible"/>
                                      </p:to>
                                    </p:set>
                                    <p:animEffect transition="in" filter="box(in)">
                                      <p:cBhvr>
                                        <p:cTn id="27" dur="500"/>
                                        <p:tgtEl>
                                          <p:spTgt spid="26521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65220"/>
                                        </p:tgtEl>
                                        <p:attrNameLst>
                                          <p:attrName>style.visibility</p:attrName>
                                        </p:attrNameLst>
                                      </p:cBhvr>
                                      <p:to>
                                        <p:strVal val="visible"/>
                                      </p:to>
                                    </p:set>
                                    <p:anim calcmode="lin" valueType="num">
                                      <p:cBhvr additive="base">
                                        <p:cTn id="32" dur="500" fill="hold"/>
                                        <p:tgtEl>
                                          <p:spTgt spid="265220"/>
                                        </p:tgtEl>
                                        <p:attrNameLst>
                                          <p:attrName>ppt_x</p:attrName>
                                        </p:attrNameLst>
                                      </p:cBhvr>
                                      <p:tavLst>
                                        <p:tav tm="0">
                                          <p:val>
                                            <p:strVal val="#ppt_x"/>
                                          </p:val>
                                        </p:tav>
                                        <p:tav tm="100000">
                                          <p:val>
                                            <p:strVal val="#ppt_x"/>
                                          </p:val>
                                        </p:tav>
                                      </p:tavLst>
                                    </p:anim>
                                    <p:anim calcmode="lin" valueType="num">
                                      <p:cBhvr additive="base">
                                        <p:cTn id="33" dur="500" fill="hold"/>
                                        <p:tgtEl>
                                          <p:spTgt spid="265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547813" y="1125538"/>
          <a:ext cx="6705600" cy="4495800"/>
        </p:xfrm>
        <a:graphic>
          <a:graphicData uri="http://schemas.openxmlformats.org/presentationml/2006/ole">
            <mc:AlternateContent xmlns:mc="http://schemas.openxmlformats.org/markup-compatibility/2006">
              <mc:Choice xmlns:v="urn:schemas-microsoft-com:vml" Requires="v">
                <p:oleObj spid="_x0000_s5144" name="位图图像" r:id="rId3" imgW="4648849" imgH="2876190" progId="Paint.Picture">
                  <p:embed/>
                </p:oleObj>
              </mc:Choice>
              <mc:Fallback>
                <p:oleObj name="位图图像" r:id="rId3" imgW="4648849" imgH="2876190"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125538"/>
                        <a:ext cx="6705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5699" name="Rectangle 3"/>
          <p:cNvSpPr>
            <a:spLocks noChangeArrowheads="1"/>
          </p:cNvSpPr>
          <p:nvPr/>
        </p:nvSpPr>
        <p:spPr bwMode="auto">
          <a:xfrm>
            <a:off x="2413000" y="693738"/>
            <a:ext cx="431800" cy="5040312"/>
          </a:xfrm>
          <a:prstGeom prst="rect">
            <a:avLst/>
          </a:prstGeom>
          <a:noFill/>
          <a:ln w="28575">
            <a:solidFill>
              <a:srgbClr val="FF33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5699"/>
                                        </p:tgtEl>
                                        <p:attrNameLst>
                                          <p:attrName>style.visibility</p:attrName>
                                        </p:attrNameLst>
                                      </p:cBhvr>
                                      <p:to>
                                        <p:strVal val="visible"/>
                                      </p:to>
                                    </p:set>
                                    <p:anim calcmode="lin" valueType="num">
                                      <p:cBhvr additive="base">
                                        <p:cTn id="7" dur="500" fill="hold"/>
                                        <p:tgtEl>
                                          <p:spTgt spid="285699"/>
                                        </p:tgtEl>
                                        <p:attrNameLst>
                                          <p:attrName>ppt_x</p:attrName>
                                        </p:attrNameLst>
                                      </p:cBhvr>
                                      <p:tavLst>
                                        <p:tav tm="0">
                                          <p:val>
                                            <p:strVal val="0-#ppt_w/2"/>
                                          </p:val>
                                        </p:tav>
                                        <p:tav tm="100000">
                                          <p:val>
                                            <p:strVal val="#ppt_x"/>
                                          </p:val>
                                        </p:tav>
                                      </p:tavLst>
                                    </p:anim>
                                    <p:anim calcmode="lin" valueType="num">
                                      <p:cBhvr additive="base">
                                        <p:cTn id="8" dur="500" fill="hold"/>
                                        <p:tgtEl>
                                          <p:spTgt spid="2856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52400"/>
            <a:ext cx="89979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684213" y="2276475"/>
            <a:ext cx="7924800" cy="4105275"/>
          </a:xfrm>
          <a:prstGeom prst="rect">
            <a:avLst/>
          </a:prstGeom>
          <a:solidFill>
            <a:srgbClr val="FFFF00"/>
          </a:solidFill>
          <a:ln w="57150" cmpd="thinThick">
            <a:solidFill>
              <a:schemeClr val="tx2"/>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sz="2800" dirty="0">
                <a:solidFill>
                  <a:schemeClr val="tx1"/>
                </a:solidFill>
                <a:latin typeface="微软雅黑" panose="020B0503020204020204" pitchFamily="34" charset="-122"/>
                <a:ea typeface="微软雅黑" panose="020B0503020204020204" pitchFamily="34" charset="-122"/>
              </a:rPr>
              <a:t>氧化</a:t>
            </a:r>
            <a:r>
              <a:rPr lang="en-US" altLang="zh-CN" sz="280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还原酶催化氧化</a:t>
            </a:r>
            <a:r>
              <a:rPr lang="en-US" altLang="zh-CN" sz="2800" dirty="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还原反应，催化氢的转移或电子传递。</a:t>
            </a:r>
          </a:p>
          <a:p>
            <a:pPr eaLnBrk="1" hangingPunct="1">
              <a:spcBef>
                <a:spcPct val="20000"/>
              </a:spcBef>
              <a:buClr>
                <a:schemeClr val="accent2"/>
              </a:buClr>
              <a:buSzPct val="75000"/>
              <a:buFont typeface="Monotype Sorts" pitchFamily="2" charset="2"/>
              <a:buChar char="u"/>
            </a:pPr>
            <a:endParaRPr lang="zh-CN" altLang="en-US" sz="2800" dirty="0">
              <a:solidFill>
                <a:schemeClr val="tx1"/>
              </a:solidFill>
              <a:ea typeface="宋体" panose="02010600030101010101" pitchFamily="2" charset="-122"/>
            </a:endParaRPr>
          </a:p>
          <a:p>
            <a:pPr eaLnBrk="1" hangingPunct="1">
              <a:spcBef>
                <a:spcPct val="20000"/>
              </a:spcBef>
              <a:buClr>
                <a:schemeClr val="accent2"/>
              </a:buClr>
              <a:buSzPct val="75000"/>
              <a:buFont typeface="Monotype Sorts" pitchFamily="2" charset="2"/>
              <a:buChar char="u"/>
            </a:pPr>
            <a:r>
              <a:rPr lang="zh-CN" altLang="en-US" sz="2800" dirty="0">
                <a:solidFill>
                  <a:schemeClr val="tx1"/>
                </a:solidFill>
                <a:latin typeface="微软雅黑" panose="020B0503020204020204" pitchFamily="34" charset="-122"/>
                <a:ea typeface="微软雅黑" panose="020B0503020204020204" pitchFamily="34" charset="-122"/>
              </a:rPr>
              <a:t>主要包括脱氢酶</a:t>
            </a:r>
            <a:r>
              <a:rPr lang="en-US" altLang="zh-CN" sz="2800" dirty="0">
                <a:solidFill>
                  <a:schemeClr val="tx1"/>
                </a:solidFill>
                <a:latin typeface="微软雅黑" panose="020B0503020204020204" pitchFamily="34" charset="-122"/>
                <a:ea typeface="微软雅黑" panose="020B0503020204020204" pitchFamily="34" charset="-122"/>
              </a:rPr>
              <a:t>(dehydrogenase)</a:t>
            </a:r>
            <a:r>
              <a:rPr lang="zh-CN" altLang="en-US" sz="2800" dirty="0">
                <a:solidFill>
                  <a:schemeClr val="tx1"/>
                </a:solidFill>
                <a:latin typeface="微软雅黑" panose="020B0503020204020204" pitchFamily="34" charset="-122"/>
                <a:ea typeface="微软雅黑" panose="020B0503020204020204" pitchFamily="34" charset="-122"/>
              </a:rPr>
              <a:t>和氧化酶</a:t>
            </a:r>
            <a:r>
              <a:rPr lang="en-US" altLang="zh-CN" sz="2800" dirty="0">
                <a:solidFill>
                  <a:schemeClr val="tx1"/>
                </a:solidFill>
                <a:latin typeface="微软雅黑" panose="020B0503020204020204" pitchFamily="34" charset="-122"/>
                <a:ea typeface="微软雅黑" panose="020B0503020204020204" pitchFamily="34" charset="-122"/>
              </a:rPr>
              <a:t>(Oxidase)</a:t>
            </a:r>
            <a:r>
              <a:rPr lang="zh-CN" altLang="en-US" sz="2800" dirty="0">
                <a:solidFill>
                  <a:schemeClr val="tx1"/>
                </a:solidFill>
                <a:latin typeface="微软雅黑" panose="020B0503020204020204" pitchFamily="34" charset="-122"/>
                <a:ea typeface="微软雅黑" panose="020B0503020204020204" pitchFamily="34" charset="-122"/>
              </a:rPr>
              <a:t>。</a:t>
            </a:r>
          </a:p>
          <a:p>
            <a:pPr eaLnBrk="1" hangingPunct="1">
              <a:spcBef>
                <a:spcPct val="20000"/>
              </a:spcBef>
              <a:buClr>
                <a:schemeClr val="accent2"/>
              </a:buClr>
              <a:buSzPct val="75000"/>
              <a:buFont typeface="Monotype Sorts" pitchFamily="2" charset="2"/>
              <a:buChar char="u"/>
            </a:pPr>
            <a:r>
              <a:rPr lang="zh-CN" altLang="en-US" sz="2800" dirty="0">
                <a:solidFill>
                  <a:schemeClr val="tx1"/>
                </a:solidFill>
                <a:latin typeface="微软雅黑" panose="020B0503020204020204" pitchFamily="34" charset="-122"/>
                <a:ea typeface="微软雅黑" panose="020B0503020204020204" pitchFamily="34" charset="-122"/>
              </a:rPr>
              <a:t>如，乳酸</a:t>
            </a:r>
            <a:r>
              <a:rPr lang="en-US" altLang="zh-CN" sz="2800" dirty="0">
                <a:solidFill>
                  <a:schemeClr val="tx1"/>
                </a:solidFill>
                <a:latin typeface="微软雅黑" panose="020B0503020204020204" pitchFamily="34" charset="-122"/>
                <a:ea typeface="微软雅黑" panose="020B0503020204020204" pitchFamily="34" charset="-122"/>
              </a:rPr>
              <a:t>(Lactate)</a:t>
            </a:r>
            <a:r>
              <a:rPr lang="zh-CN" altLang="en-US" sz="2800" dirty="0">
                <a:solidFill>
                  <a:schemeClr val="tx1"/>
                </a:solidFill>
                <a:latin typeface="微软雅黑" panose="020B0503020204020204" pitchFamily="34" charset="-122"/>
                <a:ea typeface="微软雅黑" panose="020B0503020204020204" pitchFamily="34" charset="-122"/>
              </a:rPr>
              <a:t>脱氢酶催化乳酸的脱氢反应</a:t>
            </a:r>
            <a:r>
              <a:rPr lang="zh-CN" altLang="en-US" sz="2800" dirty="0">
                <a:solidFill>
                  <a:schemeClr val="tx1"/>
                </a:solidFill>
                <a:ea typeface="宋体" panose="02010600030101010101" pitchFamily="2" charset="-122"/>
              </a:rPr>
              <a:t>。</a:t>
            </a:r>
          </a:p>
        </p:txBody>
      </p:sp>
      <p:sp>
        <p:nvSpPr>
          <p:cNvPr id="6148" name="Text Box 3"/>
          <p:cNvSpPr txBox="1">
            <a:spLocks noChangeArrowheads="1"/>
          </p:cNvSpPr>
          <p:nvPr/>
        </p:nvSpPr>
        <p:spPr bwMode="auto">
          <a:xfrm>
            <a:off x="684213" y="1412875"/>
            <a:ext cx="7923212" cy="777875"/>
          </a:xfrm>
          <a:prstGeom prst="rect">
            <a:avLst/>
          </a:prstGeom>
          <a:solidFill>
            <a:srgbClr val="CCFFFF"/>
          </a:solidFill>
          <a:ln w="76200" cmpd="tri">
            <a:solidFill>
              <a:schemeClr val="bg2"/>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20000"/>
              </a:spcBef>
              <a:buClr>
                <a:schemeClr val="folHlink"/>
              </a:buClr>
              <a:buSzPct val="60000"/>
              <a:buFont typeface="Wingdings" panose="05000000000000000000" pitchFamily="2" charset="2"/>
              <a:buNone/>
            </a:pPr>
            <a:r>
              <a:rPr kumimoji="1" lang="en-US" altLang="zh-CN" sz="4000" dirty="0">
                <a:solidFill>
                  <a:srgbClr val="CC0000"/>
                </a:solidFill>
                <a:latin typeface="黑体" panose="02010609060101010101" pitchFamily="49" charset="-122"/>
                <a:ea typeface="黑体" panose="02010609060101010101" pitchFamily="49" charset="-122"/>
              </a:rPr>
              <a:t>1</a:t>
            </a:r>
            <a:r>
              <a:rPr kumimoji="1" lang="zh-CN" altLang="en-US" sz="4000" dirty="0">
                <a:solidFill>
                  <a:srgbClr val="CC0000"/>
                </a:solidFill>
                <a:latin typeface="黑体" panose="02010609060101010101" pitchFamily="49" charset="-122"/>
                <a:ea typeface="黑体" panose="02010609060101010101" pitchFamily="49" charset="-122"/>
              </a:rPr>
              <a:t>、氧化还原酶</a:t>
            </a:r>
            <a:r>
              <a:rPr kumimoji="1" lang="zh-CN" altLang="en-US" sz="4000" dirty="0">
                <a:solidFill>
                  <a:srgbClr val="CC0000"/>
                </a:solidFill>
                <a:ea typeface="楷体_GB2312" pitchFamily="49" charset="-122"/>
              </a:rPr>
              <a:t> </a:t>
            </a:r>
            <a:r>
              <a:rPr kumimoji="1" lang="en-US" altLang="zh-CN" dirty="0" err="1">
                <a:solidFill>
                  <a:srgbClr val="CC0000"/>
                </a:solidFill>
                <a:ea typeface="楷体_GB2312" pitchFamily="49" charset="-122"/>
              </a:rPr>
              <a:t>Oxidoreductase</a:t>
            </a:r>
            <a:endParaRPr kumimoji="1" lang="en-US" altLang="zh-CN" b="0" dirty="0">
              <a:solidFill>
                <a:schemeClr val="bg1"/>
              </a:solidFill>
              <a:latin typeface="Tahoma" panose="020B0604030504040204" pitchFamily="34" charset="0"/>
              <a:ea typeface="宋体" panose="02010600030101010101" pitchFamily="2" charset="-122"/>
            </a:endParaRPr>
          </a:p>
        </p:txBody>
      </p:sp>
      <p:graphicFrame>
        <p:nvGraphicFramePr>
          <p:cNvPr id="6146" name="Object 4"/>
          <p:cNvGraphicFramePr>
            <a:graphicFrameLocks noChangeAspect="1"/>
          </p:cNvGraphicFramePr>
          <p:nvPr/>
        </p:nvGraphicFramePr>
        <p:xfrm>
          <a:off x="1476375" y="5445125"/>
          <a:ext cx="6153150" cy="838200"/>
        </p:xfrm>
        <a:graphic>
          <a:graphicData uri="http://schemas.openxmlformats.org/presentationml/2006/ole">
            <mc:AlternateContent xmlns:mc="http://schemas.openxmlformats.org/markup-compatibility/2006">
              <mc:Choice xmlns:v="urn:schemas-microsoft-com:vml" Requires="v">
                <p:oleObj spid="_x0000_s6175" name="Document" r:id="rId3" imgW="3638520" imgH="495360" progId="ChemWindow.Document">
                  <p:embed/>
                </p:oleObj>
              </mc:Choice>
              <mc:Fallback>
                <p:oleObj name="Document" r:id="rId3" imgW="3638520" imgH="49536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5445125"/>
                        <a:ext cx="6153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9" name="Group 5"/>
          <p:cNvGrpSpPr>
            <a:grpSpLocks/>
          </p:cNvGrpSpPr>
          <p:nvPr/>
        </p:nvGrpSpPr>
        <p:grpSpPr bwMode="auto">
          <a:xfrm>
            <a:off x="1187450" y="3284538"/>
            <a:ext cx="6781800" cy="463550"/>
            <a:chOff x="672" y="1199"/>
            <a:chExt cx="4272" cy="292"/>
          </a:xfrm>
        </p:grpSpPr>
        <p:sp>
          <p:nvSpPr>
            <p:cNvPr id="6152" name="Text Box 6"/>
            <p:cNvSpPr txBox="1">
              <a:spLocks noChangeArrowheads="1"/>
            </p:cNvSpPr>
            <p:nvPr/>
          </p:nvSpPr>
          <p:spPr bwMode="auto">
            <a:xfrm>
              <a:off x="672" y="1199"/>
              <a:ext cx="1664"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rgbClr val="FF3300"/>
                  </a:solidFill>
                  <a:latin typeface="Times New Roman" panose="02020603050405020304" pitchFamily="18" charset="0"/>
                  <a:ea typeface="宋体" panose="02010600030101010101" pitchFamily="2" charset="-122"/>
                </a:rPr>
                <a:t>A</a:t>
              </a:r>
              <a:r>
                <a:rPr kumimoji="1" lang="en-US" altLang="zh-CN" sz="2400">
                  <a:solidFill>
                    <a:schemeClr val="tx1"/>
                  </a:solidFill>
                  <a:latin typeface="Times New Roman" panose="02020603050405020304" pitchFamily="18" charset="0"/>
                  <a:ea typeface="宋体" panose="02010600030101010101" pitchFamily="2" charset="-122"/>
                </a:rPr>
                <a:t>H</a:t>
              </a:r>
              <a:r>
                <a:rPr kumimoji="1" lang="en-US" altLang="zh-CN" sz="2400" baseline="-25000">
                  <a:solidFill>
                    <a:schemeClr val="tx1"/>
                  </a:solidFill>
                  <a:latin typeface="Times New Roman" panose="02020603050405020304" pitchFamily="18" charset="0"/>
                  <a:ea typeface="宋体" panose="02010600030101010101" pitchFamily="2" charset="-122"/>
                </a:rPr>
                <a:t>2 </a:t>
              </a:r>
              <a:r>
                <a:rPr kumimoji="1" lang="en-US" altLang="zh-CN" sz="2400">
                  <a:solidFill>
                    <a:schemeClr val="tx1"/>
                  </a:solidFill>
                  <a:latin typeface="Times New Roman" panose="02020603050405020304" pitchFamily="18" charset="0"/>
                  <a:ea typeface="宋体" panose="02010600030101010101" pitchFamily="2" charset="-122"/>
                </a:rPr>
                <a:t>+ </a:t>
              </a:r>
              <a:r>
                <a:rPr kumimoji="1" lang="en-US" altLang="zh-CN" sz="2400">
                  <a:solidFill>
                    <a:srgbClr val="008000"/>
                  </a:solidFill>
                  <a:latin typeface="Times New Roman" panose="02020603050405020304" pitchFamily="18" charset="0"/>
                  <a:ea typeface="宋体" panose="02010600030101010101" pitchFamily="2" charset="-122"/>
                </a:rPr>
                <a:t>B</a:t>
              </a:r>
              <a:r>
                <a:rPr kumimoji="1" lang="zh-CN" altLang="en-US" sz="2400">
                  <a:solidFill>
                    <a:schemeClr val="tx1"/>
                  </a:solidFill>
                  <a:latin typeface="Times New Roman" panose="02020603050405020304" pitchFamily="18" charset="0"/>
                  <a:ea typeface="宋体" panose="02010600030101010101" pitchFamily="2" charset="-122"/>
                </a:rPr>
                <a:t>（</a:t>
              </a:r>
              <a:r>
                <a:rPr kumimoji="1" lang="en-US" altLang="zh-CN" sz="2400">
                  <a:solidFill>
                    <a:schemeClr val="tx1"/>
                  </a:solidFill>
                  <a:latin typeface="Times New Roman" panose="02020603050405020304" pitchFamily="18" charset="0"/>
                  <a:ea typeface="宋体" panose="02010600030101010101" pitchFamily="2" charset="-122"/>
                </a:rPr>
                <a:t>O</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zh-CN" altLang="en-US" sz="2400">
                  <a:solidFill>
                    <a:schemeClr val="tx1"/>
                  </a:solidFill>
                  <a:latin typeface="Times New Roman" panose="02020603050405020304" pitchFamily="18" charset="0"/>
                  <a:ea typeface="宋体" panose="02010600030101010101" pitchFamily="2" charset="-122"/>
                </a:rPr>
                <a:t>）</a:t>
              </a:r>
            </a:p>
          </p:txBody>
        </p:sp>
        <p:pic>
          <p:nvPicPr>
            <p:cNvPr id="615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1199"/>
              <a:ext cx="33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Text Box 8"/>
            <p:cNvSpPr txBox="1">
              <a:spLocks noChangeArrowheads="1"/>
            </p:cNvSpPr>
            <p:nvPr/>
          </p:nvSpPr>
          <p:spPr bwMode="auto">
            <a:xfrm>
              <a:off x="2352" y="1199"/>
              <a:ext cx="25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 + BH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zh-CN" altLang="en-US" sz="2400">
                  <a:solidFill>
                    <a:schemeClr val="tx1"/>
                  </a:solidFill>
                  <a:latin typeface="Times New Roman" panose="02020603050405020304" pitchFamily="18" charset="0"/>
                  <a:ea typeface="宋体" panose="02010600030101010101" pitchFamily="2" charset="-122"/>
                </a:rPr>
                <a:t>（</a:t>
              </a:r>
              <a:r>
                <a:rPr kumimoji="1" lang="en-US" altLang="zh-CN" sz="2400">
                  <a:solidFill>
                    <a:schemeClr val="tx1"/>
                  </a:solidFill>
                  <a:latin typeface="Times New Roman" panose="02020603050405020304" pitchFamily="18" charset="0"/>
                  <a:ea typeface="宋体" panose="02010600030101010101" pitchFamily="2" charset="-122"/>
                </a:rPr>
                <a:t>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O</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zh-CN" altLang="en-US" sz="2400">
                  <a:solidFill>
                    <a:schemeClr val="tx1"/>
                  </a:solidFill>
                  <a:latin typeface="Times New Roman" panose="02020603050405020304" pitchFamily="18" charset="0"/>
                  <a:ea typeface="宋体" panose="02010600030101010101" pitchFamily="2" charset="-122"/>
                </a:rPr>
                <a:t>，</a:t>
              </a:r>
              <a:r>
                <a:rPr kumimoji="1" lang="en-US" altLang="zh-CN" sz="2400">
                  <a:solidFill>
                    <a:schemeClr val="tx1"/>
                  </a:solidFill>
                  <a:latin typeface="Times New Roman" panose="02020603050405020304" pitchFamily="18" charset="0"/>
                  <a:ea typeface="宋体" panose="02010600030101010101" pitchFamily="2" charset="-122"/>
                </a:rPr>
                <a:t>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O</a:t>
              </a:r>
              <a:r>
                <a:rPr kumimoji="1" lang="zh-CN" altLang="en-US" sz="2400">
                  <a:solidFill>
                    <a:schemeClr val="tx1"/>
                  </a:solidFill>
                  <a:latin typeface="Times New Roman" panose="02020603050405020304" pitchFamily="18" charset="0"/>
                  <a:ea typeface="宋体" panose="02010600030101010101" pitchFamily="2" charset="-122"/>
                </a:rPr>
                <a:t>）</a:t>
              </a:r>
            </a:p>
          </p:txBody>
        </p:sp>
      </p:grpSp>
      <p:sp>
        <p:nvSpPr>
          <p:cNvPr id="6150" name="Text Box 9"/>
          <p:cNvSpPr txBox="1">
            <a:spLocks noChangeArrowheads="1"/>
          </p:cNvSpPr>
          <p:nvPr/>
        </p:nvSpPr>
        <p:spPr bwMode="auto">
          <a:xfrm>
            <a:off x="250825" y="188913"/>
            <a:ext cx="6572250" cy="80010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4400" dirty="0">
                <a:solidFill>
                  <a:srgbClr val="FF0000"/>
                </a:solidFill>
                <a:latin typeface="微软雅黑" panose="020B0503020204020204" pitchFamily="34" charset="-122"/>
                <a:ea typeface="微软雅黑" panose="020B0503020204020204" pitchFamily="34" charset="-122"/>
              </a:rPr>
              <a:t>（四）六大类酶的特征</a:t>
            </a:r>
          </a:p>
        </p:txBody>
      </p:sp>
      <p:pic>
        <p:nvPicPr>
          <p:cNvPr id="6151" name="Picture 10" descr="ct1">
            <a:hlinkClick r:id="rId6" action="ppaction://hlinksldjump"/>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397750" y="280988"/>
            <a:ext cx="7112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539750" y="476250"/>
            <a:ext cx="7913688"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rgbClr val="9900CC"/>
                </a:solidFill>
                <a:latin typeface="微软雅黑" panose="020B0503020204020204" pitchFamily="34" charset="-122"/>
                <a:ea typeface="微软雅黑" panose="020B0503020204020204" pitchFamily="34" charset="-122"/>
              </a:rPr>
              <a:t>（</a:t>
            </a:r>
            <a:r>
              <a:rPr kumimoji="1" lang="en-US" altLang="zh-CN" sz="2800" dirty="0">
                <a:solidFill>
                  <a:srgbClr val="9900CC"/>
                </a:solidFill>
                <a:latin typeface="微软雅黑" panose="020B0503020204020204" pitchFamily="34" charset="-122"/>
                <a:ea typeface="微软雅黑" panose="020B0503020204020204" pitchFamily="34" charset="-122"/>
              </a:rPr>
              <a:t>1</a:t>
            </a:r>
            <a:r>
              <a:rPr kumimoji="1" lang="zh-CN" altLang="en-US" sz="2800" dirty="0">
                <a:solidFill>
                  <a:srgbClr val="9900CC"/>
                </a:solidFill>
                <a:latin typeface="微软雅黑" panose="020B0503020204020204" pitchFamily="34" charset="-122"/>
                <a:ea typeface="微软雅黑" panose="020B0503020204020204" pitchFamily="34" charset="-122"/>
              </a:rPr>
              <a:t>）脱氢酶类</a:t>
            </a:r>
            <a:r>
              <a:rPr kumimoji="1" lang="zh-CN" altLang="en-US" sz="2800" dirty="0">
                <a:solidFill>
                  <a:schemeClr val="tx1"/>
                </a:solidFill>
                <a:latin typeface="微软雅黑" panose="020B0503020204020204" pitchFamily="34" charset="-122"/>
                <a:ea typeface="微软雅黑" panose="020B0503020204020204" pitchFamily="34" charset="-122"/>
              </a:rPr>
              <a:t>：催化直接从底物上脱氢的反应</a:t>
            </a:r>
          </a:p>
        </p:txBody>
      </p:sp>
      <p:grpSp>
        <p:nvGrpSpPr>
          <p:cNvPr id="75779" name="Group 3"/>
          <p:cNvGrpSpPr>
            <a:grpSpLocks/>
          </p:cNvGrpSpPr>
          <p:nvPr/>
        </p:nvGrpSpPr>
        <p:grpSpPr bwMode="auto">
          <a:xfrm>
            <a:off x="1331913" y="1196975"/>
            <a:ext cx="6478587" cy="457200"/>
            <a:chOff x="1248" y="1015"/>
            <a:chExt cx="4081" cy="288"/>
          </a:xfrm>
        </p:grpSpPr>
        <p:sp>
          <p:nvSpPr>
            <p:cNvPr id="75796" name="Text Box 4"/>
            <p:cNvSpPr txBox="1">
              <a:spLocks noChangeArrowheads="1"/>
            </p:cNvSpPr>
            <p:nvPr/>
          </p:nvSpPr>
          <p:spPr bwMode="auto">
            <a:xfrm>
              <a:off x="1248" y="1015"/>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rgbClr val="FF3300"/>
                  </a:solidFill>
                  <a:latin typeface="Times New Roman" panose="02020603050405020304" pitchFamily="18" charset="0"/>
                  <a:ea typeface="宋体" panose="02010600030101010101" pitchFamily="2" charset="-122"/>
                </a:rPr>
                <a:t>A</a:t>
              </a:r>
              <a:r>
                <a:rPr kumimoji="1" lang="en-US" altLang="zh-CN" sz="2400">
                  <a:solidFill>
                    <a:schemeClr val="tx1"/>
                  </a:solidFill>
                  <a:latin typeface="Times New Roman" panose="02020603050405020304" pitchFamily="18" charset="0"/>
                  <a:ea typeface="宋体" panose="02010600030101010101" pitchFamily="2" charset="-122"/>
                </a:rPr>
                <a:t>H</a:t>
              </a:r>
              <a:r>
                <a:rPr kumimoji="1" lang="en-US" altLang="zh-CN" sz="2400" baseline="-25000">
                  <a:solidFill>
                    <a:schemeClr val="tx1"/>
                  </a:solidFill>
                  <a:latin typeface="Times New Roman" panose="02020603050405020304" pitchFamily="18" charset="0"/>
                  <a:ea typeface="宋体" panose="02010600030101010101" pitchFamily="2" charset="-122"/>
                </a:rPr>
                <a:t>2 </a:t>
              </a:r>
              <a:r>
                <a:rPr kumimoji="1" lang="en-US" altLang="zh-CN" sz="2400">
                  <a:solidFill>
                    <a:schemeClr val="tx1"/>
                  </a:solidFill>
                  <a:latin typeface="Times New Roman" panose="02020603050405020304" pitchFamily="18" charset="0"/>
                  <a:ea typeface="宋体" panose="02010600030101010101" pitchFamily="2" charset="-122"/>
                </a:rPr>
                <a:t>+</a:t>
              </a:r>
              <a:r>
                <a:rPr kumimoji="1" lang="en-US" altLang="zh-CN" sz="2400">
                  <a:solidFill>
                    <a:srgbClr val="008000"/>
                  </a:solidFill>
                  <a:latin typeface="Times New Roman" panose="02020603050405020304" pitchFamily="18" charset="0"/>
                  <a:ea typeface="宋体" panose="02010600030101010101" pitchFamily="2" charset="-122"/>
                </a:rPr>
                <a:t>B</a:t>
              </a:r>
            </a:p>
          </p:txBody>
        </p:sp>
        <p:pic>
          <p:nvPicPr>
            <p:cNvPr id="75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 y="1063"/>
              <a:ext cx="240"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8" name="Text Box 6"/>
            <p:cNvSpPr txBox="1">
              <a:spLocks noChangeArrowheads="1"/>
            </p:cNvSpPr>
            <p:nvPr/>
          </p:nvSpPr>
          <p:spPr bwMode="auto">
            <a:xfrm>
              <a:off x="2448" y="1015"/>
              <a:ext cx="28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dirty="0">
                  <a:solidFill>
                    <a:schemeClr val="tx1"/>
                  </a:solidFill>
                  <a:latin typeface="Times New Roman" panose="02020603050405020304" pitchFamily="18" charset="0"/>
                  <a:ea typeface="宋体" panose="02010600030101010101" pitchFamily="2" charset="-122"/>
                </a:rPr>
                <a:t>A +BH</a:t>
              </a:r>
              <a:r>
                <a:rPr kumimoji="1" lang="en-US" altLang="zh-CN" sz="2400" baseline="-25000" dirty="0">
                  <a:solidFill>
                    <a:schemeClr val="tx1"/>
                  </a:solidFill>
                  <a:latin typeface="Times New Roman" panose="02020603050405020304" pitchFamily="18" charset="0"/>
                  <a:ea typeface="宋体" panose="02010600030101010101" pitchFamily="2" charset="-122"/>
                </a:rPr>
                <a:t>2</a:t>
              </a:r>
              <a:r>
                <a:rPr kumimoji="1" lang="zh-CN" altLang="en-US" sz="2400" dirty="0">
                  <a:solidFill>
                    <a:schemeClr val="tx1"/>
                  </a:solidFill>
                  <a:latin typeface="Times New Roman" panose="02020603050405020304" pitchFamily="18" charset="0"/>
                  <a:ea typeface="宋体" panose="02010600030101010101" pitchFamily="2" charset="-122"/>
                </a:rPr>
                <a:t>（</a:t>
              </a:r>
              <a:r>
                <a:rPr kumimoji="1" lang="zh-CN" altLang="en-US" sz="2400" dirty="0">
                  <a:solidFill>
                    <a:schemeClr val="tx1"/>
                  </a:solidFill>
                  <a:latin typeface="微软雅黑" panose="020B0503020204020204" pitchFamily="34" charset="-122"/>
                  <a:ea typeface="微软雅黑" panose="020B0503020204020204" pitchFamily="34" charset="-122"/>
                </a:rPr>
                <a:t>需辅酶</a:t>
              </a:r>
              <a:r>
                <a:rPr kumimoji="1" lang="en-US" altLang="zh-CN" sz="2400" dirty="0">
                  <a:solidFill>
                    <a:schemeClr val="tx1"/>
                  </a:solidFill>
                  <a:latin typeface="微软雅黑" panose="020B0503020204020204" pitchFamily="34" charset="-122"/>
                  <a:ea typeface="微软雅黑" panose="020B0503020204020204" pitchFamily="34" charset="-122"/>
                </a:rPr>
                <a:t>Ⅰ</a:t>
              </a:r>
              <a:r>
                <a:rPr kumimoji="1" lang="zh-CN" altLang="en-US" sz="2400" dirty="0">
                  <a:solidFill>
                    <a:schemeClr val="tx1"/>
                  </a:solidFill>
                  <a:latin typeface="微软雅黑" panose="020B0503020204020204" pitchFamily="34" charset="-122"/>
                  <a:ea typeface="微软雅黑" panose="020B0503020204020204" pitchFamily="34" charset="-122"/>
                </a:rPr>
                <a:t>或辅酶</a:t>
              </a:r>
              <a:r>
                <a:rPr kumimoji="1" lang="en-US" altLang="zh-CN" sz="2400" dirty="0">
                  <a:solidFill>
                    <a:schemeClr val="tx1"/>
                  </a:solidFill>
                  <a:latin typeface="微软雅黑" panose="020B0503020204020204" pitchFamily="34" charset="-122"/>
                  <a:ea typeface="微软雅黑" panose="020B0503020204020204" pitchFamily="34" charset="-122"/>
                </a:rPr>
                <a:t>Ⅱ</a:t>
              </a:r>
              <a:r>
                <a:rPr kumimoji="1" lang="zh-CN" altLang="en-US" sz="2400" dirty="0">
                  <a:solidFill>
                    <a:schemeClr val="tx1"/>
                  </a:solidFill>
                  <a:latin typeface="Times New Roman" panose="02020603050405020304" pitchFamily="18" charset="0"/>
                  <a:ea typeface="宋体" panose="02010600030101010101" pitchFamily="2" charset="-122"/>
                </a:rPr>
                <a:t>）</a:t>
              </a:r>
            </a:p>
          </p:txBody>
        </p:sp>
      </p:grpSp>
      <p:sp>
        <p:nvSpPr>
          <p:cNvPr id="75780" name="Text Box 7"/>
          <p:cNvSpPr txBox="1">
            <a:spLocks noChangeArrowheads="1"/>
          </p:cNvSpPr>
          <p:nvPr/>
        </p:nvSpPr>
        <p:spPr bwMode="auto">
          <a:xfrm>
            <a:off x="530225" y="2058988"/>
            <a:ext cx="6324600" cy="5191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rgbClr val="9900CC"/>
                </a:solidFill>
                <a:latin typeface="微软雅黑" panose="020B0503020204020204" pitchFamily="34" charset="-122"/>
                <a:ea typeface="微软雅黑" panose="020B0503020204020204" pitchFamily="34" charset="-122"/>
              </a:rPr>
              <a:t>（</a:t>
            </a:r>
            <a:r>
              <a:rPr kumimoji="1" lang="en-US" altLang="zh-CN" sz="2800" dirty="0">
                <a:solidFill>
                  <a:srgbClr val="9900CC"/>
                </a:solidFill>
                <a:latin typeface="微软雅黑" panose="020B0503020204020204" pitchFamily="34" charset="-122"/>
                <a:ea typeface="微软雅黑" panose="020B0503020204020204" pitchFamily="34" charset="-122"/>
              </a:rPr>
              <a:t>2</a:t>
            </a:r>
            <a:r>
              <a:rPr kumimoji="1" lang="zh-CN" altLang="en-US" sz="2800" dirty="0">
                <a:solidFill>
                  <a:srgbClr val="9900CC"/>
                </a:solidFill>
                <a:latin typeface="微软雅黑" panose="020B0503020204020204" pitchFamily="34" charset="-122"/>
                <a:ea typeface="微软雅黑" panose="020B0503020204020204" pitchFamily="34" charset="-122"/>
              </a:rPr>
              <a:t>）氧化酶类</a:t>
            </a:r>
          </a:p>
        </p:txBody>
      </p:sp>
      <p:sp>
        <p:nvSpPr>
          <p:cNvPr id="75781" name="Text Box 8"/>
          <p:cNvSpPr txBox="1">
            <a:spLocks noChangeArrowheads="1"/>
          </p:cNvSpPr>
          <p:nvPr/>
        </p:nvSpPr>
        <p:spPr bwMode="auto">
          <a:xfrm>
            <a:off x="835025" y="2665413"/>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dirty="0">
                <a:solidFill>
                  <a:schemeClr val="tx1"/>
                </a:solidFill>
                <a:latin typeface="微软雅黑" panose="020B0503020204020204" pitchFamily="34" charset="-122"/>
                <a:ea typeface="微软雅黑" panose="020B0503020204020204" pitchFamily="34" charset="-122"/>
              </a:rPr>
              <a:t>①催化底物脱氢，氧化生成</a:t>
            </a:r>
            <a:r>
              <a:rPr kumimoji="1" lang="en-US" altLang="zh-CN" sz="2400" dirty="0">
                <a:solidFill>
                  <a:srgbClr val="FF0066"/>
                </a:solidFill>
                <a:latin typeface="Times New Roman" panose="02020603050405020304" pitchFamily="18" charset="0"/>
                <a:ea typeface="宋体" panose="02010600030101010101" pitchFamily="2" charset="-122"/>
              </a:rPr>
              <a:t>H</a:t>
            </a:r>
            <a:r>
              <a:rPr kumimoji="1" lang="en-US" altLang="zh-CN" sz="2400" baseline="-25000" dirty="0">
                <a:solidFill>
                  <a:srgbClr val="FF0066"/>
                </a:solidFill>
                <a:latin typeface="Times New Roman" panose="02020603050405020304" pitchFamily="18" charset="0"/>
                <a:ea typeface="宋体" panose="02010600030101010101" pitchFamily="2" charset="-122"/>
              </a:rPr>
              <a:t>2</a:t>
            </a:r>
            <a:r>
              <a:rPr kumimoji="1" lang="en-US" altLang="zh-CN" sz="2400" dirty="0">
                <a:solidFill>
                  <a:srgbClr val="FF0066"/>
                </a:solidFill>
                <a:latin typeface="Times New Roman" panose="02020603050405020304" pitchFamily="18" charset="0"/>
                <a:ea typeface="宋体" panose="02010600030101010101" pitchFamily="2" charset="-122"/>
              </a:rPr>
              <a:t>O</a:t>
            </a:r>
            <a:r>
              <a:rPr kumimoji="1" lang="en-US" altLang="zh-CN" sz="2400" baseline="-25000" dirty="0">
                <a:solidFill>
                  <a:srgbClr val="FF0066"/>
                </a:solidFill>
                <a:latin typeface="Times New Roman" panose="02020603050405020304" pitchFamily="18" charset="0"/>
                <a:ea typeface="宋体" panose="02010600030101010101" pitchFamily="2" charset="-122"/>
              </a:rPr>
              <a:t>2</a:t>
            </a:r>
            <a:r>
              <a:rPr kumimoji="1" lang="zh-CN" altLang="en-US" sz="2400" dirty="0">
                <a:solidFill>
                  <a:schemeClr val="tx1"/>
                </a:solidFill>
                <a:latin typeface="Times New Roman" panose="02020603050405020304" pitchFamily="18" charset="0"/>
                <a:ea typeface="宋体" panose="02010600030101010101" pitchFamily="2" charset="-122"/>
              </a:rPr>
              <a:t>：</a:t>
            </a:r>
          </a:p>
        </p:txBody>
      </p:sp>
      <p:grpSp>
        <p:nvGrpSpPr>
          <p:cNvPr id="75782" name="Group 9"/>
          <p:cNvGrpSpPr>
            <a:grpSpLocks/>
          </p:cNvGrpSpPr>
          <p:nvPr/>
        </p:nvGrpSpPr>
        <p:grpSpPr bwMode="auto">
          <a:xfrm>
            <a:off x="1122363" y="3200400"/>
            <a:ext cx="5943600" cy="457200"/>
            <a:chOff x="1047" y="1916"/>
            <a:chExt cx="3744" cy="288"/>
          </a:xfrm>
        </p:grpSpPr>
        <p:sp>
          <p:nvSpPr>
            <p:cNvPr id="75793" name="Text Box 10"/>
            <p:cNvSpPr txBox="1">
              <a:spLocks noChangeArrowheads="1"/>
            </p:cNvSpPr>
            <p:nvPr/>
          </p:nvSpPr>
          <p:spPr bwMode="auto">
            <a:xfrm>
              <a:off x="1047" y="1916"/>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 + O</a:t>
              </a:r>
              <a:r>
                <a:rPr kumimoji="1" lang="en-US" altLang="zh-CN" sz="2400" baseline="-25000">
                  <a:solidFill>
                    <a:schemeClr val="tx1"/>
                  </a:solidFill>
                  <a:latin typeface="Times New Roman" panose="02020603050405020304" pitchFamily="18" charset="0"/>
                  <a:ea typeface="宋体" panose="02010600030101010101" pitchFamily="2" charset="-122"/>
                </a:rPr>
                <a:t>2</a:t>
              </a:r>
              <a:endParaRPr kumimoji="1" lang="en-US" altLang="zh-CN" sz="2400">
                <a:solidFill>
                  <a:schemeClr val="tx1"/>
                </a:solidFill>
                <a:latin typeface="Times New Roman" panose="02020603050405020304" pitchFamily="18" charset="0"/>
                <a:ea typeface="宋体" panose="02010600030101010101" pitchFamily="2" charset="-122"/>
              </a:endParaRPr>
            </a:p>
          </p:txBody>
        </p:sp>
        <p:pic>
          <p:nvPicPr>
            <p:cNvPr id="7579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 y="1916"/>
              <a:ext cx="30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Text Box 12"/>
            <p:cNvSpPr txBox="1">
              <a:spLocks noChangeArrowheads="1"/>
            </p:cNvSpPr>
            <p:nvPr/>
          </p:nvSpPr>
          <p:spPr bwMode="auto">
            <a:xfrm>
              <a:off x="2295" y="1916"/>
              <a:ext cx="24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 + </a:t>
              </a:r>
              <a:r>
                <a:rPr kumimoji="1" lang="en-US" altLang="zh-CN" sz="2400">
                  <a:solidFill>
                    <a:srgbClr val="FF0066"/>
                  </a:solidFill>
                  <a:latin typeface="Times New Roman" panose="02020603050405020304" pitchFamily="18" charset="0"/>
                  <a:ea typeface="宋体" panose="02010600030101010101" pitchFamily="2" charset="-122"/>
                </a:rPr>
                <a:t>H</a:t>
              </a:r>
              <a:r>
                <a:rPr kumimoji="1" lang="en-US" altLang="zh-CN" sz="2400" baseline="-25000">
                  <a:solidFill>
                    <a:srgbClr val="FF0066"/>
                  </a:solidFill>
                  <a:latin typeface="Times New Roman" panose="02020603050405020304" pitchFamily="18" charset="0"/>
                  <a:ea typeface="宋体" panose="02010600030101010101" pitchFamily="2" charset="-122"/>
                </a:rPr>
                <a:t>2</a:t>
              </a:r>
              <a:r>
                <a:rPr kumimoji="1" lang="en-US" altLang="zh-CN" sz="2400">
                  <a:solidFill>
                    <a:srgbClr val="FF0066"/>
                  </a:solidFill>
                  <a:latin typeface="Times New Roman" panose="02020603050405020304" pitchFamily="18" charset="0"/>
                  <a:ea typeface="宋体" panose="02010600030101010101" pitchFamily="2" charset="-122"/>
                </a:rPr>
                <a:t>O</a:t>
              </a:r>
              <a:r>
                <a:rPr kumimoji="1" lang="en-US" altLang="zh-CN" sz="2400" baseline="-25000">
                  <a:solidFill>
                    <a:srgbClr val="FF0066"/>
                  </a:solidFill>
                  <a:latin typeface="Times New Roman" panose="02020603050405020304" pitchFamily="18" charset="0"/>
                  <a:ea typeface="宋体" panose="02010600030101010101" pitchFamily="2" charset="-122"/>
                </a:rPr>
                <a:t>2</a:t>
              </a:r>
              <a:r>
                <a:rPr kumimoji="1" lang="zh-CN" altLang="en-US" sz="2400">
                  <a:solidFill>
                    <a:schemeClr val="tx1"/>
                  </a:solidFill>
                  <a:latin typeface="Times New Roman" panose="02020603050405020304" pitchFamily="18" charset="0"/>
                  <a:ea typeface="宋体" panose="02010600030101010101" pitchFamily="2" charset="-122"/>
                </a:rPr>
                <a:t>（需</a:t>
              </a:r>
              <a:r>
                <a:rPr kumimoji="1" lang="en-US" altLang="zh-CN" sz="2400">
                  <a:solidFill>
                    <a:schemeClr val="tx1"/>
                  </a:solidFill>
                  <a:latin typeface="Times New Roman" panose="02020603050405020304" pitchFamily="18" charset="0"/>
                  <a:ea typeface="宋体" panose="02010600030101010101" pitchFamily="2" charset="-122"/>
                </a:rPr>
                <a:t>FAD</a:t>
              </a:r>
              <a:r>
                <a:rPr kumimoji="1" lang="zh-CN" altLang="en-US" sz="2400">
                  <a:solidFill>
                    <a:schemeClr val="tx1"/>
                  </a:solidFill>
                  <a:latin typeface="Times New Roman" panose="02020603050405020304" pitchFamily="18" charset="0"/>
                  <a:ea typeface="宋体" panose="02010600030101010101" pitchFamily="2" charset="-122"/>
                </a:rPr>
                <a:t>或</a:t>
              </a:r>
              <a:r>
                <a:rPr kumimoji="1" lang="en-US" altLang="zh-CN" sz="2400">
                  <a:solidFill>
                    <a:schemeClr val="tx1"/>
                  </a:solidFill>
                  <a:latin typeface="Times New Roman" panose="02020603050405020304" pitchFamily="18" charset="0"/>
                  <a:ea typeface="宋体" panose="02010600030101010101" pitchFamily="2" charset="-122"/>
                </a:rPr>
                <a:t>FMN</a:t>
              </a:r>
              <a:r>
                <a:rPr kumimoji="1" lang="zh-CN" altLang="en-US" sz="2400">
                  <a:solidFill>
                    <a:schemeClr val="tx1"/>
                  </a:solidFill>
                  <a:latin typeface="Times New Roman" panose="02020603050405020304" pitchFamily="18" charset="0"/>
                  <a:ea typeface="宋体" panose="02010600030101010101" pitchFamily="2" charset="-122"/>
                </a:rPr>
                <a:t>）</a:t>
              </a:r>
            </a:p>
          </p:txBody>
        </p:sp>
      </p:grpSp>
      <p:sp>
        <p:nvSpPr>
          <p:cNvPr id="75783" name="Text Box 13"/>
          <p:cNvSpPr txBox="1">
            <a:spLocks noChangeArrowheads="1"/>
          </p:cNvSpPr>
          <p:nvPr/>
        </p:nvSpPr>
        <p:spPr bwMode="auto">
          <a:xfrm>
            <a:off x="835025" y="3705225"/>
            <a:ext cx="6119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dirty="0">
                <a:solidFill>
                  <a:schemeClr val="tx1"/>
                </a:solidFill>
                <a:latin typeface="Times New Roman" panose="02020603050405020304" pitchFamily="18" charset="0"/>
                <a:ea typeface="宋体" panose="02010600030101010101" pitchFamily="2" charset="-122"/>
              </a:rPr>
              <a:t>②</a:t>
            </a:r>
            <a:r>
              <a:rPr kumimoji="1" lang="zh-CN" altLang="en-US" sz="2400" dirty="0">
                <a:solidFill>
                  <a:schemeClr val="tx1"/>
                </a:solidFill>
                <a:latin typeface="微软雅黑" panose="020B0503020204020204" pitchFamily="34" charset="-122"/>
                <a:ea typeface="微软雅黑" panose="020B0503020204020204" pitchFamily="34" charset="-122"/>
              </a:rPr>
              <a:t>催化底物脱氢，氧化生成</a:t>
            </a:r>
            <a:r>
              <a:rPr kumimoji="1" lang="en-US" altLang="zh-CN" sz="2400" dirty="0">
                <a:solidFill>
                  <a:srgbClr val="008000"/>
                </a:solidFill>
                <a:latin typeface="Times New Roman" panose="02020603050405020304" pitchFamily="18" charset="0"/>
                <a:ea typeface="宋体" panose="02010600030101010101" pitchFamily="2" charset="-122"/>
              </a:rPr>
              <a:t>H</a:t>
            </a:r>
            <a:r>
              <a:rPr kumimoji="1" lang="en-US" altLang="zh-CN" sz="2400" baseline="-25000" dirty="0">
                <a:solidFill>
                  <a:srgbClr val="008000"/>
                </a:solidFill>
                <a:latin typeface="Times New Roman" panose="02020603050405020304" pitchFamily="18" charset="0"/>
                <a:ea typeface="宋体" panose="02010600030101010101" pitchFamily="2" charset="-122"/>
              </a:rPr>
              <a:t>2</a:t>
            </a:r>
            <a:r>
              <a:rPr kumimoji="1" lang="en-US" altLang="zh-CN" sz="2400" dirty="0">
                <a:solidFill>
                  <a:srgbClr val="008000"/>
                </a:solidFill>
                <a:latin typeface="Times New Roman" panose="02020603050405020304" pitchFamily="18" charset="0"/>
                <a:ea typeface="宋体" panose="02010600030101010101" pitchFamily="2" charset="-122"/>
              </a:rPr>
              <a:t>O</a:t>
            </a:r>
            <a:r>
              <a:rPr kumimoji="1" lang="zh-CN" altLang="en-US" sz="2400" dirty="0">
                <a:solidFill>
                  <a:schemeClr val="tx1"/>
                </a:solidFill>
                <a:latin typeface="Times New Roman" panose="02020603050405020304" pitchFamily="18" charset="0"/>
                <a:ea typeface="宋体" panose="02010600030101010101" pitchFamily="2" charset="-122"/>
              </a:rPr>
              <a:t>：</a:t>
            </a:r>
          </a:p>
        </p:txBody>
      </p:sp>
      <p:grpSp>
        <p:nvGrpSpPr>
          <p:cNvPr id="75784" name="Group 14"/>
          <p:cNvGrpSpPr>
            <a:grpSpLocks/>
          </p:cNvGrpSpPr>
          <p:nvPr/>
        </p:nvGrpSpPr>
        <p:grpSpPr bwMode="auto">
          <a:xfrm>
            <a:off x="1187450" y="4221163"/>
            <a:ext cx="4191000" cy="457200"/>
            <a:chOff x="999" y="2636"/>
            <a:chExt cx="2640" cy="288"/>
          </a:xfrm>
        </p:grpSpPr>
        <p:sp>
          <p:nvSpPr>
            <p:cNvPr id="75790" name="Text Box 15"/>
            <p:cNvSpPr txBox="1">
              <a:spLocks noChangeArrowheads="1"/>
            </p:cNvSpPr>
            <p:nvPr/>
          </p:nvSpPr>
          <p:spPr bwMode="auto">
            <a:xfrm>
              <a:off x="999" y="263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2AH</a:t>
              </a:r>
              <a:r>
                <a:rPr kumimoji="1" lang="en-US" altLang="zh-CN" sz="2400" b="0" baseline="-25000">
                  <a:solidFill>
                    <a:schemeClr val="tx1"/>
                  </a:solidFill>
                  <a:latin typeface="Times New Roman" panose="02020603050405020304" pitchFamily="18" charset="0"/>
                  <a:ea typeface="宋体" panose="02010600030101010101" pitchFamily="2" charset="-122"/>
                </a:rPr>
                <a:t>2</a:t>
              </a:r>
              <a:r>
                <a:rPr kumimoji="1" lang="en-US" altLang="zh-CN" sz="2400" b="0">
                  <a:solidFill>
                    <a:schemeClr val="tx1"/>
                  </a:solidFill>
                  <a:latin typeface="Times New Roman" panose="02020603050405020304" pitchFamily="18" charset="0"/>
                  <a:ea typeface="宋体" panose="02010600030101010101" pitchFamily="2" charset="-122"/>
                </a:rPr>
                <a:t> + O</a:t>
              </a:r>
              <a:r>
                <a:rPr kumimoji="1" lang="en-US" altLang="zh-CN" sz="2400" b="0" baseline="-25000">
                  <a:solidFill>
                    <a:schemeClr val="tx1"/>
                  </a:solidFill>
                  <a:latin typeface="Times New Roman" panose="02020603050405020304" pitchFamily="18" charset="0"/>
                  <a:ea typeface="宋体" panose="02010600030101010101" pitchFamily="2" charset="-122"/>
                </a:rPr>
                <a:t>2</a:t>
              </a:r>
              <a:endParaRPr kumimoji="1" lang="en-US" altLang="zh-CN" sz="2400" b="0">
                <a:solidFill>
                  <a:schemeClr val="tx1"/>
                </a:solidFill>
                <a:latin typeface="Times New Roman" panose="02020603050405020304" pitchFamily="18" charset="0"/>
                <a:ea typeface="宋体" panose="02010600030101010101" pitchFamily="2" charset="-122"/>
              </a:endParaRPr>
            </a:p>
          </p:txBody>
        </p:sp>
        <p:pic>
          <p:nvPicPr>
            <p:cNvPr id="75791"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 y="2636"/>
              <a:ext cx="30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2" name="Text Box 17"/>
            <p:cNvSpPr txBox="1">
              <a:spLocks noChangeArrowheads="1"/>
            </p:cNvSpPr>
            <p:nvPr/>
          </p:nvSpPr>
          <p:spPr bwMode="auto">
            <a:xfrm>
              <a:off x="2247" y="2636"/>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dirty="0">
                  <a:solidFill>
                    <a:schemeClr val="tx1"/>
                  </a:solidFill>
                  <a:latin typeface="Times New Roman" panose="02020603050405020304" pitchFamily="18" charset="0"/>
                  <a:ea typeface="宋体" panose="02010600030101010101" pitchFamily="2" charset="-122"/>
                </a:rPr>
                <a:t>2A + 2</a:t>
              </a:r>
              <a:r>
                <a:rPr kumimoji="1" lang="en-US" altLang="zh-CN" sz="2400" dirty="0">
                  <a:solidFill>
                    <a:srgbClr val="008000"/>
                  </a:solidFill>
                  <a:latin typeface="Times New Roman" panose="02020603050405020304" pitchFamily="18" charset="0"/>
                  <a:ea typeface="宋体" panose="02010600030101010101" pitchFamily="2" charset="-122"/>
                </a:rPr>
                <a:t>H</a:t>
              </a:r>
              <a:r>
                <a:rPr kumimoji="1" lang="en-US" altLang="zh-CN" sz="2400" baseline="-25000" dirty="0">
                  <a:solidFill>
                    <a:srgbClr val="008000"/>
                  </a:solidFill>
                  <a:latin typeface="Times New Roman" panose="02020603050405020304" pitchFamily="18" charset="0"/>
                  <a:ea typeface="宋体" panose="02010600030101010101" pitchFamily="2" charset="-122"/>
                </a:rPr>
                <a:t>2</a:t>
              </a:r>
              <a:r>
                <a:rPr kumimoji="1" lang="en-US" altLang="zh-CN" sz="2400" dirty="0">
                  <a:solidFill>
                    <a:srgbClr val="008000"/>
                  </a:solidFill>
                  <a:latin typeface="Times New Roman" panose="02020603050405020304" pitchFamily="18" charset="0"/>
                  <a:ea typeface="宋体" panose="02010600030101010101" pitchFamily="2" charset="-122"/>
                </a:rPr>
                <a:t>O</a:t>
              </a:r>
            </a:p>
          </p:txBody>
        </p:sp>
      </p:grpSp>
      <p:sp>
        <p:nvSpPr>
          <p:cNvPr id="75785" name="Text Box 18"/>
          <p:cNvSpPr txBox="1">
            <a:spLocks noChangeArrowheads="1"/>
          </p:cNvSpPr>
          <p:nvPr/>
        </p:nvSpPr>
        <p:spPr bwMode="auto">
          <a:xfrm>
            <a:off x="611188" y="5070475"/>
            <a:ext cx="3962400"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dirty="0">
                <a:solidFill>
                  <a:srgbClr val="9900CC"/>
                </a:solidFill>
                <a:latin typeface="微软雅黑" panose="020B0503020204020204" pitchFamily="34" charset="-122"/>
                <a:ea typeface="微软雅黑" panose="020B0503020204020204" pitchFamily="34" charset="-122"/>
              </a:rPr>
              <a:t>（</a:t>
            </a:r>
            <a:r>
              <a:rPr kumimoji="1" lang="en-US" altLang="zh-CN" sz="2800" dirty="0">
                <a:solidFill>
                  <a:srgbClr val="9900CC"/>
                </a:solidFill>
                <a:latin typeface="微软雅黑" panose="020B0503020204020204" pitchFamily="34" charset="-122"/>
                <a:ea typeface="微软雅黑" panose="020B0503020204020204" pitchFamily="34" charset="-122"/>
              </a:rPr>
              <a:t>3</a:t>
            </a:r>
            <a:r>
              <a:rPr kumimoji="1" lang="zh-CN" altLang="en-US" sz="2800" dirty="0">
                <a:solidFill>
                  <a:srgbClr val="9900CC"/>
                </a:solidFill>
                <a:latin typeface="微软雅黑" panose="020B0503020204020204" pitchFamily="34" charset="-122"/>
                <a:ea typeface="微软雅黑" panose="020B0503020204020204" pitchFamily="34" charset="-122"/>
              </a:rPr>
              <a:t>）过氧化物酶</a:t>
            </a:r>
          </a:p>
        </p:txBody>
      </p:sp>
      <p:grpSp>
        <p:nvGrpSpPr>
          <p:cNvPr id="75786" name="Group 19"/>
          <p:cNvGrpSpPr>
            <a:grpSpLocks/>
          </p:cNvGrpSpPr>
          <p:nvPr/>
        </p:nvGrpSpPr>
        <p:grpSpPr bwMode="auto">
          <a:xfrm>
            <a:off x="1187450" y="5734050"/>
            <a:ext cx="6324600" cy="473075"/>
            <a:chOff x="855" y="3260"/>
            <a:chExt cx="3984" cy="298"/>
          </a:xfrm>
        </p:grpSpPr>
        <p:sp>
          <p:nvSpPr>
            <p:cNvPr id="75787" name="Text Box 20"/>
            <p:cNvSpPr txBox="1">
              <a:spLocks noChangeArrowheads="1"/>
            </p:cNvSpPr>
            <p:nvPr/>
          </p:nvSpPr>
          <p:spPr bwMode="auto">
            <a:xfrm>
              <a:off x="855" y="3260"/>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ROO + 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O</a:t>
              </a:r>
              <a:r>
                <a:rPr kumimoji="1" lang="en-US" altLang="zh-CN" sz="2400" baseline="-25000">
                  <a:solidFill>
                    <a:schemeClr val="tx1"/>
                  </a:solidFill>
                  <a:latin typeface="Times New Roman" panose="02020603050405020304" pitchFamily="18" charset="0"/>
                  <a:ea typeface="宋体" panose="02010600030101010101" pitchFamily="2" charset="-122"/>
                </a:rPr>
                <a:t>2</a:t>
              </a:r>
              <a:endParaRPr kumimoji="1" lang="en-US" altLang="zh-CN" sz="2400">
                <a:solidFill>
                  <a:schemeClr val="tx1"/>
                </a:solidFill>
                <a:latin typeface="Times New Roman" panose="02020603050405020304" pitchFamily="18" charset="0"/>
                <a:ea typeface="宋体" panose="02010600030101010101" pitchFamily="2" charset="-122"/>
              </a:endParaRPr>
            </a:p>
          </p:txBody>
        </p:sp>
        <p:pic>
          <p:nvPicPr>
            <p:cNvPr id="75788"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 y="330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 Box 22"/>
            <p:cNvSpPr txBox="1">
              <a:spLocks noChangeArrowheads="1"/>
            </p:cNvSpPr>
            <p:nvPr/>
          </p:nvSpPr>
          <p:spPr bwMode="auto">
            <a:xfrm>
              <a:off x="2535" y="3260"/>
              <a:ext cx="2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RO + 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O + O</a:t>
              </a:r>
              <a:r>
                <a:rPr kumimoji="1" lang="en-US" altLang="zh-CN" sz="2400" baseline="-25000">
                  <a:solidFill>
                    <a:schemeClr val="tx1"/>
                  </a:solidFill>
                  <a:latin typeface="Times New Roman" panose="02020603050405020304" pitchFamily="18" charset="0"/>
                  <a:ea typeface="宋体" panose="02010600030101010101" pitchFamily="2" charset="-122"/>
                </a:rPr>
                <a:t>2</a:t>
              </a:r>
              <a:endParaRPr kumimoji="1" lang="en-US" altLang="zh-CN" sz="2400">
                <a:solidFill>
                  <a:schemeClr val="tx1"/>
                </a:solidFill>
                <a:latin typeface="Times New Roman" panose="02020603050405020304" pitchFamily="18" charset="0"/>
                <a:ea typeface="宋体" panose="02010600030101010101" pitchFamily="2" charset="-122"/>
              </a:endParaRPr>
            </a:p>
          </p:txBody>
        </p:sp>
      </p:grpSp>
    </p:spTree>
  </p:cSld>
  <p:clrMapOvr>
    <a:masterClrMapping/>
  </p:clrMapOvr>
  <p:transition spd="slow">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457200" y="765175"/>
            <a:ext cx="6778625"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800">
                <a:solidFill>
                  <a:srgbClr val="9900CC"/>
                </a:solidFill>
                <a:latin typeface="Times New Roman" panose="02020603050405020304" pitchFamily="18" charset="0"/>
                <a:ea typeface="宋体" panose="02010600030101010101" pitchFamily="2" charset="-122"/>
              </a:rPr>
              <a:t>（</a:t>
            </a:r>
            <a:r>
              <a:rPr kumimoji="1" lang="en-US" altLang="zh-CN" sz="2800">
                <a:solidFill>
                  <a:srgbClr val="9900CC"/>
                </a:solidFill>
                <a:latin typeface="Times New Roman" panose="02020603050405020304" pitchFamily="18" charset="0"/>
                <a:ea typeface="宋体" panose="02010600030101010101" pitchFamily="2" charset="-122"/>
              </a:rPr>
              <a:t>4</a:t>
            </a:r>
            <a:r>
              <a:rPr kumimoji="1" lang="zh-CN" altLang="en-US" sz="2800">
                <a:solidFill>
                  <a:srgbClr val="9900CC"/>
                </a:solidFill>
                <a:latin typeface="Times New Roman" panose="02020603050405020304" pitchFamily="18" charset="0"/>
                <a:ea typeface="宋体" panose="02010600030101010101" pitchFamily="2" charset="-122"/>
              </a:rPr>
              <a:t>）加氧酶（双加氧酶和单加氧酶）</a:t>
            </a:r>
          </a:p>
        </p:txBody>
      </p:sp>
      <p:grpSp>
        <p:nvGrpSpPr>
          <p:cNvPr id="76803" name="Group 3"/>
          <p:cNvGrpSpPr>
            <a:grpSpLocks/>
          </p:cNvGrpSpPr>
          <p:nvPr/>
        </p:nvGrpSpPr>
        <p:grpSpPr bwMode="auto">
          <a:xfrm>
            <a:off x="684213" y="1196975"/>
            <a:ext cx="7254875" cy="1509713"/>
            <a:chOff x="768" y="770"/>
            <a:chExt cx="4570" cy="951"/>
          </a:xfrm>
        </p:grpSpPr>
        <p:grpSp>
          <p:nvGrpSpPr>
            <p:cNvPr id="76809" name="Group 4"/>
            <p:cNvGrpSpPr>
              <a:grpSpLocks/>
            </p:cNvGrpSpPr>
            <p:nvPr/>
          </p:nvGrpSpPr>
          <p:grpSpPr bwMode="auto">
            <a:xfrm>
              <a:off x="768" y="1058"/>
              <a:ext cx="1200" cy="423"/>
              <a:chOff x="768" y="3120"/>
              <a:chExt cx="1200" cy="423"/>
            </a:xfrm>
          </p:grpSpPr>
          <p:sp>
            <p:nvSpPr>
              <p:cNvPr id="76826" name="Text Box 5"/>
              <p:cNvSpPr txBox="1">
                <a:spLocks noChangeArrowheads="1"/>
              </p:cNvSpPr>
              <p:nvPr/>
            </p:nvSpPr>
            <p:spPr bwMode="auto">
              <a:xfrm>
                <a:off x="768" y="316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O</a:t>
                </a:r>
                <a:r>
                  <a:rPr kumimoji="1" lang="en-US" altLang="zh-CN" sz="2400" b="0" baseline="-25000">
                    <a:solidFill>
                      <a:schemeClr val="tx1"/>
                    </a:solidFill>
                    <a:latin typeface="Times New Roman" panose="02020603050405020304" pitchFamily="18" charset="0"/>
                    <a:ea typeface="宋体" panose="02010600030101010101" pitchFamily="2" charset="-122"/>
                  </a:rPr>
                  <a:t>2</a:t>
                </a:r>
                <a:r>
                  <a:rPr kumimoji="1" lang="en-US" altLang="zh-CN" sz="2400" b="0">
                    <a:solidFill>
                      <a:schemeClr val="tx1"/>
                    </a:solidFill>
                    <a:latin typeface="Times New Roman" panose="02020603050405020304" pitchFamily="18" charset="0"/>
                    <a:ea typeface="宋体" panose="02010600030101010101" pitchFamily="2" charset="-122"/>
                  </a:rPr>
                  <a:t> +</a:t>
                </a:r>
              </a:p>
            </p:txBody>
          </p:sp>
          <p:grpSp>
            <p:nvGrpSpPr>
              <p:cNvPr id="76827" name="Group 6"/>
              <p:cNvGrpSpPr>
                <a:grpSpLocks/>
              </p:cNvGrpSpPr>
              <p:nvPr/>
            </p:nvGrpSpPr>
            <p:grpSpPr bwMode="auto">
              <a:xfrm>
                <a:off x="1248" y="3120"/>
                <a:ext cx="720" cy="423"/>
                <a:chOff x="1248" y="3120"/>
                <a:chExt cx="720" cy="423"/>
              </a:xfrm>
            </p:grpSpPr>
            <p:pic>
              <p:nvPicPr>
                <p:cNvPr id="7682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 y="3120"/>
                  <a:ext cx="27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9" name="Text Box 8"/>
                <p:cNvSpPr txBox="1">
                  <a:spLocks noChangeArrowheads="1"/>
                </p:cNvSpPr>
                <p:nvPr/>
              </p:nvSpPr>
              <p:spPr bwMode="auto">
                <a:xfrm>
                  <a:off x="1536" y="312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OH</a:t>
                  </a:r>
                </a:p>
              </p:txBody>
            </p:sp>
            <p:sp>
              <p:nvSpPr>
                <p:cNvPr id="76830" name="Line 9"/>
                <p:cNvSpPr>
                  <a:spLocks noChangeShapeType="1"/>
                </p:cNvSpPr>
                <p:nvPr/>
              </p:nvSpPr>
              <p:spPr bwMode="auto">
                <a:xfrm>
                  <a:off x="1488" y="321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31" name="Text Box 10"/>
                <p:cNvSpPr txBox="1">
                  <a:spLocks noChangeArrowheads="1"/>
                </p:cNvSpPr>
                <p:nvPr/>
              </p:nvSpPr>
              <p:spPr bwMode="auto">
                <a:xfrm>
                  <a:off x="1536" y="331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OH</a:t>
                  </a:r>
                </a:p>
              </p:txBody>
            </p:sp>
            <p:sp>
              <p:nvSpPr>
                <p:cNvPr id="76832" name="Line 11"/>
                <p:cNvSpPr>
                  <a:spLocks noChangeShapeType="1"/>
                </p:cNvSpPr>
                <p:nvPr/>
              </p:nvSpPr>
              <p:spPr bwMode="auto">
                <a:xfrm>
                  <a:off x="1488"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6810" name="Line 12"/>
            <p:cNvSpPr>
              <a:spLocks noChangeShapeType="1"/>
            </p:cNvSpPr>
            <p:nvPr/>
          </p:nvSpPr>
          <p:spPr bwMode="auto">
            <a:xfrm>
              <a:off x="1920" y="125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6811" name="Group 13"/>
            <p:cNvGrpSpPr>
              <a:grpSpLocks/>
            </p:cNvGrpSpPr>
            <p:nvPr/>
          </p:nvGrpSpPr>
          <p:grpSpPr bwMode="auto">
            <a:xfrm>
              <a:off x="2400" y="770"/>
              <a:ext cx="1056" cy="951"/>
              <a:chOff x="2400" y="2976"/>
              <a:chExt cx="1056" cy="951"/>
            </a:xfrm>
          </p:grpSpPr>
          <p:sp>
            <p:nvSpPr>
              <p:cNvPr id="76813" name="Text Box 14"/>
              <p:cNvSpPr txBox="1">
                <a:spLocks noChangeArrowheads="1"/>
              </p:cNvSpPr>
              <p:nvPr/>
            </p:nvSpPr>
            <p:spPr bwMode="auto">
              <a:xfrm>
                <a:off x="2736" y="316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C=O</a:t>
                </a:r>
              </a:p>
            </p:txBody>
          </p:sp>
          <p:sp>
            <p:nvSpPr>
              <p:cNvPr id="76814" name="Text Box 15"/>
              <p:cNvSpPr txBox="1">
                <a:spLocks noChangeArrowheads="1"/>
              </p:cNvSpPr>
              <p:nvPr/>
            </p:nvSpPr>
            <p:spPr bwMode="auto">
              <a:xfrm>
                <a:off x="2736" y="350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C=O</a:t>
                </a:r>
              </a:p>
            </p:txBody>
          </p:sp>
          <p:sp>
            <p:nvSpPr>
              <p:cNvPr id="76815" name="Line 16"/>
              <p:cNvSpPr>
                <a:spLocks noChangeShapeType="1"/>
              </p:cNvSpPr>
              <p:nvPr/>
            </p:nvSpPr>
            <p:spPr bwMode="auto">
              <a:xfrm>
                <a:off x="2592" y="3168"/>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Line 17"/>
              <p:cNvSpPr>
                <a:spLocks noChangeShapeType="1"/>
              </p:cNvSpPr>
              <p:nvPr/>
            </p:nvSpPr>
            <p:spPr bwMode="auto">
              <a:xfrm flipH="1">
                <a:off x="2400" y="3168"/>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7" name="Line 18"/>
              <p:cNvSpPr>
                <a:spLocks noChangeShapeType="1"/>
              </p:cNvSpPr>
              <p:nvPr/>
            </p:nvSpPr>
            <p:spPr bwMode="auto">
              <a:xfrm>
                <a:off x="2400" y="331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8" name="Line 19"/>
              <p:cNvSpPr>
                <a:spLocks noChangeShapeType="1"/>
              </p:cNvSpPr>
              <p:nvPr/>
            </p:nvSpPr>
            <p:spPr bwMode="auto">
              <a:xfrm>
                <a:off x="2400" y="3600"/>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9" name="Line 20"/>
              <p:cNvSpPr>
                <a:spLocks noChangeShapeType="1"/>
              </p:cNvSpPr>
              <p:nvPr/>
            </p:nvSpPr>
            <p:spPr bwMode="auto">
              <a:xfrm flipV="1">
                <a:off x="2592" y="3648"/>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0" name="Line 21"/>
              <p:cNvSpPr>
                <a:spLocks noChangeShapeType="1"/>
              </p:cNvSpPr>
              <p:nvPr/>
            </p:nvSpPr>
            <p:spPr bwMode="auto">
              <a:xfrm flipH="1">
                <a:off x="2448" y="3216"/>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1" name="Line 22"/>
              <p:cNvSpPr>
                <a:spLocks noChangeShapeType="1"/>
              </p:cNvSpPr>
              <p:nvPr/>
            </p:nvSpPr>
            <p:spPr bwMode="auto">
              <a:xfrm>
                <a:off x="2448" y="3552"/>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2" name="Text Box 23"/>
              <p:cNvSpPr txBox="1">
                <a:spLocks noChangeArrowheads="1"/>
              </p:cNvSpPr>
              <p:nvPr/>
            </p:nvSpPr>
            <p:spPr bwMode="auto">
              <a:xfrm>
                <a:off x="2880" y="29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OH</a:t>
                </a:r>
              </a:p>
            </p:txBody>
          </p:sp>
          <p:sp>
            <p:nvSpPr>
              <p:cNvPr id="76823" name="Line 24"/>
              <p:cNvSpPr>
                <a:spLocks noChangeShapeType="1"/>
              </p:cNvSpPr>
              <p:nvPr/>
            </p:nvSpPr>
            <p:spPr bwMode="auto">
              <a:xfrm flipH="1">
                <a:off x="2880" y="3120"/>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4" name="Text Box 25"/>
              <p:cNvSpPr txBox="1">
                <a:spLocks noChangeArrowheads="1"/>
              </p:cNvSpPr>
              <p:nvPr/>
            </p:nvSpPr>
            <p:spPr bwMode="auto">
              <a:xfrm>
                <a:off x="2832" y="3696"/>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OH</a:t>
                </a:r>
              </a:p>
            </p:txBody>
          </p:sp>
          <p:sp>
            <p:nvSpPr>
              <p:cNvPr id="76825" name="Line 26"/>
              <p:cNvSpPr>
                <a:spLocks noChangeShapeType="1"/>
              </p:cNvSpPr>
              <p:nvPr/>
            </p:nvSpPr>
            <p:spPr bwMode="auto">
              <a:xfrm>
                <a:off x="2832" y="36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6812" name="Text Box 27"/>
            <p:cNvSpPr txBox="1">
              <a:spLocks noChangeArrowheads="1"/>
            </p:cNvSpPr>
            <p:nvPr/>
          </p:nvSpPr>
          <p:spPr bwMode="auto">
            <a:xfrm>
              <a:off x="3016" y="1154"/>
              <a:ext cx="2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a:solidFill>
                    <a:schemeClr val="tx1"/>
                  </a:solidFill>
                  <a:latin typeface="Times New Roman" panose="02020603050405020304" pitchFamily="18" charset="0"/>
                  <a:ea typeface="宋体" panose="02010600030101010101" pitchFamily="2" charset="-122"/>
                </a:rPr>
                <a:t>（顺，顺</a:t>
              </a:r>
              <a:r>
                <a:rPr kumimoji="1" lang="en-US" altLang="zh-CN" sz="2400">
                  <a:solidFill>
                    <a:schemeClr val="tx1"/>
                  </a:solidFill>
                  <a:latin typeface="Times New Roman" panose="02020603050405020304" pitchFamily="18" charset="0"/>
                  <a:ea typeface="宋体" panose="02010600030101010101" pitchFamily="2" charset="-122"/>
                </a:rPr>
                <a:t>-</a:t>
              </a:r>
              <a:r>
                <a:rPr kumimoji="1" lang="zh-CN" altLang="en-US" sz="2400">
                  <a:solidFill>
                    <a:schemeClr val="tx1"/>
                  </a:solidFill>
                  <a:latin typeface="Times New Roman" panose="02020603050405020304" pitchFamily="18" charset="0"/>
                  <a:ea typeface="宋体" panose="02010600030101010101" pitchFamily="2" charset="-122"/>
                </a:rPr>
                <a:t>已二烯二酸）</a:t>
              </a:r>
            </a:p>
          </p:txBody>
        </p:sp>
      </p:grpSp>
      <p:grpSp>
        <p:nvGrpSpPr>
          <p:cNvPr id="76804" name="Group 28"/>
          <p:cNvGrpSpPr>
            <a:grpSpLocks/>
          </p:cNvGrpSpPr>
          <p:nvPr/>
        </p:nvGrpSpPr>
        <p:grpSpPr bwMode="auto">
          <a:xfrm>
            <a:off x="250825" y="2943225"/>
            <a:ext cx="8763000" cy="871538"/>
            <a:chOff x="240" y="1854"/>
            <a:chExt cx="5520" cy="549"/>
          </a:xfrm>
        </p:grpSpPr>
        <p:sp>
          <p:nvSpPr>
            <p:cNvPr id="76805" name="Text Box 29"/>
            <p:cNvSpPr txBox="1">
              <a:spLocks noChangeArrowheads="1"/>
            </p:cNvSpPr>
            <p:nvPr/>
          </p:nvSpPr>
          <p:spPr bwMode="auto">
            <a:xfrm>
              <a:off x="240" y="1854"/>
              <a:ext cx="24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R</a:t>
              </a:r>
              <a:r>
                <a:rPr kumimoji="1" lang="en-US" altLang="zh-CN" sz="2400">
                  <a:solidFill>
                    <a:srgbClr val="008000"/>
                  </a:solidFill>
                  <a:latin typeface="Times New Roman" panose="02020603050405020304" pitchFamily="18" charset="0"/>
                  <a:ea typeface="宋体" panose="02010600030101010101" pitchFamily="2" charset="-122"/>
                </a:rPr>
                <a:t>H</a:t>
              </a:r>
              <a:r>
                <a:rPr kumimoji="1" lang="en-US" altLang="zh-CN" sz="2400">
                  <a:solidFill>
                    <a:schemeClr val="tx1"/>
                  </a:solidFill>
                  <a:latin typeface="Times New Roman" panose="02020603050405020304" pitchFamily="18" charset="0"/>
                  <a:ea typeface="宋体" panose="02010600030101010101" pitchFamily="2" charset="-122"/>
                </a:rPr>
                <a:t> + </a:t>
              </a:r>
              <a:r>
                <a:rPr kumimoji="1" lang="en-US" altLang="zh-CN" sz="2400">
                  <a:solidFill>
                    <a:srgbClr val="FF3300"/>
                  </a:solidFill>
                  <a:latin typeface="Times New Roman" panose="02020603050405020304" pitchFamily="18" charset="0"/>
                  <a:ea typeface="宋体" panose="02010600030101010101" pitchFamily="2" charset="-122"/>
                </a:rPr>
                <a:t>O</a:t>
              </a:r>
              <a:r>
                <a:rPr kumimoji="1" lang="en-US" altLang="zh-CN" sz="2400" baseline="-25000">
                  <a:solidFill>
                    <a:srgbClr val="FF3300"/>
                  </a:solidFill>
                  <a:latin typeface="Times New Roman" panose="02020603050405020304" pitchFamily="18" charset="0"/>
                  <a:ea typeface="宋体" panose="02010600030101010101" pitchFamily="2" charset="-122"/>
                </a:rPr>
                <a:t>2</a:t>
              </a:r>
              <a:r>
                <a:rPr kumimoji="1" lang="en-US" altLang="zh-CN" sz="2400">
                  <a:solidFill>
                    <a:schemeClr val="tx1"/>
                  </a:solidFill>
                  <a:latin typeface="Times New Roman" panose="02020603050405020304" pitchFamily="18" charset="0"/>
                  <a:ea typeface="宋体" panose="02010600030101010101" pitchFamily="2" charset="-122"/>
                </a:rPr>
                <a:t> + </a:t>
              </a:r>
              <a:r>
                <a:rPr kumimoji="1" lang="zh-CN" altLang="en-US" sz="2400">
                  <a:solidFill>
                    <a:schemeClr val="tx1"/>
                  </a:solidFill>
                  <a:latin typeface="Times New Roman" panose="02020603050405020304" pitchFamily="18" charset="0"/>
                  <a:ea typeface="宋体" panose="02010600030101010101" pitchFamily="2" charset="-122"/>
                </a:rPr>
                <a:t>还原型辅助因子</a:t>
              </a:r>
            </a:p>
          </p:txBody>
        </p:sp>
        <p:sp>
          <p:nvSpPr>
            <p:cNvPr id="76806" name="Line 30"/>
            <p:cNvSpPr>
              <a:spLocks noChangeShapeType="1"/>
            </p:cNvSpPr>
            <p:nvPr/>
          </p:nvSpPr>
          <p:spPr bwMode="auto">
            <a:xfrm>
              <a:off x="2544" y="199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07" name="Text Box 31"/>
            <p:cNvSpPr txBox="1">
              <a:spLocks noChangeArrowheads="1"/>
            </p:cNvSpPr>
            <p:nvPr/>
          </p:nvSpPr>
          <p:spPr bwMode="auto">
            <a:xfrm>
              <a:off x="3024" y="1854"/>
              <a:ext cx="2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R</a:t>
              </a:r>
              <a:r>
                <a:rPr kumimoji="1" lang="en-US" altLang="zh-CN" sz="2400">
                  <a:solidFill>
                    <a:srgbClr val="FF3300"/>
                  </a:solidFill>
                  <a:latin typeface="Times New Roman" panose="02020603050405020304" pitchFamily="18" charset="0"/>
                  <a:ea typeface="宋体" panose="02010600030101010101" pitchFamily="2" charset="-122"/>
                </a:rPr>
                <a:t>O</a:t>
              </a:r>
              <a:r>
                <a:rPr kumimoji="1" lang="en-US" altLang="zh-CN" sz="2400">
                  <a:solidFill>
                    <a:srgbClr val="008000"/>
                  </a:solidFill>
                  <a:latin typeface="Times New Roman" panose="02020603050405020304" pitchFamily="18" charset="0"/>
                  <a:ea typeface="宋体" panose="02010600030101010101" pitchFamily="2" charset="-122"/>
                </a:rPr>
                <a:t>H</a:t>
              </a:r>
              <a:r>
                <a:rPr kumimoji="1" lang="en-US" altLang="zh-CN" sz="2400">
                  <a:solidFill>
                    <a:schemeClr val="tx1"/>
                  </a:solidFill>
                  <a:latin typeface="Times New Roman" panose="02020603050405020304" pitchFamily="18" charset="0"/>
                  <a:ea typeface="宋体" panose="02010600030101010101" pitchFamily="2" charset="-122"/>
                </a:rPr>
                <a:t> + H</a:t>
              </a:r>
              <a:r>
                <a:rPr kumimoji="1" lang="en-US" altLang="zh-CN" sz="240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rgbClr val="FF3300"/>
                  </a:solidFill>
                  <a:latin typeface="Times New Roman" panose="02020603050405020304" pitchFamily="18" charset="0"/>
                  <a:ea typeface="宋体" panose="02010600030101010101" pitchFamily="2" charset="-122"/>
                </a:rPr>
                <a:t>O</a:t>
              </a:r>
              <a:r>
                <a:rPr kumimoji="1" lang="en-US" altLang="zh-CN" sz="2400">
                  <a:solidFill>
                    <a:schemeClr val="tx1"/>
                  </a:solidFill>
                  <a:latin typeface="Times New Roman" panose="02020603050405020304" pitchFamily="18" charset="0"/>
                  <a:ea typeface="宋体" panose="02010600030101010101" pitchFamily="2" charset="-122"/>
                </a:rPr>
                <a:t> + </a:t>
              </a:r>
              <a:r>
                <a:rPr kumimoji="1" lang="zh-CN" altLang="en-US" sz="2400">
                  <a:solidFill>
                    <a:schemeClr val="tx1"/>
                  </a:solidFill>
                  <a:latin typeface="Times New Roman" panose="02020603050405020304" pitchFamily="18" charset="0"/>
                  <a:ea typeface="宋体" panose="02010600030101010101" pitchFamily="2" charset="-122"/>
                </a:rPr>
                <a:t>氧化型辅助因子</a:t>
              </a:r>
            </a:p>
          </p:txBody>
        </p:sp>
        <p:sp>
          <p:nvSpPr>
            <p:cNvPr id="76808" name="Text Box 32"/>
            <p:cNvSpPr txBox="1">
              <a:spLocks noChangeArrowheads="1"/>
            </p:cNvSpPr>
            <p:nvPr/>
          </p:nvSpPr>
          <p:spPr bwMode="auto">
            <a:xfrm>
              <a:off x="2011" y="2115"/>
              <a:ext cx="1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a:solidFill>
                    <a:schemeClr val="tx1"/>
                  </a:solidFill>
                  <a:latin typeface="Times New Roman" panose="02020603050405020304" pitchFamily="18" charset="0"/>
                  <a:ea typeface="宋体" panose="02010600030101010101" pitchFamily="2" charset="-122"/>
                </a:rPr>
                <a:t>（又称</a:t>
              </a:r>
              <a:r>
                <a:rPr kumimoji="1" lang="zh-CN" altLang="en-US" sz="2400">
                  <a:solidFill>
                    <a:srgbClr val="9900CC"/>
                  </a:solidFill>
                  <a:latin typeface="Times New Roman" panose="02020603050405020304" pitchFamily="18" charset="0"/>
                  <a:ea typeface="宋体" panose="02010600030101010101" pitchFamily="2" charset="-122"/>
                </a:rPr>
                <a:t>羟化酶</a:t>
              </a:r>
              <a:r>
                <a:rPr kumimoji="1" lang="zh-CN" altLang="en-US" sz="2400">
                  <a:solidFill>
                    <a:schemeClr val="tx1"/>
                  </a:solidFill>
                  <a:latin typeface="Times New Roman" panose="02020603050405020304" pitchFamily="18" charset="0"/>
                  <a:ea typeface="宋体" panose="02010600030101010101" pitchFamily="2" charset="-122"/>
                </a:rPr>
                <a:t>）</a:t>
              </a:r>
            </a:p>
          </p:txBody>
        </p:sp>
      </p:grpSp>
    </p:spTree>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609600" y="1382713"/>
            <a:ext cx="7924800" cy="4999037"/>
          </a:xfrm>
          <a:prstGeom prst="rect">
            <a:avLst/>
          </a:prstGeom>
          <a:solidFill>
            <a:srgbClr val="7EE8D6"/>
          </a:solidFill>
          <a:ln w="76200" cmpd="tri">
            <a:solidFill>
              <a:srgbClr val="FFFF00"/>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0000"/>
              </a:lnSpc>
              <a:spcBef>
                <a:spcPct val="0"/>
              </a:spcBef>
              <a:buClr>
                <a:schemeClr val="accent2"/>
              </a:buClr>
              <a:buSzPct val="75000"/>
              <a:buFont typeface="Monotype Sorts" pitchFamily="2" charset="2"/>
              <a:buChar char="u"/>
            </a:pPr>
            <a:r>
              <a:rPr lang="zh-CN" altLang="en-US" sz="2800" dirty="0">
                <a:solidFill>
                  <a:srgbClr val="000000"/>
                </a:solidFill>
                <a:latin typeface="微软雅黑" panose="020B0503020204020204" pitchFamily="34" charset="-122"/>
                <a:ea typeface="微软雅黑" panose="020B0503020204020204" pitchFamily="34" charset="-122"/>
              </a:rPr>
              <a:t>转移酶催化基团转移反应，即将一个底物分子的基团或原子转移到另一个底物的分子上。</a:t>
            </a:r>
          </a:p>
          <a:p>
            <a:pPr eaLnBrk="1" hangingPunct="1">
              <a:lnSpc>
                <a:spcPct val="120000"/>
              </a:lnSpc>
              <a:spcBef>
                <a:spcPct val="0"/>
              </a:spcBef>
              <a:buClr>
                <a:schemeClr val="accent2"/>
              </a:buClr>
              <a:buSzPct val="75000"/>
              <a:buFont typeface="Monotype Sorts" pitchFamily="2" charset="2"/>
              <a:buChar char="u"/>
            </a:pPr>
            <a:endParaRPr lang="zh-CN" altLang="en-US" sz="2800" dirty="0">
              <a:solidFill>
                <a:schemeClr val="tx1"/>
              </a:solidFill>
              <a:ea typeface="楷体_GB2312" pitchFamily="49" charset="-122"/>
            </a:endParaRPr>
          </a:p>
          <a:p>
            <a:pPr eaLnBrk="1" hangingPunct="1">
              <a:lnSpc>
                <a:spcPct val="105000"/>
              </a:lnSpc>
              <a:spcBef>
                <a:spcPct val="0"/>
              </a:spcBef>
              <a:buClr>
                <a:schemeClr val="accent2"/>
              </a:buClr>
              <a:buSzPct val="75000"/>
              <a:buFont typeface="Monotype Sorts" pitchFamily="2" charset="2"/>
              <a:buChar char="u"/>
            </a:pPr>
            <a:r>
              <a:rPr lang="zh-CN" altLang="en-US" sz="2800" dirty="0">
                <a:solidFill>
                  <a:schemeClr val="tx1"/>
                </a:solidFill>
                <a:latin typeface="微软雅黑" panose="020B0503020204020204" pitchFamily="34" charset="-122"/>
                <a:ea typeface="微软雅黑" panose="020B0503020204020204" pitchFamily="34" charset="-122"/>
              </a:rPr>
              <a:t>根据</a:t>
            </a:r>
            <a:r>
              <a:rPr lang="en-US" altLang="zh-CN" sz="2800" dirty="0">
                <a:solidFill>
                  <a:schemeClr val="tx1"/>
                </a:solidFill>
                <a:latin typeface="微软雅黑" panose="020B0503020204020204" pitchFamily="34" charset="-122"/>
                <a:ea typeface="微软雅黑" panose="020B0503020204020204" pitchFamily="34" charset="-122"/>
              </a:rPr>
              <a:t>X</a:t>
            </a:r>
            <a:r>
              <a:rPr lang="zh-CN" altLang="en-US" sz="2800" dirty="0">
                <a:solidFill>
                  <a:schemeClr val="tx1"/>
                </a:solidFill>
                <a:latin typeface="微软雅黑" panose="020B0503020204020204" pitchFamily="34" charset="-122"/>
                <a:ea typeface="微软雅黑" panose="020B0503020204020204" pitchFamily="34" charset="-122"/>
              </a:rPr>
              <a:t>分类：转移碳基、酮基或醛基、酰基、糖基、烃基、含氮基、含磷基和含硫基的酶。</a:t>
            </a:r>
          </a:p>
          <a:p>
            <a:pPr eaLnBrk="1" hangingPunct="1">
              <a:lnSpc>
                <a:spcPct val="120000"/>
              </a:lnSpc>
              <a:spcBef>
                <a:spcPct val="0"/>
              </a:spcBef>
              <a:buClr>
                <a:schemeClr val="accent2"/>
              </a:buClr>
              <a:buSzPct val="75000"/>
              <a:buFont typeface="Monotype Sorts" pitchFamily="2" charset="2"/>
              <a:buChar char="u"/>
            </a:pPr>
            <a:r>
              <a:rPr lang="zh-CN" altLang="en-US" sz="2800" dirty="0">
                <a:solidFill>
                  <a:schemeClr val="tx1"/>
                </a:solidFill>
                <a:latin typeface="微软雅黑" panose="020B0503020204020204" pitchFamily="34" charset="-122"/>
                <a:ea typeface="微软雅黑" panose="020B0503020204020204" pitchFamily="34" charset="-122"/>
              </a:rPr>
              <a:t>例如， 谷丙转氨酶催化的氨基转移反应。</a:t>
            </a:r>
          </a:p>
        </p:txBody>
      </p:sp>
      <p:sp>
        <p:nvSpPr>
          <p:cNvPr id="290819" name="Text Box 3"/>
          <p:cNvSpPr txBox="1">
            <a:spLocks noChangeArrowheads="1"/>
          </p:cNvSpPr>
          <p:nvPr/>
        </p:nvSpPr>
        <p:spPr bwMode="auto">
          <a:xfrm>
            <a:off x="611188" y="549275"/>
            <a:ext cx="8001000" cy="769441"/>
          </a:xfrm>
          <a:prstGeom prst="rect">
            <a:avLst/>
          </a:prstGeom>
          <a:solidFill>
            <a:srgbClr val="000099"/>
          </a:solidFill>
          <a:ln w="76200" cmpd="tri">
            <a:pattFill prst="solidDmnd">
              <a:fgClr>
                <a:srgbClr val="FF3300"/>
              </a:fgClr>
              <a:bgClr>
                <a:srgbClr val="FFFFFF"/>
              </a:bgClr>
            </a:pattFill>
            <a:miter lim="800000"/>
            <a:headEnd/>
            <a:tailEnd/>
          </a:ln>
          <a:effectLst/>
        </p:spPr>
        <p:txBody>
          <a:bodyPr>
            <a:spAutoFit/>
          </a:bodyPr>
          <a:lstStyle/>
          <a:p>
            <a:pPr algn="ctr">
              <a:spcBef>
                <a:spcPct val="20000"/>
              </a:spcBef>
              <a:buClr>
                <a:schemeClr val="folHlink"/>
              </a:buClr>
              <a:buSzPct val="60000"/>
              <a:buFont typeface="Wingdings" pitchFamily="2" charset="2"/>
              <a:buNone/>
              <a:defRPr/>
            </a:pPr>
            <a:r>
              <a:rPr kumimoji="1" lang="en-US" altLang="zh-CN" sz="4400" dirty="0">
                <a:solidFill>
                  <a:srgbClr val="FFFF00"/>
                </a:solidFill>
                <a:latin typeface="微软雅黑" panose="020B0503020204020204" pitchFamily="34" charset="-122"/>
                <a:ea typeface="微软雅黑" panose="020B0503020204020204" pitchFamily="34" charset="-122"/>
              </a:rPr>
              <a:t>2</a:t>
            </a:r>
            <a:r>
              <a:rPr kumimoji="1" lang="zh-CN" altLang="en-US" sz="4400" dirty="0">
                <a:solidFill>
                  <a:srgbClr val="FFFF00"/>
                </a:solidFill>
                <a:latin typeface="微软雅黑" panose="020B0503020204020204" pitchFamily="34" charset="-122"/>
                <a:ea typeface="微软雅黑" panose="020B0503020204020204" pitchFamily="34" charset="-122"/>
              </a:rPr>
              <a:t>、转移酶</a:t>
            </a:r>
            <a:r>
              <a:rPr kumimoji="1" lang="zh-CN" altLang="en-US" sz="4000" dirty="0">
                <a:solidFill>
                  <a:srgbClr val="FFFF00"/>
                </a:solidFill>
                <a:latin typeface="微软雅黑" panose="020B0503020204020204" pitchFamily="34" charset="-122"/>
                <a:ea typeface="微软雅黑" panose="020B0503020204020204" pitchFamily="34" charset="-122"/>
              </a:rPr>
              <a:t> </a:t>
            </a:r>
            <a:r>
              <a:rPr kumimoji="1" lang="en-US" altLang="zh-CN" sz="4000" dirty="0" err="1">
                <a:solidFill>
                  <a:srgbClr val="FFFF00"/>
                </a:solidFill>
                <a:latin typeface="微软雅黑" panose="020B0503020204020204" pitchFamily="34" charset="-122"/>
                <a:ea typeface="微软雅黑" panose="020B0503020204020204" pitchFamily="34" charset="-122"/>
              </a:rPr>
              <a:t>Transferase</a:t>
            </a:r>
            <a:endParaRPr kumimoji="1" lang="en-US" altLang="zh-CN" sz="4000" dirty="0">
              <a:solidFill>
                <a:srgbClr val="FFFF00"/>
              </a:solidFill>
              <a:latin typeface="微软雅黑" panose="020B0503020204020204" pitchFamily="34" charset="-122"/>
              <a:ea typeface="微软雅黑" panose="020B0503020204020204" pitchFamily="34" charset="-122"/>
            </a:endParaRPr>
          </a:p>
        </p:txBody>
      </p:sp>
      <p:graphicFrame>
        <p:nvGraphicFramePr>
          <p:cNvPr id="7170" name="Object 4"/>
          <p:cNvGraphicFramePr>
            <a:graphicFrameLocks noChangeAspect="1"/>
          </p:cNvGraphicFramePr>
          <p:nvPr/>
        </p:nvGraphicFramePr>
        <p:xfrm>
          <a:off x="1835150" y="4525963"/>
          <a:ext cx="5943600" cy="1782762"/>
        </p:xfrm>
        <a:graphic>
          <a:graphicData uri="http://schemas.openxmlformats.org/presentationml/2006/ole">
            <mc:AlternateContent xmlns:mc="http://schemas.openxmlformats.org/markup-compatibility/2006">
              <mc:Choice xmlns:v="urn:schemas-microsoft-com:vml" Requires="v">
                <p:oleObj spid="_x0000_s7197" name="Document" r:id="rId3" imgW="3048120" imgH="914400" progId="ChemWindow.Document">
                  <p:embed/>
                </p:oleObj>
              </mc:Choice>
              <mc:Fallback>
                <p:oleObj name="Document" r:id="rId3" imgW="3048120" imgH="91440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525963"/>
                        <a:ext cx="5943600" cy="1782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3" name="Group 5"/>
          <p:cNvGrpSpPr>
            <a:grpSpLocks/>
          </p:cNvGrpSpPr>
          <p:nvPr/>
        </p:nvGrpSpPr>
        <p:grpSpPr bwMode="auto">
          <a:xfrm>
            <a:off x="2511425" y="2563813"/>
            <a:ext cx="3429000" cy="457200"/>
            <a:chOff x="720" y="1680"/>
            <a:chExt cx="2160" cy="288"/>
          </a:xfrm>
        </p:grpSpPr>
        <p:sp>
          <p:nvSpPr>
            <p:cNvPr id="7174" name="Text Box 6"/>
            <p:cNvSpPr txBox="1">
              <a:spLocks noChangeArrowheads="1"/>
            </p:cNvSpPr>
            <p:nvPr/>
          </p:nvSpPr>
          <p:spPr bwMode="auto">
            <a:xfrm>
              <a:off x="720" y="168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a:t>
              </a:r>
              <a:r>
                <a:rPr kumimoji="1" lang="en-US" altLang="zh-CN" sz="2400">
                  <a:solidFill>
                    <a:srgbClr val="FF3300"/>
                  </a:solidFill>
                  <a:latin typeface="Times New Roman" panose="02020603050405020304" pitchFamily="18" charset="0"/>
                  <a:ea typeface="宋体" panose="02010600030101010101" pitchFamily="2" charset="-122"/>
                </a:rPr>
                <a:t>X</a:t>
              </a:r>
              <a:r>
                <a:rPr kumimoji="1" lang="en-US" altLang="zh-CN" sz="2400">
                  <a:solidFill>
                    <a:schemeClr val="tx1"/>
                  </a:solidFill>
                  <a:latin typeface="Times New Roman" panose="02020603050405020304" pitchFamily="18" charset="0"/>
                  <a:ea typeface="宋体" panose="02010600030101010101" pitchFamily="2" charset="-122"/>
                </a:rPr>
                <a:t> + B</a:t>
              </a:r>
            </a:p>
          </p:txBody>
        </p:sp>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168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Text Box 8"/>
            <p:cNvSpPr txBox="1">
              <a:spLocks noChangeArrowheads="1"/>
            </p:cNvSpPr>
            <p:nvPr/>
          </p:nvSpPr>
          <p:spPr bwMode="auto">
            <a:xfrm>
              <a:off x="1872" y="168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 +B·</a:t>
              </a:r>
              <a:r>
                <a:rPr kumimoji="1" lang="en-US" altLang="zh-CN" sz="2400">
                  <a:solidFill>
                    <a:srgbClr val="FF3300"/>
                  </a:solidFill>
                  <a:latin typeface="Times New Roman" panose="02020603050405020304" pitchFamily="18" charset="0"/>
                  <a:ea typeface="宋体" panose="02010600030101010101" pitchFamily="2" charset="-122"/>
                </a:rPr>
                <a:t>X</a:t>
              </a:r>
            </a:p>
          </p:txBody>
        </p:sp>
      </p:grpSp>
    </p:spTree>
  </p:cSld>
  <p:clrMapOvr>
    <a:masterClrMapping/>
  </p:clrMapOvr>
  <p:transition spd="slow">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611188" y="1738313"/>
            <a:ext cx="8281987" cy="4427537"/>
          </a:xfrm>
          <a:prstGeom prst="rect">
            <a:avLst/>
          </a:prstGeom>
          <a:solidFill>
            <a:srgbClr val="CCECFF"/>
          </a:solidFill>
          <a:ln w="57150" cmpd="thinThick">
            <a:solidFill>
              <a:srgbClr val="FFFF00"/>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sz="2800" dirty="0">
                <a:solidFill>
                  <a:schemeClr val="tx1"/>
                </a:solidFill>
                <a:ea typeface="楷体_GB2312" pitchFamily="49" charset="-122"/>
              </a:rPr>
              <a:t>水解酶催化底物的加水分解反应。</a:t>
            </a:r>
          </a:p>
          <a:p>
            <a:pPr eaLnBrk="1" hangingPunct="1">
              <a:spcBef>
                <a:spcPct val="20000"/>
              </a:spcBef>
              <a:buClr>
                <a:schemeClr val="accent2"/>
              </a:buClr>
              <a:buSzPct val="75000"/>
              <a:buFont typeface="Monotype Sorts" pitchFamily="2" charset="2"/>
              <a:buChar char="u"/>
            </a:pPr>
            <a:endParaRPr lang="zh-CN" altLang="en-US" sz="2800" dirty="0">
              <a:solidFill>
                <a:schemeClr val="tx1"/>
              </a:solidFill>
              <a:ea typeface="楷体_GB2312" pitchFamily="49" charset="-122"/>
            </a:endParaRPr>
          </a:p>
          <a:p>
            <a:pPr eaLnBrk="1" hangingPunct="1">
              <a:spcBef>
                <a:spcPct val="20000"/>
              </a:spcBef>
              <a:buClr>
                <a:schemeClr val="accent2"/>
              </a:buClr>
              <a:buSzPct val="75000"/>
              <a:buFont typeface="Monotype Sorts" pitchFamily="2" charset="2"/>
              <a:buChar char="u"/>
            </a:pPr>
            <a:endParaRPr lang="zh-CN" altLang="en-US" sz="2800" dirty="0">
              <a:solidFill>
                <a:schemeClr val="tx1"/>
              </a:solidFill>
              <a:ea typeface="楷体_GB2312" pitchFamily="49" charset="-122"/>
            </a:endParaRPr>
          </a:p>
          <a:p>
            <a:pPr eaLnBrk="1" hangingPunct="1">
              <a:spcBef>
                <a:spcPct val="20000"/>
              </a:spcBef>
              <a:buClr>
                <a:schemeClr val="accent2"/>
              </a:buClr>
              <a:buSzPct val="75000"/>
              <a:buFont typeface="Monotype Sorts" pitchFamily="2" charset="2"/>
              <a:buChar char="u"/>
            </a:pPr>
            <a:r>
              <a:rPr lang="zh-CN" altLang="en-US" sz="2800" dirty="0">
                <a:solidFill>
                  <a:schemeClr val="tx1"/>
                </a:solidFill>
                <a:ea typeface="楷体_GB2312" pitchFamily="49" charset="-122"/>
              </a:rPr>
              <a:t>主要包括淀粉酶、蛋白酶、核酸酶及脂酶等。</a:t>
            </a:r>
          </a:p>
          <a:p>
            <a:pPr eaLnBrk="1" hangingPunct="1">
              <a:spcBef>
                <a:spcPct val="20000"/>
              </a:spcBef>
              <a:buClr>
                <a:schemeClr val="accent2"/>
              </a:buClr>
              <a:buSzPct val="75000"/>
              <a:buFont typeface="Monotype Sorts" pitchFamily="2" charset="2"/>
              <a:buChar char="u"/>
            </a:pPr>
            <a:r>
              <a:rPr lang="zh-CN" altLang="en-US" sz="2800" dirty="0">
                <a:solidFill>
                  <a:schemeClr val="tx1"/>
                </a:solidFill>
                <a:ea typeface="楷体_GB2312" pitchFamily="49" charset="-122"/>
              </a:rPr>
              <a:t>例如，脂肪酶</a:t>
            </a:r>
            <a:r>
              <a:rPr lang="en-US" altLang="zh-CN" sz="2800" dirty="0">
                <a:solidFill>
                  <a:schemeClr val="folHlink"/>
                </a:solidFill>
                <a:ea typeface="楷体_GB2312" pitchFamily="49" charset="-122"/>
              </a:rPr>
              <a:t>(Lipase)</a:t>
            </a:r>
            <a:r>
              <a:rPr lang="zh-CN" altLang="en-US" sz="2800" dirty="0">
                <a:solidFill>
                  <a:schemeClr val="tx1"/>
                </a:solidFill>
                <a:ea typeface="楷体_GB2312" pitchFamily="49" charset="-122"/>
              </a:rPr>
              <a:t>催化的脂的水解反应：</a:t>
            </a:r>
            <a:endParaRPr lang="zh-CN" altLang="en-US" sz="3600" dirty="0">
              <a:solidFill>
                <a:schemeClr val="tx1"/>
              </a:solidFill>
              <a:ea typeface="楷体_GB2312" pitchFamily="49" charset="-122"/>
            </a:endParaRPr>
          </a:p>
        </p:txBody>
      </p:sp>
      <p:sp>
        <p:nvSpPr>
          <p:cNvPr id="291843" name="Text Box 3"/>
          <p:cNvSpPr txBox="1">
            <a:spLocks noChangeArrowheads="1"/>
          </p:cNvSpPr>
          <p:nvPr/>
        </p:nvSpPr>
        <p:spPr bwMode="auto">
          <a:xfrm>
            <a:off x="539750" y="765175"/>
            <a:ext cx="8361363" cy="769441"/>
          </a:xfrm>
          <a:prstGeom prst="rect">
            <a:avLst/>
          </a:prstGeom>
          <a:gradFill rotWithShape="0">
            <a:gsLst>
              <a:gs pos="0">
                <a:srgbClr val="000099"/>
              </a:gs>
              <a:gs pos="50000">
                <a:schemeClr val="bg2"/>
              </a:gs>
              <a:gs pos="100000">
                <a:srgbClr val="000099"/>
              </a:gs>
            </a:gsLst>
            <a:lin ang="5400000" scaled="1"/>
          </a:gradFill>
          <a:ln w="76200" cmpd="tri">
            <a:pattFill prst="solidDmnd">
              <a:fgClr>
                <a:srgbClr val="FF3300"/>
              </a:fgClr>
              <a:bgClr>
                <a:srgbClr val="FFFFFF"/>
              </a:bgClr>
            </a:pattFill>
            <a:miter lim="800000"/>
            <a:headEnd/>
            <a:tailEnd/>
          </a:ln>
          <a:effectLst/>
        </p:spPr>
        <p:txBody>
          <a:bodyPr>
            <a:spAutoFit/>
          </a:bodyPr>
          <a:lstStyle/>
          <a:p>
            <a:pPr algn="ctr">
              <a:spcBef>
                <a:spcPct val="20000"/>
              </a:spcBef>
              <a:buClr>
                <a:schemeClr val="folHlink"/>
              </a:buClr>
              <a:buSzPct val="60000"/>
              <a:buFont typeface="Wingdings" pitchFamily="2" charset="2"/>
              <a:buNone/>
              <a:defRPr/>
            </a:pPr>
            <a:r>
              <a:rPr kumimoji="1" lang="en-US" altLang="zh-CN" sz="4400" dirty="0">
                <a:solidFill>
                  <a:srgbClr val="0000CC"/>
                </a:solidFill>
                <a:latin typeface="微软雅黑" panose="020B0503020204020204" pitchFamily="34" charset="-122"/>
                <a:ea typeface="微软雅黑" panose="020B0503020204020204" pitchFamily="34" charset="-122"/>
              </a:rPr>
              <a:t>3</a:t>
            </a:r>
            <a:r>
              <a:rPr kumimoji="1" lang="zh-CN" altLang="en-US" sz="4400" dirty="0">
                <a:solidFill>
                  <a:srgbClr val="0000CC"/>
                </a:solidFill>
                <a:latin typeface="微软雅黑" panose="020B0503020204020204" pitchFamily="34" charset="-122"/>
                <a:ea typeface="微软雅黑" panose="020B0503020204020204" pitchFamily="34" charset="-122"/>
              </a:rPr>
              <a:t>、水解酶</a:t>
            </a:r>
            <a:r>
              <a:rPr kumimoji="1" lang="zh-CN" altLang="en-US" dirty="0">
                <a:solidFill>
                  <a:srgbClr val="0000CC"/>
                </a:solidFill>
                <a:latin typeface="微软雅黑" panose="020B0503020204020204" pitchFamily="34" charset="-122"/>
                <a:ea typeface="微软雅黑" panose="020B0503020204020204" pitchFamily="34" charset="-122"/>
              </a:rPr>
              <a:t> </a:t>
            </a:r>
            <a:r>
              <a:rPr kumimoji="1" lang="en-US" altLang="zh-CN" dirty="0">
                <a:solidFill>
                  <a:srgbClr val="0000CC"/>
                </a:solidFill>
                <a:latin typeface="微软雅黑" panose="020B0503020204020204" pitchFamily="34" charset="-122"/>
                <a:ea typeface="微软雅黑" panose="020B0503020204020204" pitchFamily="34" charset="-122"/>
              </a:rPr>
              <a:t>hydrolase</a:t>
            </a:r>
            <a:endParaRPr kumimoji="1" lang="en-US" altLang="zh-CN" sz="2400" b="0" dirty="0">
              <a:solidFill>
                <a:srgbClr val="0000CC"/>
              </a:solidFill>
              <a:latin typeface="微软雅黑" panose="020B0503020204020204" pitchFamily="34" charset="-122"/>
              <a:ea typeface="微软雅黑" panose="020B0503020204020204" pitchFamily="34" charset="-122"/>
            </a:endParaRPr>
          </a:p>
        </p:txBody>
      </p:sp>
      <p:graphicFrame>
        <p:nvGraphicFramePr>
          <p:cNvPr id="8194" name="Object 4"/>
          <p:cNvGraphicFramePr>
            <a:graphicFrameLocks noChangeAspect="1"/>
          </p:cNvGraphicFramePr>
          <p:nvPr/>
        </p:nvGraphicFramePr>
        <p:xfrm>
          <a:off x="1476375" y="4652963"/>
          <a:ext cx="6926263" cy="742950"/>
        </p:xfrm>
        <a:graphic>
          <a:graphicData uri="http://schemas.openxmlformats.org/presentationml/2006/ole">
            <mc:AlternateContent xmlns:mc="http://schemas.openxmlformats.org/markup-compatibility/2006">
              <mc:Choice xmlns:v="urn:schemas-microsoft-com:vml" Requires="v">
                <p:oleObj spid="_x0000_s8221" name="Document" r:id="rId3" imgW="3286080" imgH="324000" progId="ChemWindow.Document">
                  <p:embed/>
                </p:oleObj>
              </mc:Choice>
              <mc:Fallback>
                <p:oleObj name="Document" r:id="rId3" imgW="3286080" imgH="32400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652963"/>
                        <a:ext cx="69262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197" name="Group 5"/>
          <p:cNvGrpSpPr>
            <a:grpSpLocks/>
          </p:cNvGrpSpPr>
          <p:nvPr/>
        </p:nvGrpSpPr>
        <p:grpSpPr bwMode="auto">
          <a:xfrm>
            <a:off x="2124075" y="2565400"/>
            <a:ext cx="4219575" cy="584200"/>
            <a:chOff x="1080" y="1661"/>
            <a:chExt cx="2544" cy="298"/>
          </a:xfrm>
        </p:grpSpPr>
        <p:sp>
          <p:nvSpPr>
            <p:cNvPr id="8198" name="Text Box 6"/>
            <p:cNvSpPr txBox="1">
              <a:spLocks noChangeArrowheads="1"/>
            </p:cNvSpPr>
            <p:nvPr/>
          </p:nvSpPr>
          <p:spPr bwMode="auto">
            <a:xfrm>
              <a:off x="1080" y="1661"/>
              <a:ext cx="10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AB + </a:t>
              </a:r>
              <a:r>
                <a:rPr kumimoji="1" lang="en-US" altLang="zh-CN" sz="2400">
                  <a:solidFill>
                    <a:srgbClr val="008000"/>
                  </a:solidFill>
                  <a:latin typeface="Times New Roman" panose="02020603050405020304" pitchFamily="18" charset="0"/>
                  <a:ea typeface="宋体" panose="02010600030101010101" pitchFamily="2" charset="-122"/>
                </a:rPr>
                <a:t>H</a:t>
              </a:r>
              <a:r>
                <a:rPr kumimoji="1" lang="en-US" altLang="zh-CN" sz="2400" b="0" baseline="-25000">
                  <a:solidFill>
                    <a:schemeClr val="tx1"/>
                  </a:solidFill>
                  <a:latin typeface="Times New Roman" panose="02020603050405020304" pitchFamily="18" charset="0"/>
                  <a:ea typeface="宋体" panose="02010600030101010101" pitchFamily="2" charset="-122"/>
                </a:rPr>
                <a:t>2</a:t>
              </a:r>
              <a:r>
                <a:rPr kumimoji="1" lang="en-US" altLang="zh-CN" sz="2400">
                  <a:solidFill>
                    <a:srgbClr val="FF3300"/>
                  </a:solidFill>
                  <a:latin typeface="Times New Roman" panose="02020603050405020304" pitchFamily="18" charset="0"/>
                  <a:ea typeface="宋体" panose="02010600030101010101" pitchFamily="2" charset="-122"/>
                </a:rPr>
                <a:t>O</a:t>
              </a:r>
            </a:p>
          </p:txBody>
        </p:sp>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1709"/>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p:cNvSpPr txBox="1">
              <a:spLocks noChangeArrowheads="1"/>
            </p:cNvSpPr>
            <p:nvPr/>
          </p:nvSpPr>
          <p:spPr bwMode="auto">
            <a:xfrm>
              <a:off x="2472" y="1661"/>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A</a:t>
              </a:r>
              <a:r>
                <a:rPr kumimoji="1" lang="en-US" altLang="zh-CN" sz="2400">
                  <a:solidFill>
                    <a:srgbClr val="FF3300"/>
                  </a:solidFill>
                  <a:latin typeface="Times New Roman" panose="02020603050405020304" pitchFamily="18" charset="0"/>
                  <a:ea typeface="宋体" panose="02010600030101010101" pitchFamily="2" charset="-122"/>
                </a:rPr>
                <a:t>O</a:t>
              </a:r>
              <a:r>
                <a:rPr kumimoji="1" lang="en-US" altLang="zh-CN" sz="2400">
                  <a:solidFill>
                    <a:srgbClr val="008000"/>
                  </a:solidFill>
                  <a:latin typeface="Times New Roman" panose="02020603050405020304" pitchFamily="18" charset="0"/>
                  <a:ea typeface="宋体" panose="02010600030101010101" pitchFamily="2" charset="-122"/>
                </a:rPr>
                <a:t>H</a:t>
              </a:r>
              <a:r>
                <a:rPr kumimoji="1" lang="en-US" altLang="zh-CN" sz="2400" b="0">
                  <a:solidFill>
                    <a:schemeClr val="tx1"/>
                  </a:solidFill>
                  <a:latin typeface="Times New Roman" panose="02020603050405020304" pitchFamily="18" charset="0"/>
                  <a:ea typeface="宋体" panose="02010600030101010101" pitchFamily="2" charset="-122"/>
                </a:rPr>
                <a:t> + B</a:t>
              </a:r>
              <a:r>
                <a:rPr kumimoji="1" lang="en-US" altLang="zh-CN" sz="2400">
                  <a:solidFill>
                    <a:srgbClr val="008000"/>
                  </a:solidFill>
                  <a:latin typeface="Times New Roman" panose="02020603050405020304" pitchFamily="18" charset="0"/>
                  <a:ea typeface="宋体" panose="02010600030101010101" pitchFamily="2" charset="-122"/>
                </a:rPr>
                <a:t>H</a:t>
              </a:r>
            </a:p>
          </p:txBody>
        </p:sp>
      </p:grpSp>
    </p:spTree>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541338" y="1666875"/>
            <a:ext cx="8070850" cy="3922713"/>
          </a:xfrm>
          <a:prstGeom prst="rect">
            <a:avLst/>
          </a:prstGeom>
          <a:solidFill>
            <a:srgbClr val="000000"/>
          </a:solidFill>
          <a:ln w="76200" cmpd="tri">
            <a:solidFill>
              <a:srgbClr val="FFFF00"/>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15000"/>
              </a:lnSpc>
              <a:spcBef>
                <a:spcPct val="20000"/>
              </a:spcBef>
              <a:buClr>
                <a:schemeClr val="accent2"/>
              </a:buClr>
              <a:buSzPct val="75000"/>
              <a:buFont typeface="Monotype Sorts" pitchFamily="2" charset="2"/>
              <a:buChar char="u"/>
            </a:pPr>
            <a:r>
              <a:rPr lang="zh-CN" altLang="en-US">
                <a:solidFill>
                  <a:schemeClr val="bg1"/>
                </a:solidFill>
                <a:ea typeface="楷体_GB2312" pitchFamily="49" charset="-122"/>
              </a:rPr>
              <a:t>裂合酶催化从底物分子中移去一个基团或原子而形成双键的反应及其逆反应。</a:t>
            </a:r>
          </a:p>
          <a:p>
            <a:pPr eaLnBrk="1" hangingPunct="1">
              <a:lnSpc>
                <a:spcPct val="115000"/>
              </a:lnSpc>
              <a:spcBef>
                <a:spcPct val="20000"/>
              </a:spcBef>
              <a:buClr>
                <a:schemeClr val="accent2"/>
              </a:buClr>
              <a:buSzPct val="75000"/>
              <a:buFont typeface="Monotype Sorts" pitchFamily="2" charset="2"/>
              <a:buChar char="u"/>
            </a:pPr>
            <a:r>
              <a:rPr lang="zh-CN" altLang="en-US">
                <a:solidFill>
                  <a:schemeClr val="bg1"/>
                </a:solidFill>
                <a:ea typeface="楷体_GB2312" pitchFamily="49" charset="-122"/>
              </a:rPr>
              <a:t>主要包括醛缩酶、水化酶及脱氨酶等。</a:t>
            </a:r>
          </a:p>
          <a:p>
            <a:pPr eaLnBrk="1" hangingPunct="1">
              <a:lnSpc>
                <a:spcPct val="115000"/>
              </a:lnSpc>
              <a:spcBef>
                <a:spcPct val="20000"/>
              </a:spcBef>
              <a:buClr>
                <a:schemeClr val="accent2"/>
              </a:buClr>
              <a:buSzPct val="75000"/>
              <a:buFont typeface="Monotype Sorts" pitchFamily="2" charset="2"/>
              <a:buChar char="u"/>
            </a:pPr>
            <a:r>
              <a:rPr lang="zh-CN" altLang="en-US">
                <a:solidFill>
                  <a:schemeClr val="bg1"/>
                </a:solidFill>
                <a:ea typeface="楷体_GB2312" pitchFamily="49" charset="-122"/>
              </a:rPr>
              <a:t>例如， 延胡索酸水合酶催化的反应。</a:t>
            </a:r>
          </a:p>
          <a:p>
            <a:pPr eaLnBrk="1" hangingPunct="1">
              <a:spcBef>
                <a:spcPct val="20000"/>
              </a:spcBef>
              <a:buClr>
                <a:schemeClr val="accent2"/>
              </a:buClr>
              <a:buSzPct val="75000"/>
              <a:buFont typeface="Monotype Sorts" pitchFamily="2" charset="2"/>
              <a:buChar char="u"/>
            </a:pPr>
            <a:endParaRPr lang="zh-CN" altLang="en-US" sz="3600">
              <a:solidFill>
                <a:schemeClr val="bg1"/>
              </a:solidFill>
              <a:ea typeface="楷体_GB2312" pitchFamily="49" charset="-122"/>
            </a:endParaRPr>
          </a:p>
        </p:txBody>
      </p:sp>
      <p:sp>
        <p:nvSpPr>
          <p:cNvPr id="9220" name="Text Box 3"/>
          <p:cNvSpPr txBox="1">
            <a:spLocks noChangeArrowheads="1"/>
          </p:cNvSpPr>
          <p:nvPr/>
        </p:nvSpPr>
        <p:spPr bwMode="auto">
          <a:xfrm>
            <a:off x="611188" y="765175"/>
            <a:ext cx="7994650" cy="769441"/>
          </a:xfrm>
          <a:prstGeom prst="rect">
            <a:avLst/>
          </a:prstGeom>
          <a:solidFill>
            <a:srgbClr val="FFFF00"/>
          </a:solidFill>
          <a:ln w="76200" cmpd="tri">
            <a:solidFill>
              <a:schemeClr val="tx2"/>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20000"/>
              </a:spcBef>
              <a:buClr>
                <a:schemeClr val="folHlink"/>
              </a:buClr>
              <a:buSzPct val="60000"/>
              <a:buFont typeface="Wingdings" panose="05000000000000000000" pitchFamily="2" charset="2"/>
              <a:buNone/>
            </a:pPr>
            <a:r>
              <a:rPr kumimoji="1" lang="en-US" altLang="zh-CN" sz="4400" dirty="0">
                <a:solidFill>
                  <a:srgbClr val="FF0066"/>
                </a:solidFill>
                <a:latin typeface="微软雅黑" panose="020B0503020204020204" pitchFamily="34" charset="-122"/>
                <a:ea typeface="微软雅黑" panose="020B0503020204020204" pitchFamily="34" charset="-122"/>
              </a:rPr>
              <a:t>4</a:t>
            </a:r>
            <a:r>
              <a:rPr kumimoji="1" lang="zh-CN" altLang="en-US" sz="4400" dirty="0">
                <a:solidFill>
                  <a:srgbClr val="FF0066"/>
                </a:solidFill>
                <a:latin typeface="微软雅黑" panose="020B0503020204020204" pitchFamily="34" charset="-122"/>
                <a:ea typeface="微软雅黑" panose="020B0503020204020204" pitchFamily="34" charset="-122"/>
              </a:rPr>
              <a:t>、裂合酶</a:t>
            </a:r>
            <a:r>
              <a:rPr kumimoji="1" lang="zh-CN" altLang="en-US" dirty="0">
                <a:solidFill>
                  <a:srgbClr val="FF0066"/>
                </a:solidFill>
                <a:latin typeface="微软雅黑" panose="020B0503020204020204" pitchFamily="34" charset="-122"/>
                <a:ea typeface="微软雅黑" panose="020B0503020204020204" pitchFamily="34" charset="-122"/>
              </a:rPr>
              <a:t> </a:t>
            </a:r>
            <a:r>
              <a:rPr kumimoji="1" lang="en-US" altLang="zh-CN" dirty="0" err="1">
                <a:solidFill>
                  <a:srgbClr val="FF0066"/>
                </a:solidFill>
                <a:latin typeface="微软雅黑" panose="020B0503020204020204" pitchFamily="34" charset="-122"/>
                <a:ea typeface="微软雅黑" panose="020B0503020204020204" pitchFamily="34" charset="-122"/>
              </a:rPr>
              <a:t>Lyase</a:t>
            </a:r>
            <a:endParaRPr kumimoji="1" lang="en-US" altLang="zh-CN" dirty="0">
              <a:solidFill>
                <a:srgbClr val="FF0066"/>
              </a:solidFill>
              <a:latin typeface="微软雅黑" panose="020B0503020204020204" pitchFamily="34" charset="-122"/>
              <a:ea typeface="微软雅黑" panose="020B0503020204020204" pitchFamily="34" charset="-122"/>
            </a:endParaRPr>
          </a:p>
        </p:txBody>
      </p:sp>
      <p:graphicFrame>
        <p:nvGraphicFramePr>
          <p:cNvPr id="9218" name="Object 4"/>
          <p:cNvGraphicFramePr>
            <a:graphicFrameLocks noChangeAspect="1"/>
          </p:cNvGraphicFramePr>
          <p:nvPr/>
        </p:nvGraphicFramePr>
        <p:xfrm>
          <a:off x="1260475" y="4437063"/>
          <a:ext cx="6924675" cy="1008062"/>
        </p:xfrm>
        <a:graphic>
          <a:graphicData uri="http://schemas.openxmlformats.org/presentationml/2006/ole">
            <mc:AlternateContent xmlns:mc="http://schemas.openxmlformats.org/markup-compatibility/2006">
              <mc:Choice xmlns:v="urn:schemas-microsoft-com:vml" Requires="v">
                <p:oleObj spid="_x0000_s9241" name="Document" r:id="rId3" imgW="3571920" imgH="438120" progId="ChemWindow.Document">
                  <p:embed/>
                </p:oleObj>
              </mc:Choice>
              <mc:Fallback>
                <p:oleObj name="Document" r:id="rId3" imgW="3571920" imgH="43812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4437063"/>
                        <a:ext cx="69246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descr="花束"/>
          <p:cNvSpPr>
            <a:spLocks noChangeArrowheads="1"/>
          </p:cNvSpPr>
          <p:nvPr/>
        </p:nvSpPr>
        <p:spPr bwMode="auto">
          <a:xfrm>
            <a:off x="611188" y="1381125"/>
            <a:ext cx="7924800" cy="4927600"/>
          </a:xfrm>
          <a:prstGeom prst="rect">
            <a:avLst/>
          </a:prstGeom>
          <a:blipFill dpi="0" rotWithShape="0">
            <a:blip r:embed="rId3"/>
            <a:srcRect/>
            <a:tile tx="0" ty="0" sx="100000" sy="100000" flip="none" algn="tl"/>
          </a:blipFill>
          <a:ln w="57150" cmpd="thickThin">
            <a:solidFill>
              <a:srgbClr val="FF3300"/>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Clr>
                <a:schemeClr val="accent2"/>
              </a:buClr>
              <a:buSzPct val="75000"/>
              <a:buFont typeface="Monotype Sorts"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异构酶催化各种同分异构体的相互转化，即底物分子内基团或原子的重排过程</a:t>
            </a:r>
            <a:r>
              <a:rPr lang="zh-CN" altLang="en-US" dirty="0">
                <a:solidFill>
                  <a:schemeClr val="tx1"/>
                </a:solidFill>
                <a:latin typeface="MS Sans Serif" charset="0"/>
                <a:ea typeface="楷体_GB2312" pitchFamily="49" charset="-122"/>
              </a:rPr>
              <a:t>。</a:t>
            </a:r>
            <a:br>
              <a:rPr lang="zh-CN" altLang="en-US" dirty="0">
                <a:solidFill>
                  <a:schemeClr val="tx1"/>
                </a:solidFill>
                <a:latin typeface="MS Sans Serif" charset="0"/>
                <a:ea typeface="楷体_GB2312" pitchFamily="49" charset="-122"/>
              </a:rPr>
            </a:br>
            <a:endParaRPr lang="zh-CN" altLang="en-US" dirty="0">
              <a:solidFill>
                <a:schemeClr val="tx1"/>
              </a:solidFill>
              <a:latin typeface="MS Sans Serif" charset="0"/>
              <a:ea typeface="楷体_GB2312" pitchFamily="49" charset="-122"/>
            </a:endParaRPr>
          </a:p>
          <a:p>
            <a:pPr eaLnBrk="1" hangingPunct="1">
              <a:spcBef>
                <a:spcPct val="50000"/>
              </a:spcBef>
              <a:buClr>
                <a:schemeClr val="accent2"/>
              </a:buClr>
              <a:buSzPct val="75000"/>
              <a:buFont typeface="Monotype Sorts"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例如，</a:t>
            </a:r>
            <a:r>
              <a:rPr lang="en-US" altLang="zh-CN" dirty="0">
                <a:solidFill>
                  <a:schemeClr val="tx1"/>
                </a:solidFill>
                <a:latin typeface="微软雅黑" panose="020B0503020204020204" pitchFamily="34" charset="-122"/>
                <a:ea typeface="微软雅黑" panose="020B0503020204020204" pitchFamily="34" charset="-122"/>
              </a:rPr>
              <a:t>6-</a:t>
            </a:r>
            <a:r>
              <a:rPr lang="zh-CN" altLang="en-US" dirty="0">
                <a:solidFill>
                  <a:schemeClr val="tx1"/>
                </a:solidFill>
                <a:latin typeface="微软雅黑" panose="020B0503020204020204" pitchFamily="34" charset="-122"/>
                <a:ea typeface="微软雅黑" panose="020B0503020204020204" pitchFamily="34" charset="-122"/>
              </a:rPr>
              <a:t>磷酸葡萄糖异构酶催化的反应</a:t>
            </a:r>
          </a:p>
        </p:txBody>
      </p:sp>
      <p:sp>
        <p:nvSpPr>
          <p:cNvPr id="293891" name="Text Box 3"/>
          <p:cNvSpPr txBox="1">
            <a:spLocks noChangeArrowheads="1"/>
          </p:cNvSpPr>
          <p:nvPr/>
        </p:nvSpPr>
        <p:spPr bwMode="auto">
          <a:xfrm>
            <a:off x="611188" y="476250"/>
            <a:ext cx="7923212" cy="769441"/>
          </a:xfrm>
          <a:prstGeom prst="rect">
            <a:avLst/>
          </a:prstGeom>
          <a:gradFill rotWithShape="0">
            <a:gsLst>
              <a:gs pos="0">
                <a:srgbClr val="000099"/>
              </a:gs>
              <a:gs pos="50000">
                <a:schemeClr val="bg2"/>
              </a:gs>
              <a:gs pos="100000">
                <a:srgbClr val="000099"/>
              </a:gs>
            </a:gsLst>
            <a:lin ang="5400000" scaled="1"/>
          </a:gradFill>
          <a:ln w="76200" cmpd="tri">
            <a:pattFill prst="solidDmnd">
              <a:fgClr>
                <a:srgbClr val="FF3300"/>
              </a:fgClr>
              <a:bgClr>
                <a:srgbClr val="FFFFFF"/>
              </a:bgClr>
            </a:pattFill>
            <a:miter lim="800000"/>
            <a:headEnd/>
            <a:tailEnd/>
          </a:ln>
          <a:effectLst/>
        </p:spPr>
        <p:txBody>
          <a:bodyPr>
            <a:spAutoFit/>
          </a:bodyPr>
          <a:lstStyle/>
          <a:p>
            <a:pPr algn="ctr">
              <a:spcBef>
                <a:spcPct val="20000"/>
              </a:spcBef>
              <a:buClr>
                <a:schemeClr val="folHlink"/>
              </a:buClr>
              <a:buSzPct val="60000"/>
              <a:buFont typeface="Wingdings" pitchFamily="2" charset="2"/>
              <a:buNone/>
              <a:defRPr/>
            </a:pPr>
            <a:r>
              <a:rPr kumimoji="1" lang="en-US" altLang="zh-CN" sz="4400" dirty="0">
                <a:solidFill>
                  <a:srgbClr val="0000CC"/>
                </a:solidFill>
                <a:latin typeface="微软雅黑" panose="020B0503020204020204" pitchFamily="34" charset="-122"/>
                <a:ea typeface="微软雅黑" panose="020B0503020204020204" pitchFamily="34" charset="-122"/>
              </a:rPr>
              <a:t>5</a:t>
            </a:r>
            <a:r>
              <a:rPr kumimoji="1" lang="zh-CN" altLang="en-US" sz="4400" dirty="0">
                <a:solidFill>
                  <a:srgbClr val="0000CC"/>
                </a:solidFill>
                <a:latin typeface="微软雅黑" panose="020B0503020204020204" pitchFamily="34" charset="-122"/>
                <a:ea typeface="微软雅黑" panose="020B0503020204020204" pitchFamily="34" charset="-122"/>
              </a:rPr>
              <a:t>、异构酶</a:t>
            </a:r>
            <a:r>
              <a:rPr kumimoji="1" lang="zh-CN" altLang="en-US" sz="3600" dirty="0">
                <a:solidFill>
                  <a:srgbClr val="0000CC"/>
                </a:solidFill>
                <a:latin typeface="微软雅黑" panose="020B0503020204020204" pitchFamily="34" charset="-122"/>
                <a:ea typeface="微软雅黑" panose="020B0503020204020204" pitchFamily="34" charset="-122"/>
              </a:rPr>
              <a:t> </a:t>
            </a:r>
            <a:r>
              <a:rPr kumimoji="1" lang="en-US" altLang="zh-CN" sz="3600" dirty="0" err="1">
                <a:solidFill>
                  <a:srgbClr val="0000CC"/>
                </a:solidFill>
                <a:latin typeface="微软雅黑" panose="020B0503020204020204" pitchFamily="34" charset="-122"/>
                <a:ea typeface="微软雅黑" panose="020B0503020204020204" pitchFamily="34" charset="-122"/>
              </a:rPr>
              <a:t>Isomerase</a:t>
            </a:r>
            <a:endParaRPr kumimoji="1" lang="en-US" altLang="zh-CN" sz="3600" dirty="0">
              <a:solidFill>
                <a:srgbClr val="0000CC"/>
              </a:solidFill>
              <a:latin typeface="微软雅黑" panose="020B0503020204020204" pitchFamily="34" charset="-122"/>
              <a:ea typeface="微软雅黑" panose="020B0503020204020204" pitchFamily="34" charset="-122"/>
            </a:endParaRPr>
          </a:p>
        </p:txBody>
      </p:sp>
      <p:graphicFrame>
        <p:nvGraphicFramePr>
          <p:cNvPr id="10242" name="Object 4"/>
          <p:cNvGraphicFramePr>
            <a:graphicFrameLocks noChangeAspect="1"/>
          </p:cNvGraphicFramePr>
          <p:nvPr/>
        </p:nvGraphicFramePr>
        <p:xfrm>
          <a:off x="2197100" y="4508500"/>
          <a:ext cx="4829175" cy="1547813"/>
        </p:xfrm>
        <a:graphic>
          <a:graphicData uri="http://schemas.openxmlformats.org/presentationml/2006/ole">
            <mc:AlternateContent xmlns:mc="http://schemas.openxmlformats.org/markup-compatibility/2006">
              <mc:Choice xmlns:v="urn:schemas-microsoft-com:vml" Requires="v">
                <p:oleObj spid="_x0000_s10271" name="Document" r:id="rId4" imgW="3686040" imgH="1181160" progId="ChemWindow.Document">
                  <p:embed/>
                </p:oleObj>
              </mc:Choice>
              <mc:Fallback>
                <p:oleObj name="Document" r:id="rId4" imgW="3686040" imgH="1181160" progId="ChemWindow.Document">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4508500"/>
                        <a:ext cx="4829175" cy="154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245" name="Group 5"/>
          <p:cNvGrpSpPr>
            <a:grpSpLocks/>
          </p:cNvGrpSpPr>
          <p:nvPr/>
        </p:nvGrpSpPr>
        <p:grpSpPr bwMode="auto">
          <a:xfrm>
            <a:off x="3063081" y="2607469"/>
            <a:ext cx="2590800" cy="528638"/>
            <a:chOff x="1344" y="2448"/>
            <a:chExt cx="1632" cy="333"/>
          </a:xfrm>
        </p:grpSpPr>
        <p:sp>
          <p:nvSpPr>
            <p:cNvPr id="10248" name="Text Box 6"/>
            <p:cNvSpPr txBox="1">
              <a:spLocks noChangeArrowheads="1"/>
            </p:cNvSpPr>
            <p:nvPr/>
          </p:nvSpPr>
          <p:spPr bwMode="auto">
            <a:xfrm>
              <a:off x="1344" y="24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A</a:t>
              </a:r>
            </a:p>
          </p:txBody>
        </p:sp>
        <p:pic>
          <p:nvPicPr>
            <p:cNvPr id="1024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2448"/>
              <a:ext cx="3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 Box 8"/>
            <p:cNvSpPr txBox="1">
              <a:spLocks noChangeArrowheads="1"/>
            </p:cNvSpPr>
            <p:nvPr/>
          </p:nvSpPr>
          <p:spPr bwMode="auto">
            <a:xfrm>
              <a:off x="2400" y="244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b="0">
                  <a:solidFill>
                    <a:schemeClr val="tx1"/>
                  </a:solidFill>
                  <a:latin typeface="Times New Roman" panose="02020603050405020304" pitchFamily="18" charset="0"/>
                  <a:ea typeface="宋体" panose="02010600030101010101" pitchFamily="2" charset="-122"/>
                </a:rPr>
                <a:t>B</a:t>
              </a:r>
            </a:p>
          </p:txBody>
        </p:sp>
      </p:grpSp>
      <p:sp>
        <p:nvSpPr>
          <p:cNvPr id="10246" name="Rectangle 9"/>
          <p:cNvSpPr>
            <a:spLocks noChangeArrowheads="1"/>
          </p:cNvSpPr>
          <p:nvPr/>
        </p:nvSpPr>
        <p:spPr bwMode="auto">
          <a:xfrm>
            <a:off x="3133725" y="4435475"/>
            <a:ext cx="144463" cy="28892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r>
              <a:rPr kumimoji="1" lang="en-US" altLang="zh-CN" sz="1600" b="0">
                <a:solidFill>
                  <a:schemeClr val="tx1"/>
                </a:solidFill>
                <a:latin typeface="Times New Roman" panose="02020603050405020304" pitchFamily="18" charset="0"/>
                <a:ea typeface="宋体" panose="02010600030101010101" pitchFamily="2" charset="-122"/>
              </a:rPr>
              <a:t>P</a:t>
            </a:r>
          </a:p>
        </p:txBody>
      </p:sp>
      <p:sp>
        <p:nvSpPr>
          <p:cNvPr id="10247" name="Rectangle 10"/>
          <p:cNvSpPr>
            <a:spLocks noChangeArrowheads="1"/>
          </p:cNvSpPr>
          <p:nvPr/>
        </p:nvSpPr>
        <p:spPr bwMode="auto">
          <a:xfrm>
            <a:off x="5581650" y="4435475"/>
            <a:ext cx="144463" cy="28892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r>
              <a:rPr kumimoji="1" lang="en-US" altLang="zh-CN" sz="1600" b="0">
                <a:solidFill>
                  <a:schemeClr val="tx1"/>
                </a:solidFill>
                <a:latin typeface="Times New Roman" panose="02020603050405020304" pitchFamily="18" charset="0"/>
                <a:ea typeface="宋体" panose="02010600030101010101" pitchFamily="2" charset="-122"/>
              </a:rPr>
              <a:t>P</a:t>
            </a:r>
          </a:p>
        </p:txBody>
      </p:sp>
    </p:spTree>
  </p:cSld>
  <p:clrMapOvr>
    <a:masterClrMapping/>
  </p:clrMapOvr>
  <p:transition spd="slow">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descr="花束"/>
          <p:cNvSpPr>
            <a:spLocks noChangeArrowheads="1"/>
          </p:cNvSpPr>
          <p:nvPr/>
        </p:nvSpPr>
        <p:spPr bwMode="auto">
          <a:xfrm>
            <a:off x="611188" y="1382713"/>
            <a:ext cx="7924800" cy="4854575"/>
          </a:xfrm>
          <a:prstGeom prst="rect">
            <a:avLst/>
          </a:prstGeom>
          <a:blipFill dpi="0" rotWithShape="0">
            <a:blip r:embed="rId2"/>
            <a:srcRect/>
            <a:tile tx="0" ty="0" sx="100000" sy="100000" flip="none" algn="tl"/>
          </a:blipFill>
          <a:ln w="57150" cmpd="thickThin">
            <a:solidFill>
              <a:srgbClr val="FF3300"/>
            </a:solidFill>
            <a:miter lim="800000"/>
            <a:headEnd/>
            <a:tailEnd/>
          </a:ln>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15000"/>
              </a:lnSpc>
              <a:spcBef>
                <a:spcPct val="20000"/>
              </a:spcBef>
              <a:buClr>
                <a:schemeClr val="accent2"/>
              </a:buClr>
              <a:buSzPct val="75000"/>
              <a:buFont typeface="Monotype Sorts" pitchFamily="2" charset="2"/>
              <a:buChar char="u"/>
            </a:pPr>
            <a:r>
              <a:rPr lang="zh-CN" altLang="en-US" dirty="0">
                <a:solidFill>
                  <a:srgbClr val="0000CC"/>
                </a:solidFill>
                <a:latin typeface="微软雅黑" panose="020B0503020204020204" pitchFamily="34" charset="-122"/>
                <a:ea typeface="微软雅黑" panose="020B0503020204020204" pitchFamily="34" charset="-122"/>
              </a:rPr>
              <a:t>合成酶，又称为连接酶，能够催化</a:t>
            </a:r>
            <a:r>
              <a:rPr lang="en-US" altLang="zh-CN" dirty="0">
                <a:solidFill>
                  <a:srgbClr val="0000CC"/>
                </a:solidFill>
                <a:latin typeface="微软雅黑" panose="020B0503020204020204" pitchFamily="34" charset="-122"/>
                <a:ea typeface="微软雅黑" panose="020B0503020204020204" pitchFamily="34" charset="-122"/>
              </a:rPr>
              <a:t>C-C</a:t>
            </a:r>
            <a:r>
              <a:rPr lang="zh-CN" altLang="en-US" dirty="0">
                <a:solidFill>
                  <a:srgbClr val="0000CC"/>
                </a:solidFill>
                <a:latin typeface="微软雅黑" panose="020B0503020204020204" pitchFamily="34" charset="-122"/>
                <a:ea typeface="微软雅黑" panose="020B0503020204020204" pitchFamily="34" charset="-122"/>
              </a:rPr>
              <a:t>、</a:t>
            </a:r>
            <a:r>
              <a:rPr lang="en-US" altLang="zh-CN" dirty="0">
                <a:solidFill>
                  <a:srgbClr val="0000CC"/>
                </a:solidFill>
                <a:latin typeface="微软雅黑" panose="020B0503020204020204" pitchFamily="34" charset="-122"/>
                <a:ea typeface="微软雅黑" panose="020B0503020204020204" pitchFamily="34" charset="-122"/>
              </a:rPr>
              <a:t>C-O</a:t>
            </a:r>
            <a:r>
              <a:rPr lang="zh-CN" altLang="en-US" dirty="0">
                <a:solidFill>
                  <a:srgbClr val="0000CC"/>
                </a:solidFill>
                <a:latin typeface="微软雅黑" panose="020B0503020204020204" pitchFamily="34" charset="-122"/>
                <a:ea typeface="微软雅黑" panose="020B0503020204020204" pitchFamily="34" charset="-122"/>
              </a:rPr>
              <a:t>、</a:t>
            </a:r>
            <a:r>
              <a:rPr lang="en-US" altLang="zh-CN" dirty="0">
                <a:solidFill>
                  <a:srgbClr val="0000CC"/>
                </a:solidFill>
                <a:latin typeface="微软雅黑" panose="020B0503020204020204" pitchFamily="34" charset="-122"/>
                <a:ea typeface="微软雅黑" panose="020B0503020204020204" pitchFamily="34" charset="-122"/>
              </a:rPr>
              <a:t>C-N </a:t>
            </a:r>
            <a:r>
              <a:rPr lang="zh-CN" altLang="en-US" dirty="0">
                <a:solidFill>
                  <a:srgbClr val="0000CC"/>
                </a:solidFill>
                <a:latin typeface="微软雅黑" panose="020B0503020204020204" pitchFamily="34" charset="-122"/>
                <a:ea typeface="微软雅黑" panose="020B0503020204020204" pitchFamily="34" charset="-122"/>
              </a:rPr>
              <a:t>以及</a:t>
            </a:r>
            <a:r>
              <a:rPr lang="en-US" altLang="zh-CN" dirty="0">
                <a:solidFill>
                  <a:srgbClr val="0000CC"/>
                </a:solidFill>
                <a:latin typeface="微软雅黑" panose="020B0503020204020204" pitchFamily="34" charset="-122"/>
                <a:ea typeface="微软雅黑" panose="020B0503020204020204" pitchFamily="34" charset="-122"/>
              </a:rPr>
              <a:t>C-S </a:t>
            </a:r>
            <a:r>
              <a:rPr lang="zh-CN" altLang="en-US" dirty="0">
                <a:solidFill>
                  <a:srgbClr val="0000CC"/>
                </a:solidFill>
                <a:latin typeface="微软雅黑" panose="020B0503020204020204" pitchFamily="34" charset="-122"/>
                <a:ea typeface="微软雅黑" panose="020B0503020204020204" pitchFamily="34" charset="-122"/>
              </a:rPr>
              <a:t>键的形成反应。这类反应必须与</a:t>
            </a:r>
            <a:r>
              <a:rPr lang="en-US" altLang="zh-CN" dirty="0">
                <a:solidFill>
                  <a:srgbClr val="0000CC"/>
                </a:solidFill>
                <a:latin typeface="微软雅黑" panose="020B0503020204020204" pitchFamily="34" charset="-122"/>
                <a:ea typeface="微软雅黑" panose="020B0503020204020204" pitchFamily="34" charset="-122"/>
              </a:rPr>
              <a:t>ATP</a:t>
            </a:r>
            <a:r>
              <a:rPr lang="zh-CN" altLang="en-US" dirty="0">
                <a:solidFill>
                  <a:srgbClr val="0000CC"/>
                </a:solidFill>
                <a:latin typeface="微软雅黑" panose="020B0503020204020204" pitchFamily="34" charset="-122"/>
                <a:ea typeface="微软雅黑" panose="020B0503020204020204" pitchFamily="34" charset="-122"/>
              </a:rPr>
              <a:t>分解反应相互偶联。</a:t>
            </a:r>
            <a:endParaRPr lang="zh-CN" altLang="en-US" sz="4000" dirty="0">
              <a:solidFill>
                <a:srgbClr val="0000CC"/>
              </a:solidFill>
              <a:latin typeface="微软雅黑" panose="020B0503020204020204" pitchFamily="34" charset="-122"/>
              <a:ea typeface="微软雅黑" panose="020B0503020204020204" pitchFamily="34" charset="-122"/>
            </a:endParaRPr>
          </a:p>
          <a:p>
            <a:pPr eaLnBrk="1" hangingPunct="1">
              <a:lnSpc>
                <a:spcPct val="115000"/>
              </a:lnSpc>
              <a:spcBef>
                <a:spcPct val="20000"/>
              </a:spcBef>
              <a:buClr>
                <a:schemeClr val="accent2"/>
              </a:buClr>
              <a:buSzPct val="75000"/>
              <a:buFont typeface="Monotype Sorts" pitchFamily="2" charset="2"/>
              <a:buChar char="u"/>
            </a:pPr>
            <a:endParaRPr lang="zh-CN" altLang="en-US" sz="4000" dirty="0">
              <a:solidFill>
                <a:srgbClr val="0000CC"/>
              </a:solidFill>
              <a:ea typeface="楷体_GB2312" pitchFamily="49" charset="-122"/>
            </a:endParaRPr>
          </a:p>
          <a:p>
            <a:pPr eaLnBrk="1" hangingPunct="1">
              <a:lnSpc>
                <a:spcPct val="115000"/>
              </a:lnSpc>
              <a:spcBef>
                <a:spcPct val="70000"/>
              </a:spcBef>
              <a:buClr>
                <a:schemeClr val="accent2"/>
              </a:buClr>
              <a:buSzPct val="75000"/>
              <a:buFont typeface="Monotype Sorts" pitchFamily="2" charset="2"/>
              <a:buChar char="u"/>
            </a:pPr>
            <a:r>
              <a:rPr lang="zh-CN" altLang="en-US" dirty="0">
                <a:solidFill>
                  <a:srgbClr val="0000CC"/>
                </a:solidFill>
                <a:latin typeface="微软雅黑" panose="020B0503020204020204" pitchFamily="34" charset="-122"/>
                <a:ea typeface="微软雅黑" panose="020B0503020204020204" pitchFamily="34" charset="-122"/>
              </a:rPr>
              <a:t>例如，丙酮酸羧化酶催化的反应。</a:t>
            </a:r>
          </a:p>
          <a:p>
            <a:pPr eaLnBrk="1" hangingPunct="1">
              <a:lnSpc>
                <a:spcPct val="115000"/>
              </a:lnSpc>
              <a:spcBef>
                <a:spcPct val="20000"/>
              </a:spcBef>
              <a:buClr>
                <a:schemeClr val="accent2"/>
              </a:buClr>
              <a:buSzPct val="75000"/>
              <a:buFont typeface="Monotype Sorts" pitchFamily="2" charset="2"/>
              <a:buNone/>
            </a:pPr>
            <a:r>
              <a:rPr lang="zh-CN" altLang="en-US" sz="3600" dirty="0">
                <a:solidFill>
                  <a:srgbClr val="0000CC"/>
                </a:solidFill>
                <a:latin typeface="微软雅黑" panose="020B0503020204020204" pitchFamily="34" charset="-122"/>
                <a:ea typeface="微软雅黑" panose="020B0503020204020204" pitchFamily="34" charset="-122"/>
              </a:rPr>
              <a:t>     丙酮酸  </a:t>
            </a:r>
            <a:r>
              <a:rPr lang="en-US" altLang="zh-CN" sz="3600" dirty="0">
                <a:solidFill>
                  <a:srgbClr val="0000CC"/>
                </a:solidFill>
                <a:latin typeface="微软雅黑" panose="020B0503020204020204" pitchFamily="34" charset="-122"/>
                <a:ea typeface="微软雅黑" panose="020B0503020204020204" pitchFamily="34" charset="-122"/>
              </a:rPr>
              <a:t>+ </a:t>
            </a:r>
            <a:r>
              <a:rPr lang="en-GB" altLang="zh-CN" sz="3600" dirty="0">
                <a:solidFill>
                  <a:srgbClr val="0000CC"/>
                </a:solidFill>
                <a:latin typeface="微软雅黑" panose="020B0503020204020204" pitchFamily="34" charset="-122"/>
                <a:ea typeface="微软雅黑" panose="020B0503020204020204" pitchFamily="34" charset="-122"/>
              </a:rPr>
              <a:t>CO</a:t>
            </a:r>
            <a:r>
              <a:rPr lang="en-GB" altLang="zh-CN" sz="1800" dirty="0">
                <a:solidFill>
                  <a:srgbClr val="0000CC"/>
                </a:solidFill>
                <a:latin typeface="微软雅黑" panose="020B0503020204020204" pitchFamily="34" charset="-122"/>
                <a:ea typeface="微软雅黑" panose="020B0503020204020204" pitchFamily="34" charset="-122"/>
              </a:rPr>
              <a:t>2  </a:t>
            </a:r>
            <a:r>
              <a:rPr lang="en-GB" altLang="zh-CN" sz="3600" dirty="0">
                <a:solidFill>
                  <a:srgbClr val="0000CC"/>
                </a:solidFill>
                <a:latin typeface="微软雅黑" panose="020B0503020204020204" pitchFamily="34" charset="-122"/>
                <a:ea typeface="微软雅黑" panose="020B0503020204020204" pitchFamily="34" charset="-122"/>
                <a:sym typeface="Symbol" panose="05050102010706020507" pitchFamily="18" charset="2"/>
              </a:rPr>
              <a:t> </a:t>
            </a:r>
            <a:r>
              <a:rPr lang="zh-CN" altLang="en-GB" sz="3600" dirty="0">
                <a:solidFill>
                  <a:srgbClr val="0000CC"/>
                </a:solidFill>
                <a:latin typeface="微软雅黑" panose="020B0503020204020204" pitchFamily="34" charset="-122"/>
                <a:ea typeface="微软雅黑" panose="020B0503020204020204" pitchFamily="34" charset="-122"/>
                <a:sym typeface="Symbol" panose="05050102010706020507" pitchFamily="18" charset="2"/>
              </a:rPr>
              <a:t>草酰乙酸</a:t>
            </a:r>
            <a:endParaRPr lang="zh-CN" altLang="en-US" sz="1800" dirty="0">
              <a:solidFill>
                <a:srgbClr val="0000CC"/>
              </a:solidFill>
              <a:latin typeface="微软雅黑" panose="020B0503020204020204" pitchFamily="34" charset="-122"/>
              <a:ea typeface="微软雅黑" panose="020B0503020204020204" pitchFamily="34" charset="-122"/>
            </a:endParaRPr>
          </a:p>
        </p:txBody>
      </p:sp>
      <p:sp>
        <p:nvSpPr>
          <p:cNvPr id="77827" name="Text Box 3"/>
          <p:cNvSpPr txBox="1">
            <a:spLocks noChangeArrowheads="1"/>
          </p:cNvSpPr>
          <p:nvPr/>
        </p:nvSpPr>
        <p:spPr bwMode="auto">
          <a:xfrm>
            <a:off x="611188" y="620713"/>
            <a:ext cx="8001000" cy="769441"/>
          </a:xfrm>
          <a:prstGeom prst="rect">
            <a:avLst/>
          </a:prstGeom>
          <a:solidFill>
            <a:srgbClr val="FFFF00"/>
          </a:solidFill>
          <a:ln w="76200" cmpd="tri">
            <a:solidFill>
              <a:schemeClr val="tx1"/>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20000"/>
              </a:spcBef>
              <a:buClr>
                <a:schemeClr val="folHlink"/>
              </a:buClr>
              <a:buSzPct val="60000"/>
              <a:buFont typeface="Wingdings" panose="05000000000000000000" pitchFamily="2" charset="2"/>
              <a:buNone/>
            </a:pPr>
            <a:r>
              <a:rPr kumimoji="1" lang="en-US" altLang="zh-CN" sz="4400" dirty="0">
                <a:solidFill>
                  <a:srgbClr val="CC0000"/>
                </a:solidFill>
                <a:latin typeface="微软雅黑" panose="020B0503020204020204" pitchFamily="34" charset="-122"/>
                <a:ea typeface="微软雅黑" panose="020B0503020204020204" pitchFamily="34" charset="-122"/>
              </a:rPr>
              <a:t>6</a:t>
            </a:r>
            <a:r>
              <a:rPr kumimoji="1" lang="zh-CN" altLang="en-US" sz="4400" dirty="0">
                <a:solidFill>
                  <a:srgbClr val="CC0000"/>
                </a:solidFill>
                <a:latin typeface="微软雅黑" panose="020B0503020204020204" pitchFamily="34" charset="-122"/>
                <a:ea typeface="微软雅黑" panose="020B0503020204020204" pitchFamily="34" charset="-122"/>
              </a:rPr>
              <a:t>、合成酶</a:t>
            </a:r>
            <a:r>
              <a:rPr kumimoji="1" lang="zh-CN" altLang="en-US" sz="3600" dirty="0">
                <a:solidFill>
                  <a:srgbClr val="CC0000"/>
                </a:solidFill>
                <a:latin typeface="微软雅黑" panose="020B0503020204020204" pitchFamily="34" charset="-122"/>
                <a:ea typeface="微软雅黑" panose="020B0503020204020204" pitchFamily="34" charset="-122"/>
              </a:rPr>
              <a:t> </a:t>
            </a:r>
            <a:r>
              <a:rPr kumimoji="1" lang="en-US" altLang="zh-CN" sz="3600" dirty="0">
                <a:solidFill>
                  <a:srgbClr val="CC0000"/>
                </a:solidFill>
                <a:latin typeface="微软雅黑" panose="020B0503020204020204" pitchFamily="34" charset="-122"/>
                <a:ea typeface="微软雅黑" panose="020B0503020204020204" pitchFamily="34" charset="-122"/>
              </a:rPr>
              <a:t>Ligase or </a:t>
            </a:r>
            <a:r>
              <a:rPr kumimoji="1" lang="en-US" altLang="zh-CN" sz="3600" dirty="0" err="1">
                <a:solidFill>
                  <a:srgbClr val="CC0000"/>
                </a:solidFill>
                <a:latin typeface="微软雅黑" panose="020B0503020204020204" pitchFamily="34" charset="-122"/>
                <a:ea typeface="微软雅黑" panose="020B0503020204020204" pitchFamily="34" charset="-122"/>
              </a:rPr>
              <a:t>Synthetase</a:t>
            </a:r>
            <a:endParaRPr kumimoji="1" lang="en-US" altLang="zh-CN" sz="3600" dirty="0">
              <a:solidFill>
                <a:srgbClr val="CC0000"/>
              </a:solidFill>
              <a:latin typeface="微软雅黑" panose="020B0503020204020204" pitchFamily="34" charset="-122"/>
              <a:ea typeface="微软雅黑" panose="020B0503020204020204" pitchFamily="34" charset="-122"/>
            </a:endParaRPr>
          </a:p>
        </p:txBody>
      </p:sp>
      <p:grpSp>
        <p:nvGrpSpPr>
          <p:cNvPr id="77828" name="Group 4"/>
          <p:cNvGrpSpPr>
            <a:grpSpLocks/>
          </p:cNvGrpSpPr>
          <p:nvPr/>
        </p:nvGrpSpPr>
        <p:grpSpPr bwMode="auto">
          <a:xfrm>
            <a:off x="1763713" y="3573463"/>
            <a:ext cx="5867400" cy="528637"/>
            <a:chOff x="864" y="816"/>
            <a:chExt cx="3696" cy="333"/>
          </a:xfrm>
        </p:grpSpPr>
        <p:sp>
          <p:nvSpPr>
            <p:cNvPr id="77829" name="Text Box 5"/>
            <p:cNvSpPr txBox="1">
              <a:spLocks noChangeArrowheads="1"/>
            </p:cNvSpPr>
            <p:nvPr/>
          </p:nvSpPr>
          <p:spPr bwMode="auto">
            <a:xfrm>
              <a:off x="864" y="816"/>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 + B + ATP</a:t>
              </a:r>
            </a:p>
          </p:txBody>
        </p:sp>
        <p:pic>
          <p:nvPicPr>
            <p:cNvPr id="77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816"/>
              <a:ext cx="3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Text Box 7"/>
            <p:cNvSpPr txBox="1">
              <a:spLocks noChangeArrowheads="1"/>
            </p:cNvSpPr>
            <p:nvPr/>
          </p:nvSpPr>
          <p:spPr bwMode="auto">
            <a:xfrm>
              <a:off x="2544" y="816"/>
              <a:ext cx="20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en-US" altLang="zh-CN" sz="2400">
                  <a:solidFill>
                    <a:schemeClr val="tx1"/>
                  </a:solidFill>
                  <a:latin typeface="Times New Roman" panose="02020603050405020304" pitchFamily="18" charset="0"/>
                  <a:ea typeface="宋体" panose="02010600030101010101" pitchFamily="2" charset="-122"/>
                </a:rPr>
                <a:t>A·B + ADP +Pi</a:t>
              </a:r>
            </a:p>
          </p:txBody>
        </p:sp>
      </p:grpSp>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5"/>
          <p:cNvSpPr>
            <a:spLocks noGrp="1" noChangeArrowheads="1"/>
          </p:cNvSpPr>
          <p:nvPr>
            <p:ph idx="1"/>
          </p:nvPr>
        </p:nvSpPr>
        <p:spPr>
          <a:xfrm>
            <a:off x="827584" y="4653136"/>
            <a:ext cx="7867178" cy="1844675"/>
          </a:xfrm>
          <a:solidFill>
            <a:srgbClr val="FFFF99"/>
          </a:solidFill>
        </p:spPr>
        <p:txBody>
          <a:bodyPr/>
          <a:lstStyle/>
          <a:p>
            <a:pPr eaLnBrk="1" hangingPunct="1">
              <a:lnSpc>
                <a:spcPct val="120000"/>
              </a:lnSpc>
              <a:spcBef>
                <a:spcPct val="0"/>
              </a:spcBef>
              <a:buFont typeface="Monotype Sorts" pitchFamily="2" charset="2"/>
              <a:buNone/>
            </a:pPr>
            <a:r>
              <a:rPr lang="zh-CN" altLang="en-US" sz="2800" b="1" dirty="0">
                <a:latin typeface="微软雅黑" panose="020B0503020204020204" pitchFamily="34" charset="-122"/>
                <a:ea typeface="微软雅黑" panose="020B0503020204020204" pitchFamily="34" charset="-122"/>
              </a:rPr>
              <a:t>    1897年，</a:t>
            </a:r>
            <a:r>
              <a:rPr lang="en-US" altLang="zh-CN" sz="2800" b="1" dirty="0">
                <a:latin typeface="微软雅黑" panose="020B0503020204020204" pitchFamily="34" charset="-122"/>
                <a:ea typeface="微软雅黑" panose="020B0503020204020204" pitchFamily="34" charset="-122"/>
              </a:rPr>
              <a:t>Buchner</a:t>
            </a:r>
            <a:r>
              <a:rPr lang="zh-CN" altLang="en-US" sz="2800" b="1" dirty="0">
                <a:latin typeface="微软雅黑" panose="020B0503020204020204" pitchFamily="34" charset="-122"/>
                <a:ea typeface="微软雅黑" panose="020B0503020204020204" pitchFamily="34" charset="-122"/>
              </a:rPr>
              <a:t>兄弟用不含细胞的酵母汁成功实现了发酵。提出了发酵与活细胞无关，而与细胞液中的</a:t>
            </a:r>
            <a:r>
              <a:rPr lang="zh-CN" altLang="en-US" sz="3600" b="1" dirty="0">
                <a:solidFill>
                  <a:srgbClr val="0000FF"/>
                </a:solidFill>
                <a:latin typeface="微软雅黑" panose="020B0503020204020204" pitchFamily="34" charset="-122"/>
                <a:ea typeface="微软雅黑" panose="020B0503020204020204" pitchFamily="34" charset="-122"/>
              </a:rPr>
              <a:t>酶</a:t>
            </a:r>
            <a:r>
              <a:rPr lang="zh-CN" altLang="en-US" sz="2800" b="1" dirty="0">
                <a:latin typeface="微软雅黑" panose="020B0503020204020204" pitchFamily="34" charset="-122"/>
                <a:ea typeface="微软雅黑" panose="020B0503020204020204" pitchFamily="34" charset="-122"/>
              </a:rPr>
              <a:t>有关。</a:t>
            </a:r>
          </a:p>
        </p:txBody>
      </p:sp>
      <p:pic>
        <p:nvPicPr>
          <p:cNvPr id="46084" name="Picture 3"/>
          <p:cNvPicPr>
            <a:picLocks noChangeAspect="1" noChangeArrowheads="1"/>
          </p:cNvPicPr>
          <p:nvPr/>
        </p:nvPicPr>
        <p:blipFill>
          <a:blip r:embed="rId2">
            <a:extLst>
              <a:ext uri="{28A0092B-C50C-407E-A947-70E740481C1C}">
                <a14:useLocalDpi xmlns:a14="http://schemas.microsoft.com/office/drawing/2010/main" val="0"/>
              </a:ext>
            </a:extLst>
          </a:blip>
          <a:srcRect l="7001" t="29167" r="5000" b="20001"/>
          <a:stretch>
            <a:fillRect/>
          </a:stretch>
        </p:blipFill>
        <p:spPr bwMode="auto">
          <a:xfrm>
            <a:off x="107504" y="468044"/>
            <a:ext cx="8711952" cy="37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Line 4"/>
          <p:cNvSpPr>
            <a:spLocks noChangeShapeType="1"/>
          </p:cNvSpPr>
          <p:nvPr/>
        </p:nvSpPr>
        <p:spPr bwMode="auto">
          <a:xfrm>
            <a:off x="6228184" y="3789040"/>
            <a:ext cx="2736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idx="1"/>
          </p:nvPr>
        </p:nvSpPr>
        <p:spPr>
          <a:xfrm>
            <a:off x="423863" y="549275"/>
            <a:ext cx="8720137" cy="3671888"/>
          </a:xfrm>
        </p:spPr>
        <p:txBody>
          <a:bodyPr/>
          <a:lstStyle/>
          <a:p>
            <a:pPr eaLnBrk="1" hangingPunct="1">
              <a:buFont typeface="Monotype Sorts" pitchFamily="2" charset="2"/>
              <a:buNone/>
            </a:pPr>
            <a:r>
              <a:rPr lang="zh-CN" altLang="en-US" b="1" i="1" dirty="0">
                <a:solidFill>
                  <a:srgbClr val="9933FF"/>
                </a:solidFill>
                <a:latin typeface="微软雅黑" panose="020B0503020204020204" pitchFamily="34" charset="-122"/>
                <a:ea typeface="微软雅黑" panose="020B0503020204020204" pitchFamily="34" charset="-122"/>
              </a:rPr>
              <a:t>酶的系统编号</a:t>
            </a:r>
            <a:r>
              <a:rPr lang="zh-CN" altLang="en-US" b="1" dirty="0">
                <a:solidFill>
                  <a:srgbClr val="9933FF"/>
                </a:solidFill>
                <a:latin typeface="微软雅黑" panose="020B0503020204020204" pitchFamily="34" charset="-122"/>
                <a:ea typeface="微软雅黑" panose="020B0503020204020204" pitchFamily="34" charset="-122"/>
              </a:rPr>
              <a:t>：</a:t>
            </a:r>
            <a:r>
              <a:rPr lang="en-US" altLang="zh-CN" b="1" dirty="0">
                <a:solidFill>
                  <a:srgbClr val="9933FF"/>
                </a:solidFill>
                <a:latin typeface="微软雅黑" panose="020B0503020204020204" pitchFamily="34" charset="-122"/>
                <a:ea typeface="微软雅黑" panose="020B0503020204020204" pitchFamily="34" charset="-122"/>
              </a:rPr>
              <a:t>4</a:t>
            </a:r>
            <a:r>
              <a:rPr lang="zh-CN" altLang="en-US" b="1" dirty="0">
                <a:solidFill>
                  <a:srgbClr val="9933FF"/>
                </a:solidFill>
                <a:latin typeface="微软雅黑" panose="020B0503020204020204" pitchFamily="34" charset="-122"/>
                <a:ea typeface="微软雅黑" panose="020B0503020204020204" pitchFamily="34" charset="-122"/>
              </a:rPr>
              <a:t>位数字</a:t>
            </a:r>
          </a:p>
          <a:p>
            <a:pPr eaLnBrk="1" hangingPunct="1">
              <a:spcBef>
                <a:spcPct val="55000"/>
              </a:spcBef>
              <a:buFont typeface="Monotype Sorts" pitchFamily="2" charset="2"/>
              <a:buNone/>
            </a:pPr>
            <a:r>
              <a:rPr lang="zh-CN" altLang="en-US" b="1" dirty="0">
                <a:solidFill>
                  <a:srgbClr val="008080"/>
                </a:solidFill>
                <a:latin typeface="微软雅黑" panose="020B0503020204020204" pitchFamily="34" charset="-122"/>
                <a:ea typeface="微软雅黑" panose="020B0503020204020204" pitchFamily="34" charset="-122"/>
              </a:rPr>
              <a:t>第一位：代表六大类反应类型</a:t>
            </a:r>
          </a:p>
          <a:p>
            <a:pPr eaLnBrk="1" hangingPunct="1">
              <a:buFont typeface="Monotype Sorts" pitchFamily="2" charset="2"/>
              <a:buNone/>
            </a:pPr>
            <a:r>
              <a:rPr lang="zh-CN" altLang="en-US" b="1" dirty="0">
                <a:latin typeface="微软雅黑" panose="020B0503020204020204" pitchFamily="34" charset="-122"/>
                <a:ea typeface="微软雅黑" panose="020B0503020204020204" pitchFamily="34" charset="-122"/>
              </a:rPr>
              <a:t>第二位：亚类（作用的基团或键的特点）</a:t>
            </a:r>
          </a:p>
          <a:p>
            <a:pPr eaLnBrk="1" hangingPunct="1">
              <a:buFont typeface="Monotype Sorts" pitchFamily="2" charset="2"/>
              <a:buNone/>
            </a:pPr>
            <a:r>
              <a:rPr lang="zh-CN" altLang="en-US" b="1" dirty="0">
                <a:latin typeface="微软雅黑" panose="020B0503020204020204" pitchFamily="34" charset="-122"/>
                <a:ea typeface="微软雅黑" panose="020B0503020204020204" pitchFamily="34" charset="-122"/>
              </a:rPr>
              <a:t>第三位：亚亚类（精确表示底物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产物的性质）</a:t>
            </a:r>
          </a:p>
          <a:p>
            <a:pPr eaLnBrk="1" hangingPunct="1">
              <a:buFont typeface="Monotype Sorts" pitchFamily="2" charset="2"/>
              <a:buNone/>
            </a:pPr>
            <a:r>
              <a:rPr lang="zh-CN" altLang="en-US" b="1" dirty="0">
                <a:latin typeface="微软雅黑" panose="020B0503020204020204" pitchFamily="34" charset="-122"/>
                <a:ea typeface="微软雅黑" panose="020B0503020204020204" pitchFamily="34" charset="-122"/>
              </a:rPr>
              <a:t>第四位：在亚亚类中的序号</a:t>
            </a:r>
          </a:p>
        </p:txBody>
      </p:sp>
      <p:grpSp>
        <p:nvGrpSpPr>
          <p:cNvPr id="2" name="Group 3"/>
          <p:cNvGrpSpPr>
            <a:grpSpLocks/>
          </p:cNvGrpSpPr>
          <p:nvPr/>
        </p:nvGrpSpPr>
        <p:grpSpPr bwMode="auto">
          <a:xfrm>
            <a:off x="395288" y="4581525"/>
            <a:ext cx="8534400" cy="1571625"/>
            <a:chOff x="192" y="1488"/>
            <a:chExt cx="5376" cy="1478"/>
          </a:xfrm>
        </p:grpSpPr>
        <p:sp>
          <p:nvSpPr>
            <p:cNvPr id="78853" name="Text Box 4"/>
            <p:cNvSpPr txBox="1">
              <a:spLocks noChangeArrowheads="1"/>
            </p:cNvSpPr>
            <p:nvPr/>
          </p:nvSpPr>
          <p:spPr bwMode="auto">
            <a:xfrm>
              <a:off x="192" y="1488"/>
              <a:ext cx="307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400" dirty="0">
                  <a:solidFill>
                    <a:srgbClr val="003399"/>
                  </a:solidFill>
                  <a:latin typeface="微软雅黑" panose="020B0503020204020204" pitchFamily="34" charset="-122"/>
                  <a:ea typeface="微软雅黑" panose="020B0503020204020204" pitchFamily="34" charset="-122"/>
                </a:rPr>
                <a:t>乳酸脱氢酶</a:t>
              </a:r>
              <a:r>
                <a:rPr kumimoji="1" lang="zh-CN" altLang="en-US" sz="2400" b="0" dirty="0">
                  <a:solidFill>
                    <a:schemeClr val="tx1"/>
                  </a:solidFill>
                  <a:latin typeface="Times New Roman" panose="02020603050405020304" pitchFamily="18" charset="0"/>
                  <a:ea typeface="宋体" panose="02010600030101010101" pitchFamily="2" charset="-122"/>
                </a:rPr>
                <a:t>  </a:t>
              </a:r>
              <a:r>
                <a:rPr kumimoji="1" lang="en-US" altLang="zh-CN" sz="2400" b="0" dirty="0">
                  <a:solidFill>
                    <a:schemeClr val="tx1"/>
                  </a:solidFill>
                  <a:latin typeface="Times New Roman" panose="02020603050405020304" pitchFamily="18" charset="0"/>
                  <a:ea typeface="宋体" panose="02010600030101010101" pitchFamily="2" charset="-122"/>
                </a:rPr>
                <a:t>EC    1.      1.     1.    27</a:t>
              </a:r>
            </a:p>
          </p:txBody>
        </p:sp>
        <p:sp>
          <p:nvSpPr>
            <p:cNvPr id="78854" name="Text Box 5"/>
            <p:cNvSpPr txBox="1">
              <a:spLocks noChangeArrowheads="1"/>
            </p:cNvSpPr>
            <p:nvPr/>
          </p:nvSpPr>
          <p:spPr bwMode="auto">
            <a:xfrm>
              <a:off x="3312" y="1776"/>
              <a:ext cx="2160"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第</a:t>
              </a:r>
              <a:r>
                <a:rPr kumimoji="1" lang="en-US" altLang="zh-CN" sz="2000" dirty="0">
                  <a:solidFill>
                    <a:schemeClr val="tx1"/>
                  </a:solidFill>
                  <a:latin typeface="微软雅黑" panose="020B0503020204020204" pitchFamily="34" charset="-122"/>
                  <a:ea typeface="微软雅黑" panose="020B0503020204020204" pitchFamily="34" charset="-122"/>
                </a:rPr>
                <a:t>1</a:t>
              </a:r>
              <a:r>
                <a:rPr kumimoji="1" lang="zh-CN" altLang="en-US" sz="2000" dirty="0">
                  <a:solidFill>
                    <a:schemeClr val="tx1"/>
                  </a:solidFill>
                  <a:latin typeface="微软雅黑" panose="020B0503020204020204" pitchFamily="34" charset="-122"/>
                  <a:ea typeface="微软雅黑" panose="020B0503020204020204" pitchFamily="34" charset="-122"/>
                </a:rPr>
                <a:t>大类，氧化还原酶</a:t>
              </a:r>
            </a:p>
          </p:txBody>
        </p:sp>
        <p:sp>
          <p:nvSpPr>
            <p:cNvPr id="78855" name="Text Box 6"/>
            <p:cNvSpPr txBox="1">
              <a:spLocks noChangeArrowheads="1"/>
            </p:cNvSpPr>
            <p:nvPr/>
          </p:nvSpPr>
          <p:spPr bwMode="auto">
            <a:xfrm>
              <a:off x="3312" y="2064"/>
              <a:ext cx="206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第</a:t>
              </a:r>
              <a:r>
                <a:rPr kumimoji="1" lang="en-US" altLang="zh-CN" sz="2000" dirty="0">
                  <a:solidFill>
                    <a:schemeClr val="tx1"/>
                  </a:solidFill>
                  <a:latin typeface="微软雅黑" panose="020B0503020204020204" pitchFamily="34" charset="-122"/>
                  <a:ea typeface="微软雅黑" panose="020B0503020204020204" pitchFamily="34" charset="-122"/>
                </a:rPr>
                <a:t>1</a:t>
              </a:r>
              <a:r>
                <a:rPr kumimoji="1" lang="zh-CN" altLang="en-US" sz="2000" dirty="0">
                  <a:solidFill>
                    <a:schemeClr val="tx1"/>
                  </a:solidFill>
                  <a:latin typeface="微软雅黑" panose="020B0503020204020204" pitchFamily="34" charset="-122"/>
                  <a:ea typeface="微软雅黑" panose="020B0503020204020204" pitchFamily="34" charset="-122"/>
                </a:rPr>
                <a:t>亚类，氧化基团</a:t>
              </a:r>
              <a:r>
                <a:rPr kumimoji="1" lang="en-US" altLang="zh-CN" sz="2000" dirty="0">
                  <a:solidFill>
                    <a:schemeClr val="tx1"/>
                  </a:solidFill>
                  <a:latin typeface="微软雅黑" panose="020B0503020204020204" pitchFamily="34" charset="-122"/>
                  <a:ea typeface="微软雅黑" panose="020B0503020204020204" pitchFamily="34" charset="-122"/>
                </a:rPr>
                <a:t>CHOH</a:t>
              </a:r>
            </a:p>
          </p:txBody>
        </p:sp>
        <p:sp>
          <p:nvSpPr>
            <p:cNvPr id="78856" name="Text Box 7"/>
            <p:cNvSpPr txBox="1">
              <a:spLocks noChangeArrowheads="1"/>
            </p:cNvSpPr>
            <p:nvPr/>
          </p:nvSpPr>
          <p:spPr bwMode="auto">
            <a:xfrm>
              <a:off x="3312" y="2305"/>
              <a:ext cx="2160"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第</a:t>
              </a:r>
              <a:r>
                <a:rPr kumimoji="1" lang="en-US" altLang="zh-CN" sz="2000" dirty="0">
                  <a:solidFill>
                    <a:schemeClr val="tx1"/>
                  </a:solidFill>
                  <a:latin typeface="微软雅黑" panose="020B0503020204020204" pitchFamily="34" charset="-122"/>
                  <a:ea typeface="微软雅黑" panose="020B0503020204020204" pitchFamily="34" charset="-122"/>
                </a:rPr>
                <a:t>1</a:t>
              </a:r>
              <a:r>
                <a:rPr kumimoji="1" lang="zh-CN" altLang="en-US" sz="2000" dirty="0">
                  <a:solidFill>
                    <a:schemeClr val="tx1"/>
                  </a:solidFill>
                  <a:latin typeface="微软雅黑" panose="020B0503020204020204" pitchFamily="34" charset="-122"/>
                  <a:ea typeface="微软雅黑" panose="020B0503020204020204" pitchFamily="34" charset="-122"/>
                </a:rPr>
                <a:t>亚亚类，</a:t>
              </a:r>
              <a:r>
                <a:rPr kumimoji="1" lang="en-US" altLang="zh-CN" sz="2000" dirty="0">
                  <a:solidFill>
                    <a:schemeClr val="tx1"/>
                  </a:solidFill>
                  <a:latin typeface="微软雅黑" panose="020B0503020204020204" pitchFamily="34" charset="-122"/>
                  <a:ea typeface="微软雅黑" panose="020B0503020204020204" pitchFamily="34" charset="-122"/>
                </a:rPr>
                <a:t>H</a:t>
              </a:r>
              <a:r>
                <a:rPr kumimoji="1" lang="zh-CN" altLang="en-US" sz="2000" dirty="0">
                  <a:solidFill>
                    <a:schemeClr val="tx1"/>
                  </a:solidFill>
                  <a:latin typeface="微软雅黑" panose="020B0503020204020204" pitchFamily="34" charset="-122"/>
                  <a:ea typeface="微软雅黑" panose="020B0503020204020204" pitchFamily="34" charset="-122"/>
                </a:rPr>
                <a:t>受体为</a:t>
              </a:r>
              <a:r>
                <a:rPr kumimoji="1" lang="en-US" altLang="zh-CN" sz="2000" dirty="0">
                  <a:solidFill>
                    <a:schemeClr val="tx1"/>
                  </a:solidFill>
                  <a:latin typeface="微软雅黑" panose="020B0503020204020204" pitchFamily="34" charset="-122"/>
                  <a:ea typeface="微软雅黑" panose="020B0503020204020204" pitchFamily="34" charset="-122"/>
                </a:rPr>
                <a:t>NAD</a:t>
              </a:r>
              <a:r>
                <a:rPr kumimoji="1" lang="en-US" altLang="zh-CN" sz="2000" baseline="30000" dirty="0">
                  <a:solidFill>
                    <a:schemeClr val="tx1"/>
                  </a:solidFill>
                  <a:latin typeface="微软雅黑" panose="020B0503020204020204" pitchFamily="34" charset="-122"/>
                  <a:ea typeface="微软雅黑" panose="020B0503020204020204" pitchFamily="34" charset="-122"/>
                </a:rPr>
                <a:t>+</a:t>
              </a: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78857" name="Text Box 8"/>
            <p:cNvSpPr txBox="1">
              <a:spLocks noChangeArrowheads="1"/>
            </p:cNvSpPr>
            <p:nvPr/>
          </p:nvSpPr>
          <p:spPr bwMode="auto">
            <a:xfrm>
              <a:off x="3312" y="2593"/>
              <a:ext cx="22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该酶在亚亚类中的编号</a:t>
              </a:r>
            </a:p>
          </p:txBody>
        </p:sp>
        <p:sp>
          <p:nvSpPr>
            <p:cNvPr id="78858" name="Line 9"/>
            <p:cNvSpPr>
              <a:spLocks noChangeShapeType="1"/>
            </p:cNvSpPr>
            <p:nvPr/>
          </p:nvSpPr>
          <p:spPr bwMode="auto">
            <a:xfrm>
              <a:off x="1776" y="17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9" name="Line 10"/>
            <p:cNvSpPr>
              <a:spLocks noChangeShapeType="1"/>
            </p:cNvSpPr>
            <p:nvPr/>
          </p:nvSpPr>
          <p:spPr bwMode="auto">
            <a:xfrm>
              <a:off x="1776" y="1872"/>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60" name="Line 11"/>
            <p:cNvSpPr>
              <a:spLocks noChangeShapeType="1"/>
            </p:cNvSpPr>
            <p:nvPr/>
          </p:nvSpPr>
          <p:spPr bwMode="auto">
            <a:xfrm>
              <a:off x="2208" y="172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1" name="Line 12"/>
            <p:cNvSpPr>
              <a:spLocks noChangeShapeType="1"/>
            </p:cNvSpPr>
            <p:nvPr/>
          </p:nvSpPr>
          <p:spPr bwMode="auto">
            <a:xfrm>
              <a:off x="2208" y="2160"/>
              <a:ext cx="10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62" name="Line 13"/>
            <p:cNvSpPr>
              <a:spLocks noChangeShapeType="1"/>
            </p:cNvSpPr>
            <p:nvPr/>
          </p:nvSpPr>
          <p:spPr bwMode="auto">
            <a:xfrm>
              <a:off x="2592" y="1728"/>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3" name="Line 14"/>
            <p:cNvSpPr>
              <a:spLocks noChangeShapeType="1"/>
            </p:cNvSpPr>
            <p:nvPr/>
          </p:nvSpPr>
          <p:spPr bwMode="auto">
            <a:xfrm>
              <a:off x="2592" y="2448"/>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64" name="Line 15"/>
            <p:cNvSpPr>
              <a:spLocks noChangeShapeType="1"/>
            </p:cNvSpPr>
            <p:nvPr/>
          </p:nvSpPr>
          <p:spPr bwMode="auto">
            <a:xfrm>
              <a:off x="2976" y="1728"/>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5" name="Line 16"/>
            <p:cNvSpPr>
              <a:spLocks noChangeShapeType="1"/>
            </p:cNvSpPr>
            <p:nvPr/>
          </p:nvSpPr>
          <p:spPr bwMode="auto">
            <a:xfrm>
              <a:off x="2976" y="27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78852" name="Picture 17"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587692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5938">
                                            <p:txEl>
                                              <p:pRg st="1" end="1"/>
                                            </p:txEl>
                                          </p:spTgt>
                                        </p:tgtEl>
                                        <p:attrNameLst>
                                          <p:attrName>style.visibility</p:attrName>
                                        </p:attrNameLst>
                                      </p:cBhvr>
                                      <p:to>
                                        <p:strVal val="visible"/>
                                      </p:to>
                                    </p:set>
                                    <p:anim calcmode="lin" valueType="num">
                                      <p:cBhvr additive="base">
                                        <p:cTn id="7" dur="500" fill="hold"/>
                                        <p:tgtEl>
                                          <p:spTgt spid="295938">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59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5938">
                                            <p:txEl>
                                              <p:pRg st="2" end="2"/>
                                            </p:txEl>
                                          </p:spTgt>
                                        </p:tgtEl>
                                        <p:attrNameLst>
                                          <p:attrName>style.visibility</p:attrName>
                                        </p:attrNameLst>
                                      </p:cBhvr>
                                      <p:to>
                                        <p:strVal val="visible"/>
                                      </p:to>
                                    </p:set>
                                    <p:anim calcmode="lin" valueType="num">
                                      <p:cBhvr additive="base">
                                        <p:cTn id="13" dur="500" fill="hold"/>
                                        <p:tgtEl>
                                          <p:spTgt spid="29593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59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5938">
                                            <p:txEl>
                                              <p:pRg st="3" end="3"/>
                                            </p:txEl>
                                          </p:spTgt>
                                        </p:tgtEl>
                                        <p:attrNameLst>
                                          <p:attrName>style.visibility</p:attrName>
                                        </p:attrNameLst>
                                      </p:cBhvr>
                                      <p:to>
                                        <p:strVal val="visible"/>
                                      </p:to>
                                    </p:set>
                                    <p:anim calcmode="lin" valueType="num">
                                      <p:cBhvr additive="base">
                                        <p:cTn id="19" dur="500" fill="hold"/>
                                        <p:tgtEl>
                                          <p:spTgt spid="29593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59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5938">
                                            <p:txEl>
                                              <p:pRg st="4" end="4"/>
                                            </p:txEl>
                                          </p:spTgt>
                                        </p:tgtEl>
                                        <p:attrNameLst>
                                          <p:attrName>style.visibility</p:attrName>
                                        </p:attrNameLst>
                                      </p:cBhvr>
                                      <p:to>
                                        <p:strVal val="visible"/>
                                      </p:to>
                                    </p:set>
                                    <p:anim calcmode="lin" valueType="num">
                                      <p:cBhvr additive="base">
                                        <p:cTn id="25" dur="500" fill="hold"/>
                                        <p:tgtEl>
                                          <p:spTgt spid="295938">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593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835696" y="692696"/>
            <a:ext cx="5791200" cy="576064"/>
          </a:xfrm>
        </p:spPr>
        <p:txBody>
          <a:bodyPr/>
          <a:lstStyle/>
          <a:p>
            <a:pPr eaLnBrk="1" hangingPunct="1"/>
            <a:r>
              <a:rPr lang="zh-CN" altLang="en-US" b="1" dirty="0">
                <a:solidFill>
                  <a:srgbClr val="0000FF"/>
                </a:solidFill>
              </a:rPr>
              <a:t> </a:t>
            </a:r>
            <a:r>
              <a:rPr lang="zh-CN" altLang="en-US" sz="3600" b="1" dirty="0">
                <a:solidFill>
                  <a:srgbClr val="FF0000"/>
                </a:solidFill>
                <a:latin typeface="微软雅黑" panose="020B0503020204020204" pitchFamily="34" charset="-122"/>
                <a:ea typeface="微软雅黑" panose="020B0503020204020204" pitchFamily="34" charset="-122"/>
              </a:rPr>
              <a:t>第三节   酶的作用机理</a:t>
            </a:r>
            <a:r>
              <a:rPr lang="zh-CN" altLang="en-US" b="1" dirty="0">
                <a:solidFill>
                  <a:srgbClr val="0000FF"/>
                </a:solidFill>
                <a:latin typeface="微软雅黑" panose="020B0503020204020204" pitchFamily="34" charset="-122"/>
                <a:ea typeface="微软雅黑" panose="020B0503020204020204" pitchFamily="34" charset="-122"/>
              </a:rPr>
              <a:t/>
            </a:r>
            <a:br>
              <a:rPr lang="zh-CN" altLang="en-US" b="1" dirty="0">
                <a:solidFill>
                  <a:srgbClr val="0000FF"/>
                </a:solidFill>
                <a:latin typeface="微软雅黑" panose="020B0503020204020204" pitchFamily="34" charset="-122"/>
                <a:ea typeface="微软雅黑" panose="020B0503020204020204" pitchFamily="34" charset="-122"/>
              </a:rPr>
            </a:b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7395" name="Text Box 3"/>
          <p:cNvSpPr txBox="1">
            <a:spLocks noChangeArrowheads="1"/>
          </p:cNvSpPr>
          <p:nvPr/>
        </p:nvSpPr>
        <p:spPr bwMode="auto">
          <a:xfrm>
            <a:off x="1447800" y="1524000"/>
            <a:ext cx="6934200" cy="367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9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一、  酶催化的中间产物理论</a:t>
            </a:r>
          </a:p>
          <a:p>
            <a:pPr algn="just">
              <a:lnSpc>
                <a:spcPct val="19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二、  </a:t>
            </a:r>
            <a:r>
              <a:rPr lang="zh-CN" altLang="en-US" sz="2800" dirty="0" smtClean="0">
                <a:solidFill>
                  <a:srgbClr val="0000CC"/>
                </a:solidFill>
                <a:latin typeface="微软雅黑" panose="020B0503020204020204" pitchFamily="34" charset="-122"/>
                <a:ea typeface="微软雅黑" panose="020B0503020204020204" pitchFamily="34" charset="-122"/>
              </a:rPr>
              <a:t>酶</a:t>
            </a:r>
            <a:r>
              <a:rPr lang="zh-CN" altLang="en-US" sz="2800" dirty="0" smtClean="0">
                <a:solidFill>
                  <a:srgbClr val="0000CC"/>
                </a:solidFill>
                <a:latin typeface="微软雅黑" panose="020B0503020204020204" pitchFamily="34" charset="-122"/>
                <a:ea typeface="微软雅黑" panose="020B0503020204020204" pitchFamily="34" charset="-122"/>
              </a:rPr>
              <a:t>分子结构</a:t>
            </a:r>
            <a:endParaRPr lang="zh-CN" altLang="en-US" sz="2800" dirty="0">
              <a:solidFill>
                <a:srgbClr val="0000CC"/>
              </a:solidFill>
              <a:latin typeface="微软雅黑" panose="020B0503020204020204" pitchFamily="34" charset="-122"/>
              <a:ea typeface="微软雅黑" panose="020B0503020204020204" pitchFamily="34" charset="-122"/>
              <a:hlinkClick r:id="rId2" action="ppaction://hlinksldjump"/>
            </a:endParaRPr>
          </a:p>
          <a:p>
            <a:pPr eaLnBrk="1" hangingPunct="1">
              <a:lnSpc>
                <a:spcPct val="19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三、  酶作用专一性机理</a:t>
            </a:r>
          </a:p>
          <a:p>
            <a:pPr eaLnBrk="1" hangingPunct="1">
              <a:lnSpc>
                <a:spcPct val="19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四、  与酶的高效率有关的主要因素</a:t>
            </a:r>
          </a:p>
        </p:txBody>
      </p:sp>
      <p:pic>
        <p:nvPicPr>
          <p:cNvPr id="79876" name="Picture 5" descr="girl">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718550"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Effect transition="in" filter="blinds(horizontal)">
                                      <p:cBhvr>
                                        <p:cTn id="7" dur="500"/>
                                        <p:tgtEl>
                                          <p:spTgt spid="187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7395">
                                            <p:txEl>
                                              <p:pRg st="1" end="1"/>
                                            </p:txEl>
                                          </p:spTgt>
                                        </p:tgtEl>
                                        <p:attrNameLst>
                                          <p:attrName>style.visibility</p:attrName>
                                        </p:attrNameLst>
                                      </p:cBhvr>
                                      <p:to>
                                        <p:strVal val="visible"/>
                                      </p:to>
                                    </p:set>
                                    <p:animEffect transition="in" filter="blinds(horizontal)">
                                      <p:cBhvr>
                                        <p:cTn id="12" dur="500"/>
                                        <p:tgtEl>
                                          <p:spTgt spid="187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395">
                                            <p:txEl>
                                              <p:pRg st="2" end="2"/>
                                            </p:txEl>
                                          </p:spTgt>
                                        </p:tgtEl>
                                        <p:attrNameLst>
                                          <p:attrName>style.visibility</p:attrName>
                                        </p:attrNameLst>
                                      </p:cBhvr>
                                      <p:to>
                                        <p:strVal val="visible"/>
                                      </p:to>
                                    </p:set>
                                    <p:animEffect transition="in" filter="blinds(horizontal)">
                                      <p:cBhvr>
                                        <p:cTn id="17" dur="500"/>
                                        <p:tgtEl>
                                          <p:spTgt spid="187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7395">
                                            <p:txEl>
                                              <p:pRg st="3" end="3"/>
                                            </p:txEl>
                                          </p:spTgt>
                                        </p:tgtEl>
                                        <p:attrNameLst>
                                          <p:attrName>style.visibility</p:attrName>
                                        </p:attrNameLst>
                                      </p:cBhvr>
                                      <p:to>
                                        <p:strVal val="visible"/>
                                      </p:to>
                                    </p:set>
                                    <p:animEffect transition="in" filter="blinds(horizontal)">
                                      <p:cBhvr>
                                        <p:cTn id="22" dur="500"/>
                                        <p:tgtEl>
                                          <p:spTgt spid="1873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Rectangle 2"/>
          <p:cNvSpPr>
            <a:spLocks noGrp="1" noChangeArrowheads="1"/>
          </p:cNvSpPr>
          <p:nvPr>
            <p:ph type="title"/>
          </p:nvPr>
        </p:nvSpPr>
        <p:spPr>
          <a:xfrm>
            <a:off x="1389658" y="229394"/>
            <a:ext cx="6123384" cy="1104900"/>
          </a:xfrm>
        </p:spPr>
        <p:txBody>
          <a:bodyPr/>
          <a:lstStyle/>
          <a:p>
            <a:pPr eaLnBrk="1" hangingPunct="1"/>
            <a:r>
              <a:rPr lang="zh-CN" altLang="en-US" sz="3200" b="1" dirty="0" smtClean="0">
                <a:solidFill>
                  <a:srgbClr val="0000CC"/>
                </a:solidFill>
                <a:latin typeface="微软雅黑" panose="020B0503020204020204" pitchFamily="34" charset="-122"/>
                <a:ea typeface="微软雅黑" panose="020B0503020204020204" pitchFamily="34" charset="-122"/>
              </a:rPr>
              <a:t>一 酶催化</a:t>
            </a:r>
            <a:r>
              <a:rPr lang="zh-CN" altLang="en-US" sz="3200" b="1" dirty="0">
                <a:solidFill>
                  <a:srgbClr val="0000CC"/>
                </a:solidFill>
                <a:latin typeface="微软雅黑" panose="020B0503020204020204" pitchFamily="34" charset="-122"/>
                <a:ea typeface="微软雅黑" panose="020B0503020204020204" pitchFamily="34" charset="-122"/>
              </a:rPr>
              <a:t>的中间产物理论</a:t>
            </a:r>
          </a:p>
        </p:txBody>
      </p:sp>
      <p:grpSp>
        <p:nvGrpSpPr>
          <p:cNvPr id="2" name="Group 4"/>
          <p:cNvGrpSpPr>
            <a:grpSpLocks/>
          </p:cNvGrpSpPr>
          <p:nvPr/>
        </p:nvGrpSpPr>
        <p:grpSpPr bwMode="auto">
          <a:xfrm>
            <a:off x="533400" y="1295400"/>
            <a:ext cx="8229600" cy="1106488"/>
            <a:chOff x="336" y="816"/>
            <a:chExt cx="5184" cy="697"/>
          </a:xfrm>
        </p:grpSpPr>
        <p:graphicFrame>
          <p:nvGraphicFramePr>
            <p:cNvPr id="11267" name="Object 5"/>
            <p:cNvGraphicFramePr>
              <a:graphicFrameLocks noChangeAspect="1"/>
            </p:cNvGraphicFramePr>
            <p:nvPr/>
          </p:nvGraphicFramePr>
          <p:xfrm>
            <a:off x="1284" y="816"/>
            <a:ext cx="1171" cy="417"/>
          </p:xfrm>
          <a:graphic>
            <a:graphicData uri="http://schemas.openxmlformats.org/presentationml/2006/ole">
              <mc:AlternateContent xmlns:mc="http://schemas.openxmlformats.org/markup-compatibility/2006">
                <mc:Choice xmlns:v="urn:schemas-microsoft-com:vml" Requires="v">
                  <p:oleObj spid="_x0000_s11451" name="公式" r:id="rId3" imgW="431640" imgH="203040" progId="Equation.3">
                    <p:embed/>
                  </p:oleObj>
                </mc:Choice>
                <mc:Fallback>
                  <p:oleObj name="公式" r:id="rId3" imgW="431640" imgH="2030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 y="816"/>
                          <a:ext cx="1171"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6"/>
            <p:cNvGraphicFramePr>
              <a:graphicFrameLocks noChangeAspect="1"/>
            </p:cNvGraphicFramePr>
            <p:nvPr/>
          </p:nvGraphicFramePr>
          <p:xfrm>
            <a:off x="336" y="937"/>
            <a:ext cx="1004" cy="342"/>
          </p:xfrm>
          <a:graphic>
            <a:graphicData uri="http://schemas.openxmlformats.org/presentationml/2006/ole">
              <mc:AlternateContent xmlns:mc="http://schemas.openxmlformats.org/markup-compatibility/2006">
                <mc:Choice xmlns:v="urn:schemas-microsoft-com:vml" Requires="v">
                  <p:oleObj spid="_x0000_s11452" name="公式" r:id="rId5" imgW="393480" imgH="177480" progId="Equation.3">
                    <p:embed/>
                  </p:oleObj>
                </mc:Choice>
                <mc:Fallback>
                  <p:oleObj name="公式" r:id="rId5" imgW="393480" imgH="177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937"/>
                          <a:ext cx="1004"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7"/>
            <p:cNvGraphicFramePr>
              <a:graphicFrameLocks noChangeAspect="1"/>
            </p:cNvGraphicFramePr>
            <p:nvPr/>
          </p:nvGraphicFramePr>
          <p:xfrm>
            <a:off x="1193" y="1064"/>
            <a:ext cx="1296" cy="449"/>
          </p:xfrm>
          <a:graphic>
            <a:graphicData uri="http://schemas.openxmlformats.org/presentationml/2006/ole">
              <mc:AlternateContent xmlns:mc="http://schemas.openxmlformats.org/markup-compatibility/2006">
                <mc:Choice xmlns:v="urn:schemas-microsoft-com:vml" Requires="v">
                  <p:oleObj spid="_x0000_s11453" name="Equation" r:id="rId7" imgW="469800" imgH="215640" progId="Equation.3">
                    <p:embed/>
                  </p:oleObj>
                </mc:Choice>
                <mc:Fallback>
                  <p:oleObj name="Equation" r:id="rId7" imgW="469800" imgH="2156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3" y="1064"/>
                          <a:ext cx="1296"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8"/>
            <p:cNvGraphicFramePr>
              <a:graphicFrameLocks noChangeAspect="1"/>
            </p:cNvGraphicFramePr>
            <p:nvPr/>
          </p:nvGraphicFramePr>
          <p:xfrm>
            <a:off x="2511" y="943"/>
            <a:ext cx="586" cy="342"/>
          </p:xfrm>
          <a:graphic>
            <a:graphicData uri="http://schemas.openxmlformats.org/presentationml/2006/ole">
              <mc:AlternateContent xmlns:mc="http://schemas.openxmlformats.org/markup-compatibility/2006">
                <mc:Choice xmlns:v="urn:schemas-microsoft-com:vml" Requires="v">
                  <p:oleObj spid="_x0000_s11454" name="公式" r:id="rId9" imgW="228600" imgH="177480" progId="Equation.3">
                    <p:embed/>
                  </p:oleObj>
                </mc:Choice>
                <mc:Fallback>
                  <p:oleObj name="公式" r:id="rId9" imgW="228600" imgH="17748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1" y="943"/>
                          <a:ext cx="586"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9"/>
            <p:cNvGraphicFramePr>
              <a:graphicFrameLocks noChangeAspect="1"/>
            </p:cNvGraphicFramePr>
            <p:nvPr/>
          </p:nvGraphicFramePr>
          <p:xfrm>
            <a:off x="3159" y="900"/>
            <a:ext cx="1171" cy="404"/>
          </p:xfrm>
          <a:graphic>
            <a:graphicData uri="http://schemas.openxmlformats.org/presentationml/2006/ole">
              <mc:AlternateContent xmlns:mc="http://schemas.openxmlformats.org/markup-compatibility/2006">
                <mc:Choice xmlns:v="urn:schemas-microsoft-com:vml" Requires="v">
                  <p:oleObj spid="_x0000_s11455" name="Equation" r:id="rId11" imgW="444240" imgH="203040" progId="Equation.3">
                    <p:embed/>
                  </p:oleObj>
                </mc:Choice>
                <mc:Fallback>
                  <p:oleObj name="Equation" r:id="rId11" imgW="444240" imgH="20304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9" y="900"/>
                          <a:ext cx="1171"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10"/>
            <p:cNvGraphicFramePr>
              <a:graphicFrameLocks noChangeAspect="1"/>
            </p:cNvGraphicFramePr>
            <p:nvPr/>
          </p:nvGraphicFramePr>
          <p:xfrm>
            <a:off x="4461" y="973"/>
            <a:ext cx="1059" cy="300"/>
          </p:xfrm>
          <a:graphic>
            <a:graphicData uri="http://schemas.openxmlformats.org/presentationml/2006/ole">
              <mc:AlternateContent xmlns:mc="http://schemas.openxmlformats.org/markup-compatibility/2006">
                <mc:Choice xmlns:v="urn:schemas-microsoft-com:vml" Requires="v">
                  <p:oleObj spid="_x0000_s11456" name="公式" r:id="rId13" imgW="406080" imgH="152280" progId="Equation.3">
                    <p:embed/>
                  </p:oleObj>
                </mc:Choice>
                <mc:Fallback>
                  <p:oleObj name="公式" r:id="rId13" imgW="406080" imgH="15228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1" y="973"/>
                          <a:ext cx="105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4191000" y="2514600"/>
            <a:ext cx="4572000" cy="4038600"/>
            <a:chOff x="2688" y="1344"/>
            <a:chExt cx="2880" cy="2544"/>
          </a:xfrm>
        </p:grpSpPr>
        <p:graphicFrame>
          <p:nvGraphicFramePr>
            <p:cNvPr id="11266" name="Object 12"/>
            <p:cNvGraphicFramePr>
              <a:graphicFrameLocks noChangeAspect="1"/>
            </p:cNvGraphicFramePr>
            <p:nvPr/>
          </p:nvGraphicFramePr>
          <p:xfrm>
            <a:off x="3168" y="1488"/>
            <a:ext cx="2256" cy="1990"/>
          </p:xfrm>
          <a:graphic>
            <a:graphicData uri="http://schemas.openxmlformats.org/presentationml/2006/ole">
              <mc:AlternateContent xmlns:mc="http://schemas.openxmlformats.org/markup-compatibility/2006">
                <mc:Choice xmlns:v="urn:schemas-microsoft-com:vml" Requires="v">
                  <p:oleObj spid="_x0000_s11457" name="Image" r:id="rId15" imgW="4206142" imgH="3710554" progId="Photoshop.Image.5">
                    <p:embed/>
                  </p:oleObj>
                </mc:Choice>
                <mc:Fallback>
                  <p:oleObj name="Image" r:id="rId15" imgW="4206142" imgH="3710554" progId="Photoshop.Image.5">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 y="1488"/>
                          <a:ext cx="2256" cy="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8" name="Line 13"/>
            <p:cNvSpPr>
              <a:spLocks noChangeShapeType="1"/>
            </p:cNvSpPr>
            <p:nvPr/>
          </p:nvSpPr>
          <p:spPr bwMode="auto">
            <a:xfrm>
              <a:off x="2976" y="1344"/>
              <a:ext cx="0" cy="23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Line 14"/>
            <p:cNvSpPr>
              <a:spLocks noChangeShapeType="1"/>
            </p:cNvSpPr>
            <p:nvPr/>
          </p:nvSpPr>
          <p:spPr bwMode="auto">
            <a:xfrm>
              <a:off x="2976" y="3648"/>
              <a:ext cx="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15"/>
            <p:cNvSpPr>
              <a:spLocks noChangeShapeType="1"/>
            </p:cNvSpPr>
            <p:nvPr/>
          </p:nvSpPr>
          <p:spPr bwMode="auto">
            <a:xfrm>
              <a:off x="2976" y="3456"/>
              <a:ext cx="2347" cy="0"/>
            </a:xfrm>
            <a:prstGeom prst="line">
              <a:avLst/>
            </a:prstGeom>
            <a:noFill/>
            <a:ln w="28575">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16"/>
            <p:cNvSpPr>
              <a:spLocks noChangeShapeType="1"/>
            </p:cNvSpPr>
            <p:nvPr/>
          </p:nvSpPr>
          <p:spPr bwMode="auto">
            <a:xfrm>
              <a:off x="2976" y="2496"/>
              <a:ext cx="1493" cy="0"/>
            </a:xfrm>
            <a:prstGeom prst="line">
              <a:avLst/>
            </a:prstGeom>
            <a:noFill/>
            <a:ln w="28575">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Text Box 17"/>
            <p:cNvSpPr txBox="1">
              <a:spLocks noChangeArrowheads="1"/>
            </p:cNvSpPr>
            <p:nvPr/>
          </p:nvSpPr>
          <p:spPr bwMode="auto">
            <a:xfrm>
              <a:off x="3024" y="244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E+S</a:t>
              </a:r>
            </a:p>
          </p:txBody>
        </p:sp>
        <p:sp>
          <p:nvSpPr>
            <p:cNvPr id="11283" name="Text Box 18"/>
            <p:cNvSpPr txBox="1">
              <a:spLocks noChangeArrowheads="1"/>
            </p:cNvSpPr>
            <p:nvPr/>
          </p:nvSpPr>
          <p:spPr bwMode="auto">
            <a:xfrm>
              <a:off x="4608" y="32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000">
                  <a:solidFill>
                    <a:srgbClr val="CC0000"/>
                  </a:solidFill>
                  <a:latin typeface="Times New Roman" panose="02020603050405020304" pitchFamily="18" charset="0"/>
                  <a:ea typeface="宋体" panose="02010600030101010101" pitchFamily="2" charset="-122"/>
                </a:rPr>
                <a:t>P+ E</a:t>
              </a:r>
            </a:p>
          </p:txBody>
        </p:sp>
        <p:sp>
          <p:nvSpPr>
            <p:cNvPr id="11284" name="Rectangle 19"/>
            <p:cNvSpPr>
              <a:spLocks noChangeArrowheads="1"/>
            </p:cNvSpPr>
            <p:nvPr/>
          </p:nvSpPr>
          <p:spPr bwMode="auto">
            <a:xfrm>
              <a:off x="3912" y="1743"/>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CC0000"/>
                  </a:solidFill>
                  <a:latin typeface="Times New Roman" panose="02020603050405020304" pitchFamily="18" charset="0"/>
                  <a:ea typeface="宋体" panose="02010600030101010101" pitchFamily="2" charset="-122"/>
                </a:rPr>
                <a:t>ES</a:t>
              </a:r>
              <a:endParaRPr lang="zh-CN" altLang="en-US" sz="1800">
                <a:solidFill>
                  <a:srgbClr val="CC0000"/>
                </a:solidFill>
                <a:latin typeface="Times New Roman" panose="02020603050405020304" pitchFamily="18" charset="0"/>
                <a:ea typeface="宋体" panose="02010600030101010101" pitchFamily="2" charset="-122"/>
              </a:endParaRPr>
            </a:p>
          </p:txBody>
        </p:sp>
        <p:sp>
          <p:nvSpPr>
            <p:cNvPr id="11285" name="Line 20"/>
            <p:cNvSpPr>
              <a:spLocks noChangeShapeType="1"/>
            </p:cNvSpPr>
            <p:nvPr/>
          </p:nvSpPr>
          <p:spPr bwMode="auto">
            <a:xfrm flipV="1">
              <a:off x="2832" y="1344"/>
              <a:ext cx="0"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86" name="Text Box 21"/>
            <p:cNvSpPr txBox="1">
              <a:spLocks noChangeArrowheads="1"/>
            </p:cNvSpPr>
            <p:nvPr/>
          </p:nvSpPr>
          <p:spPr bwMode="auto">
            <a:xfrm>
              <a:off x="2688" y="1872"/>
              <a:ext cx="288"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800">
                  <a:solidFill>
                    <a:schemeClr val="tx1"/>
                  </a:solidFill>
                  <a:latin typeface="Times New Roman" panose="02020603050405020304" pitchFamily="18" charset="0"/>
                  <a:ea typeface="宋体" panose="02010600030101010101" pitchFamily="2" charset="-122"/>
                </a:rPr>
                <a:t>能量水平</a:t>
              </a:r>
            </a:p>
          </p:txBody>
        </p:sp>
        <p:sp>
          <p:nvSpPr>
            <p:cNvPr id="11287" name="Text Box 22"/>
            <p:cNvSpPr txBox="1">
              <a:spLocks noChangeArrowheads="1"/>
            </p:cNvSpPr>
            <p:nvPr/>
          </p:nvSpPr>
          <p:spPr bwMode="auto">
            <a:xfrm>
              <a:off x="4704" y="3657"/>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1800">
                  <a:solidFill>
                    <a:schemeClr val="tx1"/>
                  </a:solidFill>
                  <a:latin typeface="Times New Roman" panose="02020603050405020304" pitchFamily="18" charset="0"/>
                  <a:ea typeface="宋体" panose="02010600030101010101" pitchFamily="2" charset="-122"/>
                </a:rPr>
                <a:t>反应过程</a:t>
              </a:r>
            </a:p>
          </p:txBody>
        </p:sp>
        <p:sp>
          <p:nvSpPr>
            <p:cNvPr id="11288" name="Line 23"/>
            <p:cNvSpPr>
              <a:spLocks noChangeShapeType="1"/>
            </p:cNvSpPr>
            <p:nvPr/>
          </p:nvSpPr>
          <p:spPr bwMode="auto">
            <a:xfrm>
              <a:off x="3600" y="3120"/>
              <a:ext cx="0" cy="336"/>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89" name="Line 24"/>
            <p:cNvSpPr>
              <a:spLocks noChangeShapeType="1"/>
            </p:cNvSpPr>
            <p:nvPr/>
          </p:nvSpPr>
          <p:spPr bwMode="auto">
            <a:xfrm flipV="1">
              <a:off x="3600" y="2496"/>
              <a:ext cx="0" cy="336"/>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0" name="Line 25"/>
            <p:cNvSpPr>
              <a:spLocks noChangeShapeType="1"/>
            </p:cNvSpPr>
            <p:nvPr/>
          </p:nvSpPr>
          <p:spPr bwMode="auto">
            <a:xfrm>
              <a:off x="4080" y="2352"/>
              <a:ext cx="0" cy="144"/>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1" name="Line 26"/>
            <p:cNvSpPr>
              <a:spLocks noChangeShapeType="1"/>
            </p:cNvSpPr>
            <p:nvPr/>
          </p:nvSpPr>
          <p:spPr bwMode="auto">
            <a:xfrm flipV="1">
              <a:off x="4080" y="1968"/>
              <a:ext cx="0" cy="192"/>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2" name="Line 27"/>
            <p:cNvSpPr>
              <a:spLocks noChangeShapeType="1"/>
            </p:cNvSpPr>
            <p:nvPr/>
          </p:nvSpPr>
          <p:spPr bwMode="auto">
            <a:xfrm>
              <a:off x="3888" y="1872"/>
              <a:ext cx="0" cy="624"/>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3" name="Line 28"/>
            <p:cNvSpPr>
              <a:spLocks noChangeShapeType="1"/>
            </p:cNvSpPr>
            <p:nvPr/>
          </p:nvSpPr>
          <p:spPr bwMode="auto">
            <a:xfrm flipV="1">
              <a:off x="3888" y="1536"/>
              <a:ext cx="0" cy="144"/>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4" name="Text Box 29"/>
            <p:cNvSpPr txBox="1">
              <a:spLocks noChangeArrowheads="1"/>
            </p:cNvSpPr>
            <p:nvPr/>
          </p:nvSpPr>
          <p:spPr bwMode="auto">
            <a:xfrm>
              <a:off x="3456" y="28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rgbClr val="99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1800">
                  <a:solidFill>
                    <a:srgbClr val="990000"/>
                  </a:solidFill>
                  <a:latin typeface="Times New Roman" panose="02020603050405020304" pitchFamily="18" charset="0"/>
                  <a:ea typeface="宋体" panose="02010600030101010101" pitchFamily="2" charset="-122"/>
                </a:rPr>
                <a:t>G</a:t>
              </a:r>
            </a:p>
          </p:txBody>
        </p:sp>
        <p:sp>
          <p:nvSpPr>
            <p:cNvPr id="11295" name="Text Box 30"/>
            <p:cNvSpPr txBox="1">
              <a:spLocks noChangeArrowheads="1"/>
            </p:cNvSpPr>
            <p:nvPr/>
          </p:nvSpPr>
          <p:spPr bwMode="auto">
            <a:xfrm>
              <a:off x="3696" y="168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400">
                  <a:solidFill>
                    <a:srgbClr val="0000CC"/>
                  </a:solidFill>
                  <a:latin typeface="Times New Roman" panose="02020603050405020304" pitchFamily="18" charset="0"/>
                  <a:ea typeface="宋体" panose="02010600030101010101" pitchFamily="2" charset="-122"/>
                  <a:sym typeface="Symbol" panose="05050102010706020507" pitchFamily="18" charset="2"/>
                </a:rPr>
                <a:t></a:t>
              </a:r>
              <a:r>
                <a:rPr lang="en-US" altLang="zh-CN" sz="1400">
                  <a:solidFill>
                    <a:srgbClr val="0000CC"/>
                  </a:solidFill>
                  <a:latin typeface="Times New Roman" panose="02020603050405020304" pitchFamily="18" charset="0"/>
                  <a:ea typeface="宋体" panose="02010600030101010101" pitchFamily="2" charset="-122"/>
                </a:rPr>
                <a:t>E</a:t>
              </a:r>
              <a:r>
                <a:rPr lang="en-US" altLang="zh-CN" sz="1400" baseline="-25000">
                  <a:solidFill>
                    <a:srgbClr val="0000CC"/>
                  </a:solidFill>
                  <a:latin typeface="Times New Roman" panose="02020603050405020304" pitchFamily="18" charset="0"/>
                  <a:ea typeface="宋体" panose="02010600030101010101" pitchFamily="2" charset="-122"/>
                </a:rPr>
                <a:t>1</a:t>
              </a:r>
            </a:p>
          </p:txBody>
        </p:sp>
        <p:sp>
          <p:nvSpPr>
            <p:cNvPr id="11296" name="Text Box 31"/>
            <p:cNvSpPr txBox="1">
              <a:spLocks noChangeArrowheads="1"/>
            </p:cNvSpPr>
            <p:nvPr/>
          </p:nvSpPr>
          <p:spPr bwMode="auto">
            <a:xfrm>
              <a:off x="3936" y="216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400">
                  <a:solidFill>
                    <a:srgbClr val="0000CC"/>
                  </a:solidFill>
                  <a:latin typeface="Times New Roman" panose="02020603050405020304" pitchFamily="18" charset="0"/>
                  <a:ea typeface="宋体" panose="02010600030101010101" pitchFamily="2" charset="-122"/>
                  <a:sym typeface="Symbol" panose="05050102010706020507" pitchFamily="18" charset="2"/>
                </a:rPr>
                <a:t></a:t>
              </a:r>
              <a:r>
                <a:rPr lang="en-US" altLang="zh-CN" sz="1400">
                  <a:solidFill>
                    <a:srgbClr val="0000CC"/>
                  </a:solidFill>
                  <a:latin typeface="Times New Roman" panose="02020603050405020304" pitchFamily="18" charset="0"/>
                  <a:ea typeface="宋体" panose="02010600030101010101" pitchFamily="2" charset="-122"/>
                </a:rPr>
                <a:t>E</a:t>
              </a:r>
              <a:r>
                <a:rPr lang="en-US" altLang="zh-CN" sz="1400" baseline="-25000">
                  <a:solidFill>
                    <a:srgbClr val="0000CC"/>
                  </a:solidFill>
                  <a:latin typeface="Times New Roman" panose="02020603050405020304" pitchFamily="18" charset="0"/>
                  <a:ea typeface="宋体" panose="02010600030101010101" pitchFamily="2" charset="-122"/>
                </a:rPr>
                <a:t>2</a:t>
              </a:r>
            </a:p>
          </p:txBody>
        </p:sp>
      </p:grpSp>
      <p:sp>
        <p:nvSpPr>
          <p:cNvPr id="188448" name="Text Box 32"/>
          <p:cNvSpPr txBox="1">
            <a:spLocks noChangeArrowheads="1"/>
          </p:cNvSpPr>
          <p:nvPr/>
        </p:nvSpPr>
        <p:spPr bwMode="auto">
          <a:xfrm>
            <a:off x="533400" y="2590800"/>
            <a:ext cx="2895600" cy="3517900"/>
          </a:xfrm>
          <a:prstGeom prst="rect">
            <a:avLst/>
          </a:prstGeom>
          <a:solidFill>
            <a:srgbClr val="CC99FF">
              <a:alpha val="50195"/>
            </a:srgbClr>
          </a:solidFill>
          <a:ln w="9525">
            <a:solidFill>
              <a:srgbClr val="993366"/>
            </a:solidFill>
            <a:miter lim="800000"/>
            <a:headEnd/>
            <a:tailEnd/>
          </a:ln>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nSpc>
                <a:spcPct val="140000"/>
              </a:lnSpc>
              <a:spcBef>
                <a:spcPct val="50000"/>
              </a:spcBef>
            </a:pPr>
            <a:r>
              <a:rPr lang="zh-CN" altLang="en-US" sz="2000" dirty="0">
                <a:solidFill>
                  <a:srgbClr val="990000"/>
                </a:solidFill>
                <a:latin typeface="Times New Roman" panose="02020603050405020304" pitchFamily="18" charset="0"/>
                <a:ea typeface="宋体" panose="02010600030101010101" pitchFamily="2" charset="-122"/>
              </a:rPr>
              <a:t>     </a:t>
            </a:r>
            <a:r>
              <a:rPr lang="zh-CN" altLang="en-US" sz="2000" dirty="0">
                <a:solidFill>
                  <a:srgbClr val="990000"/>
                </a:solidFill>
                <a:latin typeface="微软雅黑" panose="020B0503020204020204" pitchFamily="34" charset="-122"/>
                <a:ea typeface="微软雅黑" panose="020B0503020204020204" pitchFamily="34" charset="-122"/>
              </a:rPr>
              <a:t>酶（</a:t>
            </a:r>
            <a:r>
              <a:rPr lang="en-US" altLang="zh-CN" sz="2000" dirty="0">
                <a:solidFill>
                  <a:srgbClr val="990000"/>
                </a:solidFill>
                <a:latin typeface="微软雅黑" panose="020B0503020204020204" pitchFamily="34" charset="-122"/>
                <a:ea typeface="微软雅黑" panose="020B0503020204020204" pitchFamily="34" charset="-122"/>
              </a:rPr>
              <a:t>E）</a:t>
            </a:r>
            <a:r>
              <a:rPr lang="zh-CN" altLang="en-US" sz="2000" dirty="0">
                <a:solidFill>
                  <a:srgbClr val="990000"/>
                </a:solidFill>
                <a:latin typeface="微软雅黑" panose="020B0503020204020204" pitchFamily="34" charset="-122"/>
                <a:ea typeface="微软雅黑" panose="020B0503020204020204" pitchFamily="34" charset="-122"/>
              </a:rPr>
              <a:t>与底物（</a:t>
            </a:r>
            <a:r>
              <a:rPr lang="en-US" altLang="zh-CN" sz="2000" dirty="0">
                <a:solidFill>
                  <a:srgbClr val="990000"/>
                </a:solidFill>
                <a:latin typeface="微软雅黑" panose="020B0503020204020204" pitchFamily="34" charset="-122"/>
                <a:ea typeface="微软雅黑" panose="020B0503020204020204" pitchFamily="34" charset="-122"/>
              </a:rPr>
              <a:t>S）</a:t>
            </a:r>
            <a:r>
              <a:rPr lang="zh-CN" altLang="en-US" sz="2000" dirty="0">
                <a:solidFill>
                  <a:srgbClr val="990000"/>
                </a:solidFill>
                <a:latin typeface="微软雅黑" panose="020B0503020204020204" pitchFamily="34" charset="-122"/>
                <a:ea typeface="微软雅黑" panose="020B0503020204020204" pitchFamily="34" charset="-122"/>
              </a:rPr>
              <a:t>结合生成不稳定的中间物（</a:t>
            </a:r>
            <a:r>
              <a:rPr lang="en-US" altLang="zh-CN" sz="2000" dirty="0">
                <a:solidFill>
                  <a:srgbClr val="990000"/>
                </a:solidFill>
                <a:latin typeface="微软雅黑" panose="020B0503020204020204" pitchFamily="34" charset="-122"/>
                <a:ea typeface="微软雅黑" panose="020B0503020204020204" pitchFamily="34" charset="-122"/>
              </a:rPr>
              <a:t>ES），</a:t>
            </a:r>
            <a:r>
              <a:rPr lang="zh-CN" altLang="en-US" sz="2000" dirty="0">
                <a:solidFill>
                  <a:srgbClr val="990000"/>
                </a:solidFill>
                <a:latin typeface="微软雅黑" panose="020B0503020204020204" pitchFamily="34" charset="-122"/>
                <a:ea typeface="微软雅黑" panose="020B0503020204020204" pitchFamily="34" charset="-122"/>
              </a:rPr>
              <a:t>再分解成产物（</a:t>
            </a:r>
            <a:r>
              <a:rPr lang="en-US" altLang="zh-CN" sz="2000" dirty="0">
                <a:solidFill>
                  <a:srgbClr val="990000"/>
                </a:solidFill>
                <a:latin typeface="微软雅黑" panose="020B0503020204020204" pitchFamily="34" charset="-122"/>
                <a:ea typeface="微软雅黑" panose="020B0503020204020204" pitchFamily="34" charset="-122"/>
              </a:rPr>
              <a:t>P）</a:t>
            </a:r>
            <a:r>
              <a:rPr lang="zh-CN" altLang="en-US" sz="2000" dirty="0">
                <a:solidFill>
                  <a:srgbClr val="990000"/>
                </a:solidFill>
                <a:latin typeface="微软雅黑" panose="020B0503020204020204" pitchFamily="34" charset="-122"/>
                <a:ea typeface="微软雅黑" panose="020B0503020204020204" pitchFamily="34" charset="-122"/>
              </a:rPr>
              <a:t>并释放出酶，使反应沿一个低活化能的途径进行，降低反应所需活化能，所以能加快反应速度。</a:t>
            </a:r>
          </a:p>
        </p:txBody>
      </p:sp>
      <p:pic>
        <p:nvPicPr>
          <p:cNvPr id="11277" name="Picture 33" descr="girl">
            <a:hlinkClick r:id="rId17" action="ppaction://hlinksldjump"/>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8718550"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8448"/>
                                        </p:tgtEl>
                                        <p:attrNameLst>
                                          <p:attrName>style.visibility</p:attrName>
                                        </p:attrNameLst>
                                      </p:cBhvr>
                                      <p:to>
                                        <p:strVal val="visible"/>
                                      </p:to>
                                    </p:set>
                                    <p:animEffect transition="in" filter="checkerboard(across)">
                                      <p:cBhvr>
                                        <p:cTn id="12" dur="500"/>
                                        <p:tgtEl>
                                          <p:spTgt spid="1884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48"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idx="1"/>
          </p:nvPr>
        </p:nvSpPr>
        <p:spPr/>
        <p:txBody>
          <a:bodyPr/>
          <a:lstStyle/>
          <a:p>
            <a:pPr eaLnBrk="1" hangingPunct="1"/>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几个概念及其相互关系：</a:t>
            </a:r>
          </a:p>
          <a:p>
            <a:pPr eaLnBrk="1" hangingPunct="1"/>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酶的活性中心</a:t>
            </a:r>
          </a:p>
          <a:p>
            <a:pPr eaLnBrk="1" hangingPunct="1"/>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结合部位</a:t>
            </a:r>
          </a:p>
          <a:p>
            <a:pPr eaLnBrk="1" hangingPunct="1"/>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催化部位</a:t>
            </a:r>
          </a:p>
          <a:p>
            <a:pPr eaLnBrk="1" hangingPunct="1"/>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调控部位</a:t>
            </a:r>
          </a:p>
          <a:p>
            <a:pPr eaLnBrk="1" hangingPunct="1"/>
            <a:r>
              <a:rPr lang="zh-CN" altLang="en-US" sz="2400" b="1" dirty="0" smtClean="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必需基团</a:t>
            </a:r>
          </a:p>
        </p:txBody>
      </p:sp>
      <p:sp>
        <p:nvSpPr>
          <p:cNvPr id="17410" name="Rectangle 3"/>
          <p:cNvSpPr>
            <a:spLocks noChangeArrowheads="1"/>
          </p:cNvSpPr>
          <p:nvPr/>
        </p:nvSpPr>
        <p:spPr bwMode="auto">
          <a:xfrm>
            <a:off x="539552" y="404664"/>
            <a:ext cx="845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b="1" dirty="0" smtClean="0">
                <a:solidFill>
                  <a:srgbClr val="0000CC"/>
                </a:solidFill>
                <a:latin typeface="微软雅黑" panose="020B0503020204020204" pitchFamily="34" charset="-122"/>
                <a:ea typeface="微软雅黑" panose="020B0503020204020204" pitchFamily="34" charset="-122"/>
              </a:rPr>
              <a:t>二 酶</a:t>
            </a:r>
            <a:r>
              <a:rPr lang="zh-CN" altLang="en-US" b="1" dirty="0">
                <a:solidFill>
                  <a:srgbClr val="0000CC"/>
                </a:solidFill>
                <a:latin typeface="微软雅黑" panose="020B0503020204020204" pitchFamily="34" charset="-122"/>
                <a:ea typeface="微软雅黑" panose="020B0503020204020204" pitchFamily="34" charset="-122"/>
              </a:rPr>
              <a:t>分子的结构</a:t>
            </a:r>
            <a:endParaRPr lang="en-US" altLang="zh-CN"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3866306"/>
      </p:ext>
    </p:extLst>
  </p:cSld>
  <p:clrMapOvr>
    <a:masterClrMapping/>
  </p:clrMapOvr>
  <p:transition spd="slow">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63688" y="548680"/>
            <a:ext cx="5257800" cy="1104900"/>
          </a:xfrm>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酶的活性中心和必需基团</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endParaRPr lang="zh-CN" altLang="en-US" b="1" dirty="0">
              <a:latin typeface="微软雅黑" panose="020B0503020204020204" pitchFamily="34" charset="-122"/>
              <a:ea typeface="微软雅黑" panose="020B0503020204020204" pitchFamily="34" charset="-122"/>
            </a:endParaRPr>
          </a:p>
        </p:txBody>
      </p:sp>
      <p:sp>
        <p:nvSpPr>
          <p:cNvPr id="90115" name="Text Box 3"/>
          <p:cNvSpPr txBox="1">
            <a:spLocks noChangeArrowheads="1"/>
          </p:cNvSpPr>
          <p:nvPr/>
        </p:nvSpPr>
        <p:spPr bwMode="auto">
          <a:xfrm>
            <a:off x="251520" y="2492896"/>
            <a:ext cx="52795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spcBef>
                <a:spcPct val="0"/>
              </a:spcBef>
            </a:pPr>
            <a:r>
              <a:rPr lang="zh-CN" altLang="en-US" sz="2800" b="0" dirty="0">
                <a:solidFill>
                  <a:schemeClr val="tx1"/>
                </a:solidFill>
                <a:latin typeface="Times New Roman" panose="02020603050405020304" pitchFamily="18" charset="0"/>
                <a:ea typeface="宋体" panose="02010600030101010101" pitchFamily="2"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酶</a:t>
            </a:r>
            <a:r>
              <a:rPr lang="zh-CN" altLang="en-US" sz="2000" dirty="0">
                <a:solidFill>
                  <a:schemeClr val="tx1"/>
                </a:solidFill>
                <a:latin typeface="微软雅黑" panose="020B0503020204020204" pitchFamily="34" charset="-122"/>
                <a:ea typeface="微软雅黑" panose="020B0503020204020204" pitchFamily="34" charset="-122"/>
              </a:rPr>
              <a:t>分子中直接与底物结合，并和酶催化作用直接有关的区域叫</a:t>
            </a:r>
            <a:r>
              <a:rPr lang="zh-CN" altLang="en-US" sz="2000" dirty="0">
                <a:solidFill>
                  <a:srgbClr val="C00000"/>
                </a:solidFill>
                <a:latin typeface="微软雅黑" panose="020B0503020204020204" pitchFamily="34" charset="-122"/>
                <a:ea typeface="微软雅黑" panose="020B0503020204020204" pitchFamily="34" charset="-122"/>
              </a:rPr>
              <a:t>酶的活性中心</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active center）</a:t>
            </a:r>
            <a:r>
              <a:rPr lang="zh-CN" altLang="en-US" sz="2000" dirty="0">
                <a:solidFill>
                  <a:schemeClr val="tx1"/>
                </a:solidFill>
                <a:latin typeface="微软雅黑" panose="020B0503020204020204" pitchFamily="34" charset="-122"/>
                <a:ea typeface="微软雅黑" panose="020B0503020204020204" pitchFamily="34" charset="-122"/>
              </a:rPr>
              <a:t>或活性部位（</a:t>
            </a:r>
            <a:r>
              <a:rPr lang="en-US" altLang="zh-CN" sz="2000" dirty="0">
                <a:solidFill>
                  <a:schemeClr val="tx1"/>
                </a:solidFill>
                <a:latin typeface="微软雅黑" panose="020B0503020204020204" pitchFamily="34" charset="-122"/>
                <a:ea typeface="微软雅黑" panose="020B0503020204020204" pitchFamily="34" charset="-122"/>
              </a:rPr>
              <a:t>active site），</a:t>
            </a:r>
            <a:r>
              <a:rPr lang="zh-CN" altLang="en-US" sz="2000" dirty="0">
                <a:solidFill>
                  <a:schemeClr val="tx1"/>
                </a:solidFill>
                <a:latin typeface="微软雅黑" panose="020B0503020204020204" pitchFamily="34" charset="-122"/>
                <a:ea typeface="微软雅黑" panose="020B0503020204020204" pitchFamily="34" charset="-122"/>
              </a:rPr>
              <a:t>参与构成酶的活性中心和维持酶的特定构象所必需的基团为酶分子的</a:t>
            </a:r>
            <a:r>
              <a:rPr lang="zh-CN" altLang="en-US" sz="2000" dirty="0">
                <a:solidFill>
                  <a:srgbClr val="C00000"/>
                </a:solidFill>
                <a:latin typeface="微软雅黑" panose="020B0503020204020204" pitchFamily="34" charset="-122"/>
                <a:ea typeface="微软雅黑" panose="020B0503020204020204" pitchFamily="34" charset="-122"/>
              </a:rPr>
              <a:t>必需基团。</a:t>
            </a:r>
          </a:p>
          <a:p>
            <a:pPr algn="just">
              <a:lnSpc>
                <a:spcPct val="170000"/>
              </a:lnSpc>
              <a:spcBef>
                <a:spcPct val="0"/>
              </a:spcBef>
            </a:pPr>
            <a:r>
              <a:rPr lang="zh-CN" altLang="en-US" sz="2000" dirty="0">
                <a:solidFill>
                  <a:srgbClr val="FF0000"/>
                </a:solidFill>
                <a:latin typeface="微软雅黑" panose="020B0503020204020204" pitchFamily="34" charset="-122"/>
                <a:ea typeface="微软雅黑" panose="020B0503020204020204" pitchFamily="34" charset="-122"/>
              </a:rPr>
              <a:t>实例</a:t>
            </a:r>
            <a:r>
              <a:rPr lang="zh-CN" altLang="en-US" sz="2000" dirty="0">
                <a:solidFill>
                  <a:schemeClr val="tx1"/>
                </a:solidFill>
                <a:latin typeface="Times New Roman" panose="02020603050405020304" pitchFamily="18" charset="0"/>
                <a:ea typeface="宋体" panose="02010600030101010101" pitchFamily="2" charset="-122"/>
              </a:rPr>
              <a:t>；</a:t>
            </a:r>
            <a:r>
              <a:rPr lang="zh-CN" altLang="en-US" sz="2000" dirty="0">
                <a:solidFill>
                  <a:schemeClr val="tx1"/>
                </a:solidFill>
                <a:latin typeface="微软雅黑" panose="020B0503020204020204" pitchFamily="34" charset="-122"/>
                <a:ea typeface="微软雅黑" panose="020B0503020204020204" pitchFamily="34" charset="-122"/>
                <a:hlinkClick r:id="rId2" action="ppaction://hlinksldjump"/>
              </a:rPr>
              <a:t>胰凝乳蛋白酶</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chymotrypsin）</a:t>
            </a:r>
          </a:p>
          <a:p>
            <a:pPr eaLnBrk="1" hangingPunct="1">
              <a:lnSpc>
                <a:spcPct val="170000"/>
              </a:lnSpc>
              <a:spcBef>
                <a:spcPct val="50000"/>
              </a:spcBef>
            </a:pPr>
            <a:r>
              <a:rPr kumimoji="1" lang="zh-CN" altLang="en-US" sz="2000" dirty="0">
                <a:solidFill>
                  <a:schemeClr val="tx1"/>
                </a:solidFill>
                <a:latin typeface="Times New Roman" panose="02020603050405020304" pitchFamily="18" charset="0"/>
                <a:ea typeface="宋体" panose="02010600030101010101" pitchFamily="2" charset="-122"/>
              </a:rPr>
              <a:t>            </a:t>
            </a:r>
            <a:r>
              <a:rPr kumimoji="1" lang="zh-CN" altLang="en-US" sz="2000" dirty="0">
                <a:solidFill>
                  <a:schemeClr val="tx1"/>
                </a:solidFill>
                <a:latin typeface="微软雅黑" panose="020B0503020204020204" pitchFamily="34" charset="-122"/>
                <a:ea typeface="微软雅黑" panose="020B0503020204020204" pitchFamily="34" charset="-122"/>
                <a:hlinkClick r:id="rId3" action="ppaction://hlinksldjump"/>
              </a:rPr>
              <a:t>羧肽酶</a:t>
            </a:r>
            <a:r>
              <a:rPr kumimoji="1" lang="zh-CN" altLang="en-US" sz="2000" dirty="0">
                <a:solidFill>
                  <a:schemeClr val="tx1"/>
                </a:solidFill>
                <a:latin typeface="微软雅黑" panose="020B0503020204020204" pitchFamily="34" charset="-122"/>
                <a:ea typeface="微软雅黑" panose="020B0503020204020204" pitchFamily="34" charset="-122"/>
              </a:rPr>
              <a:t>（</a:t>
            </a:r>
            <a:r>
              <a:rPr kumimoji="1" lang="en-US" altLang="zh-CN" sz="2000" dirty="0" err="1">
                <a:solidFill>
                  <a:schemeClr val="tx1"/>
                </a:solidFill>
                <a:latin typeface="微软雅黑" panose="020B0503020204020204" pitchFamily="34" charset="-122"/>
                <a:ea typeface="微软雅黑" panose="020B0503020204020204" pitchFamily="34" charset="-122"/>
              </a:rPr>
              <a:t>ribonuclease</a:t>
            </a:r>
            <a:r>
              <a:rPr kumimoji="1" lang="en-US" altLang="zh-CN" sz="2000" dirty="0">
                <a:solidFill>
                  <a:schemeClr val="tx1"/>
                </a:solidFill>
                <a:latin typeface="微软雅黑" panose="020B0503020204020204" pitchFamily="34" charset="-122"/>
                <a:ea typeface="微软雅黑" panose="020B0503020204020204" pitchFamily="34" charset="-122"/>
              </a:rPr>
              <a:t>）</a:t>
            </a:r>
          </a:p>
        </p:txBody>
      </p:sp>
      <p:pic>
        <p:nvPicPr>
          <p:cNvPr id="90116" name="Picture 5" descr="girl">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718550"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6031979" y="2204864"/>
            <a:ext cx="3112021" cy="3458343"/>
          </a:xfrm>
          <a:prstGeom prst="rect">
            <a:avLst/>
          </a:prstGeom>
        </p:spPr>
      </p:pic>
    </p:spTree>
    <p:extLst>
      <p:ext uri="{BB962C8B-B14F-4D97-AF65-F5344CB8AC3E}">
        <p14:creationId xmlns:p14="http://schemas.microsoft.com/office/powerpoint/2010/main" val="1998329306"/>
      </p:ext>
    </p:extLst>
  </p:cSld>
  <p:clrMapOvr>
    <a:masterClrMapping/>
  </p:clrMapOvr>
  <p:transition spd="slow">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553994" y="1403350"/>
            <a:ext cx="8001000" cy="434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ea typeface="黑体" panose="02010609060101010101" pitchFamily="49" charset="-122"/>
              </a:defRPr>
            </a:lvl1pPr>
            <a:lvl2pPr marL="742950" indent="-285750">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buClr>
                <a:schemeClr val="accent2"/>
              </a:buClr>
              <a:buSzPct val="80000"/>
              <a:buFont typeface="Wingdings" panose="05000000000000000000" pitchFamily="2" charset="2"/>
              <a:buNone/>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酶的活性中心</a:t>
            </a:r>
          </a:p>
          <a:p>
            <a:pPr>
              <a:buClr>
                <a:schemeClr val="accent2"/>
              </a:buClr>
              <a:buSzPct val="80000"/>
              <a:buFont typeface="Wingdings" panose="05000000000000000000" pitchFamily="2" charset="2"/>
              <a:buChar char="l"/>
            </a:pPr>
            <a:r>
              <a:rPr lang="zh-CN" altLang="en-US" b="1"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结合部位</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：专一性</a:t>
            </a:r>
          </a:p>
          <a:p>
            <a:pPr>
              <a:buClr>
                <a:schemeClr val="accent2"/>
              </a:buClr>
              <a:buSzPct val="80000"/>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空间形状和氨基酸残基组成上，利于</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酶－底物复合物</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的形成。</a:t>
            </a:r>
          </a:p>
          <a:p>
            <a:pPr>
              <a:buClr>
                <a:schemeClr val="accent2"/>
              </a:buClr>
              <a:buSzPct val="80000"/>
              <a:buFont typeface="Wingdings" panose="05000000000000000000" pitchFamily="2" charset="2"/>
              <a:buChar char="l"/>
            </a:pPr>
            <a:r>
              <a:rPr lang="zh-CN" altLang="en-US" b="1"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催化部位</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：高效性</a:t>
            </a:r>
          </a:p>
          <a:p>
            <a:pPr lvl="1">
              <a:buClr>
                <a:schemeClr val="accent2"/>
              </a:buClr>
              <a:buSzPct val="800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与结合部位重叠或非常靠近；</a:t>
            </a:r>
          </a:p>
          <a:p>
            <a:pPr lvl="1">
              <a:buClr>
                <a:schemeClr val="accent2"/>
              </a:buClr>
              <a:buSzPct val="800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含有多种具有活性侧链的氨基酸残基；</a:t>
            </a:r>
          </a:p>
          <a:p>
            <a:pPr lvl="1">
              <a:buClr>
                <a:schemeClr val="accent2"/>
              </a:buClr>
              <a:buSzPct val="800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有的含有辅酶或金属离子；</a:t>
            </a:r>
          </a:p>
          <a:p>
            <a:pPr lvl="1">
              <a:buClr>
                <a:schemeClr val="accent2"/>
              </a:buClr>
              <a:buSzPct val="800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激活底物或降低过渡态活化能。</a:t>
            </a:r>
          </a:p>
        </p:txBody>
      </p:sp>
    </p:spTree>
    <p:extLst>
      <p:ext uri="{BB962C8B-B14F-4D97-AF65-F5344CB8AC3E}">
        <p14:creationId xmlns:p14="http://schemas.microsoft.com/office/powerpoint/2010/main" val="3965097676"/>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5456"/>
          <a:stretch/>
        </p:blipFill>
        <p:spPr bwMode="auto">
          <a:xfrm>
            <a:off x="600564" y="1832854"/>
            <a:ext cx="1533035" cy="471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9350" y="1537579"/>
            <a:ext cx="2682155" cy="256769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4329" y="1334754"/>
            <a:ext cx="2481072" cy="2375194"/>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8547" y="3507123"/>
            <a:ext cx="3321154" cy="3179427"/>
          </a:xfrm>
          <a:prstGeom prst="rect">
            <a:avLst/>
          </a:prstGeom>
        </p:spPr>
      </p:pic>
    </p:spTree>
    <p:extLst>
      <p:ext uri="{BB962C8B-B14F-4D97-AF65-F5344CB8AC3E}">
        <p14:creationId xmlns:p14="http://schemas.microsoft.com/office/powerpoint/2010/main" val="6234349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691680" y="-99392"/>
            <a:ext cx="5760640" cy="1638300"/>
          </a:xfrm>
        </p:spPr>
        <p:txBody>
          <a:bodyPr/>
          <a:lstStyle/>
          <a:p>
            <a:pPr eaLnBrk="1" hangingPunct="1"/>
            <a:r>
              <a:rPr lang="zh-CN" altLang="en-US" b="1" dirty="0"/>
              <a:t> </a:t>
            </a:r>
            <a:r>
              <a:rPr lang="zh-CN" altLang="en-US" sz="3600" b="1" dirty="0">
                <a:solidFill>
                  <a:srgbClr val="0000CC"/>
                </a:solidFill>
                <a:latin typeface="微软雅黑" panose="020B0503020204020204" pitchFamily="34" charset="-122"/>
                <a:ea typeface="微软雅黑" panose="020B0503020204020204" pitchFamily="34" charset="-122"/>
              </a:rPr>
              <a:t>三</a:t>
            </a:r>
            <a:r>
              <a:rPr lang="en-US" altLang="zh-CN" sz="3600" b="1" dirty="0">
                <a:solidFill>
                  <a:srgbClr val="0000CC"/>
                </a:solidFill>
                <a:latin typeface="微软雅黑" panose="020B0503020204020204" pitchFamily="34" charset="-122"/>
                <a:ea typeface="微软雅黑" panose="020B0503020204020204" pitchFamily="34" charset="-122"/>
              </a:rPr>
              <a:t>. </a:t>
            </a:r>
            <a:r>
              <a:rPr lang="zh-CN" altLang="en-US" sz="3600" b="1" dirty="0" smtClean="0">
                <a:solidFill>
                  <a:srgbClr val="0000CC"/>
                </a:solidFill>
                <a:latin typeface="微软雅黑" panose="020B0503020204020204" pitchFamily="34" charset="-122"/>
                <a:ea typeface="微软雅黑" panose="020B0503020204020204" pitchFamily="34" charset="-122"/>
              </a:rPr>
              <a:t>酶</a:t>
            </a:r>
            <a:r>
              <a:rPr lang="zh-CN" altLang="en-US" sz="3600" b="1" dirty="0">
                <a:solidFill>
                  <a:srgbClr val="0000CC"/>
                </a:solidFill>
                <a:latin typeface="微软雅黑" panose="020B0503020204020204" pitchFamily="34" charset="-122"/>
                <a:ea typeface="微软雅黑" panose="020B0503020204020204" pitchFamily="34" charset="-122"/>
              </a:rPr>
              <a:t>作用专一性机理</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89443" name="Text Box 3"/>
          <p:cNvSpPr txBox="1">
            <a:spLocks noChangeArrowheads="1"/>
          </p:cNvSpPr>
          <p:nvPr/>
        </p:nvSpPr>
        <p:spPr bwMode="auto">
          <a:xfrm>
            <a:off x="381000" y="1371600"/>
            <a:ext cx="85344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80000"/>
              </a:lnSpc>
              <a:spcBef>
                <a:spcPct val="0"/>
              </a:spcBef>
            </a:pPr>
            <a:r>
              <a:rPr lang="zh-CN" altLang="en-US" sz="2800" dirty="0">
                <a:solidFill>
                  <a:schemeClr val="accent1"/>
                </a:solidFill>
                <a:latin typeface="微软雅黑" panose="020B0503020204020204" pitchFamily="34" charset="-122"/>
                <a:ea typeface="微软雅黑" panose="020B0503020204020204" pitchFamily="34" charset="-122"/>
              </a:rPr>
              <a:t>      </a:t>
            </a:r>
            <a:r>
              <a:rPr lang="zh-CN" altLang="en-US" sz="2800" dirty="0">
                <a:solidFill>
                  <a:schemeClr val="accent1"/>
                </a:solidFill>
                <a:latin typeface="微软雅黑" panose="020B0503020204020204" pitchFamily="34" charset="-122"/>
                <a:ea typeface="微软雅黑" panose="020B0503020204020204" pitchFamily="34" charset="-122"/>
                <a:hlinkClick r:id="rId2" action="ppaction://hlinksldjump"/>
              </a:rPr>
              <a:t>锁钥学说</a:t>
            </a:r>
            <a:r>
              <a:rPr lang="zh-CN" altLang="en-US" sz="2800" dirty="0">
                <a:solidFill>
                  <a:schemeClr val="tx1"/>
                </a:solidFill>
                <a:latin typeface="微软雅黑" panose="020B0503020204020204" pitchFamily="34" charset="-122"/>
                <a:ea typeface="微软雅黑" panose="020B0503020204020204" pitchFamily="34" charset="-122"/>
                <a:hlinkClick r:id="rId2" action="ppaction://hlinksldjump"/>
              </a:rPr>
              <a:t>：</a:t>
            </a:r>
            <a:r>
              <a:rPr lang="zh-CN" altLang="en-US" sz="2800" dirty="0">
                <a:solidFill>
                  <a:schemeClr val="tx1"/>
                </a:solidFill>
                <a:latin typeface="微软雅黑" panose="020B0503020204020204" pitchFamily="34" charset="-122"/>
                <a:ea typeface="微软雅黑" panose="020B0503020204020204" pitchFamily="34" charset="-122"/>
              </a:rPr>
              <a:t>将酶的活性中心比喻作锁孔，底物分子象钥匙，底物能专一性地插入到酶的活性中心。</a:t>
            </a:r>
          </a:p>
          <a:p>
            <a:pPr algn="just">
              <a:lnSpc>
                <a:spcPct val="180000"/>
              </a:lnSpc>
              <a:spcBef>
                <a:spcPct val="0"/>
              </a:spcBef>
            </a:pPr>
            <a:r>
              <a:rPr lang="zh-CN" altLang="en-US" sz="2800" dirty="0">
                <a:solidFill>
                  <a:schemeClr val="accent1"/>
                </a:solidFill>
                <a:latin typeface="微软雅黑" panose="020B0503020204020204" pitchFamily="34" charset="-122"/>
                <a:ea typeface="微软雅黑" panose="020B0503020204020204" pitchFamily="34" charset="-122"/>
              </a:rPr>
              <a:t>     </a:t>
            </a:r>
            <a:r>
              <a:rPr lang="zh-CN" altLang="en-US" sz="2800" dirty="0">
                <a:solidFill>
                  <a:schemeClr val="accent1"/>
                </a:solidFill>
                <a:latin typeface="微软雅黑" panose="020B0503020204020204" pitchFamily="34" charset="-122"/>
                <a:ea typeface="微软雅黑" panose="020B0503020204020204" pitchFamily="34" charset="-122"/>
                <a:hlinkClick r:id="rId3" action="ppaction://hlinksldjump"/>
              </a:rPr>
              <a:t>诱导契合学说</a:t>
            </a:r>
            <a:r>
              <a:rPr lang="zh-CN" altLang="en-US" sz="2800" dirty="0">
                <a:solidFill>
                  <a:schemeClr val="tx1"/>
                </a:solidFill>
                <a:latin typeface="微软雅黑" panose="020B0503020204020204" pitchFamily="34" charset="-122"/>
                <a:ea typeface="微软雅黑" panose="020B0503020204020204" pitchFamily="34" charset="-122"/>
              </a:rPr>
              <a:t>：酶的活性中心在结构上具柔性，底物接近活性中心时，可诱导酶蛋白构象发生变化，这样就使使酶活性中心有关基团正确排列和定向，使之与底物成互补形状有机的结合而催化反应进行。</a:t>
            </a:r>
          </a:p>
        </p:txBody>
      </p:sp>
      <p:pic>
        <p:nvPicPr>
          <p:cNvPr id="80900" name="Picture 5" descr="girl">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32813"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box(in)">
                                      <p:cBhvr>
                                        <p:cTn id="7" dur="500"/>
                                        <p:tgtEl>
                                          <p:spTgt spid="189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9443">
                                            <p:txEl>
                                              <p:pRg st="1" end="1"/>
                                            </p:txEl>
                                          </p:spTgt>
                                        </p:tgtEl>
                                        <p:attrNameLst>
                                          <p:attrName>style.visibility</p:attrName>
                                        </p:attrNameLst>
                                      </p:cBhvr>
                                      <p:to>
                                        <p:strVal val="visible"/>
                                      </p:to>
                                    </p:set>
                                    <p:animEffect transition="in" filter="box(in)">
                                      <p:cBhvr>
                                        <p:cTn id="12" dur="500"/>
                                        <p:tgtEl>
                                          <p:spTgt spid="1894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1066800" y="533400"/>
          <a:ext cx="6858000" cy="4953000"/>
        </p:xfrm>
        <a:graphic>
          <a:graphicData uri="http://schemas.openxmlformats.org/presentationml/2006/ole">
            <mc:AlternateContent xmlns:mc="http://schemas.openxmlformats.org/markup-compatibility/2006">
              <mc:Choice xmlns:v="urn:schemas-microsoft-com:vml" Requires="v">
                <p:oleObj spid="_x0000_s12313" name="位图图像" r:id="rId3" imgW="6838095" imgH="4095238" progId="Paint.Picture">
                  <p:embed/>
                </p:oleObj>
              </mc:Choice>
              <mc:Fallback>
                <p:oleObj name="位图图像" r:id="rId3" imgW="6838095" imgH="4095238"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33400"/>
                        <a:ext cx="6858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Rectangle 4"/>
          <p:cNvSpPr>
            <a:spLocks noGrp="1" noChangeArrowheads="1"/>
          </p:cNvSpPr>
          <p:nvPr>
            <p:ph type="title"/>
          </p:nvPr>
        </p:nvSpPr>
        <p:spPr>
          <a:xfrm>
            <a:off x="1905000" y="5981700"/>
            <a:ext cx="5257800" cy="1104900"/>
          </a:xfrm>
          <a:noFill/>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酶专一性的“锁钥学说”</a:t>
            </a:r>
            <a:br>
              <a:rPr lang="zh-CN" altLang="en-US" sz="3600" b="1" dirty="0">
                <a:solidFill>
                  <a:srgbClr val="FF0000"/>
                </a:solidFill>
                <a:latin typeface="微软雅黑" panose="020B0503020204020204" pitchFamily="34" charset="-122"/>
                <a:ea typeface="微软雅黑" panose="020B0503020204020204" pitchFamily="34" charset="-122"/>
              </a:rPr>
            </a:br>
            <a:endParaRPr lang="zh-CN" altLang="en-US" sz="3600" b="1" dirty="0">
              <a:solidFill>
                <a:srgbClr val="FF0000"/>
              </a:solidFill>
              <a:latin typeface="微软雅黑" panose="020B0503020204020204" pitchFamily="34" charset="-122"/>
              <a:ea typeface="微软雅黑" panose="020B0503020204020204" pitchFamily="34" charset="-122"/>
            </a:endParaRPr>
          </a:p>
        </p:txBody>
      </p:sp>
      <p:pic>
        <p:nvPicPr>
          <p:cNvPr id="12292" name="Picture 5"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32813"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143000" y="381000"/>
          <a:ext cx="6934200" cy="5200650"/>
        </p:xfrm>
        <a:graphic>
          <a:graphicData uri="http://schemas.openxmlformats.org/presentationml/2006/ole">
            <mc:AlternateContent xmlns:mc="http://schemas.openxmlformats.org/markup-compatibility/2006">
              <mc:Choice xmlns:v="urn:schemas-microsoft-com:vml" Requires="v">
                <p:oleObj spid="_x0000_s13338" name="位图图像" r:id="rId3" imgW="6771429" imgH="4219048" progId="Paint.Picture">
                  <p:embed/>
                </p:oleObj>
              </mc:Choice>
              <mc:Fallback>
                <p:oleObj name="位图图像" r:id="rId3" imgW="6771429" imgH="4219048"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81000"/>
                        <a:ext cx="693420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4"/>
          <p:cNvSpPr>
            <a:spLocks noGrp="1" noChangeArrowheads="1"/>
          </p:cNvSpPr>
          <p:nvPr>
            <p:ph type="title"/>
          </p:nvPr>
        </p:nvSpPr>
        <p:spPr>
          <a:xfrm>
            <a:off x="1600200" y="5829300"/>
            <a:ext cx="6096000" cy="1104900"/>
          </a:xfrm>
          <a:noFill/>
        </p:spPr>
        <p:txBody>
          <a:body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酶专一性的“诱导契合学说”</a:t>
            </a:r>
          </a:p>
        </p:txBody>
      </p:sp>
      <p:pic>
        <p:nvPicPr>
          <p:cNvPr id="13316" name="Picture 5"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32813"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Text Box 3"/>
          <p:cNvSpPr txBox="1">
            <a:spLocks noChangeArrowheads="1"/>
          </p:cNvSpPr>
          <p:nvPr/>
        </p:nvSpPr>
        <p:spPr bwMode="auto">
          <a:xfrm>
            <a:off x="822325" y="1554163"/>
            <a:ext cx="6927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200" dirty="0">
                <a:solidFill>
                  <a:schemeClr val="tx1"/>
                </a:solidFill>
                <a:latin typeface="微软雅黑" panose="020B0503020204020204" pitchFamily="34" charset="-122"/>
                <a:ea typeface="微软雅黑" panose="020B0503020204020204" pitchFamily="34" charset="-122"/>
              </a:rPr>
              <a:t>大多数酶是蛋白质（</a:t>
            </a:r>
            <a:r>
              <a:rPr kumimoji="1" lang="en-US" altLang="zh-CN" sz="2200" dirty="0">
                <a:solidFill>
                  <a:schemeClr val="tx1"/>
                </a:solidFill>
                <a:latin typeface="微软雅黑" panose="020B0503020204020204" pitchFamily="34" charset="-122"/>
                <a:ea typeface="微软雅黑" panose="020B0503020204020204" pitchFamily="34" charset="-122"/>
              </a:rPr>
              <a:t>Most enzymes are proteins</a:t>
            </a:r>
            <a:r>
              <a:rPr kumimoji="1" lang="zh-CN" altLang="en-US" sz="2200" dirty="0">
                <a:solidFill>
                  <a:schemeClr val="tx1"/>
                </a:solidFill>
                <a:latin typeface="微软雅黑" panose="020B0503020204020204" pitchFamily="34" charset="-122"/>
                <a:ea typeface="微软雅黑" panose="020B0503020204020204" pitchFamily="34" charset="-122"/>
              </a:rPr>
              <a:t>）</a:t>
            </a:r>
            <a:r>
              <a:rPr kumimoji="1" lang="zh-CN" altLang="en-US" sz="2200" b="0" dirty="0">
                <a:solidFill>
                  <a:schemeClr val="tx1"/>
                </a:solidFill>
                <a:latin typeface="微软雅黑" panose="020B0503020204020204" pitchFamily="34" charset="-122"/>
                <a:ea typeface="微软雅黑" panose="020B0503020204020204" pitchFamily="34" charset="-122"/>
              </a:rPr>
              <a:t> </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145412" name="Text Box 4"/>
          <p:cNvSpPr txBox="1">
            <a:spLocks noChangeArrowheads="1"/>
          </p:cNvSpPr>
          <p:nvPr/>
        </p:nvSpPr>
        <p:spPr bwMode="auto">
          <a:xfrm>
            <a:off x="822325" y="1984375"/>
            <a:ext cx="64828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sz="2000" dirty="0">
                <a:solidFill>
                  <a:schemeClr val="tx1"/>
                </a:solidFill>
                <a:latin typeface="微软雅黑" panose="020B0503020204020204" pitchFamily="34" charset="-122"/>
                <a:ea typeface="微软雅黑" panose="020B0503020204020204" pitchFamily="34" charset="-122"/>
              </a:rPr>
              <a:t>1926</a:t>
            </a:r>
            <a:r>
              <a:rPr kumimoji="1" lang="zh-CN" altLang="en-US" sz="2000" dirty="0">
                <a:solidFill>
                  <a:schemeClr val="tx1"/>
                </a:solidFill>
                <a:latin typeface="微软雅黑" panose="020B0503020204020204" pitchFamily="34" charset="-122"/>
                <a:ea typeface="微软雅黑" panose="020B0503020204020204" pitchFamily="34" charset="-122"/>
              </a:rPr>
              <a:t>年美国</a:t>
            </a:r>
            <a:r>
              <a:rPr kumimoji="1" lang="en-US" altLang="zh-CN" sz="2000" dirty="0">
                <a:solidFill>
                  <a:schemeClr val="tx1"/>
                </a:solidFill>
                <a:latin typeface="微软雅黑" panose="020B0503020204020204" pitchFamily="34" charset="-122"/>
                <a:ea typeface="微软雅黑" panose="020B0503020204020204" pitchFamily="34" charset="-122"/>
              </a:rPr>
              <a:t>Sumner   </a:t>
            </a:r>
            <a:r>
              <a:rPr kumimoji="1" lang="zh-CN" altLang="en-US" sz="2000" dirty="0">
                <a:solidFill>
                  <a:schemeClr val="tx1"/>
                </a:solidFill>
                <a:latin typeface="微软雅黑" panose="020B0503020204020204" pitchFamily="34" charset="-122"/>
                <a:ea typeface="微软雅黑" panose="020B0503020204020204" pitchFamily="34" charset="-122"/>
              </a:rPr>
              <a:t>脲酶的结晶，并指出酶是蛋白质</a:t>
            </a:r>
            <a:r>
              <a:rPr kumimoji="1" lang="zh-CN" altLang="en-US" sz="2000" b="0" dirty="0">
                <a:solidFill>
                  <a:schemeClr val="tx1"/>
                </a:solidFill>
                <a:latin typeface="微软雅黑" panose="020B0503020204020204" pitchFamily="34" charset="-122"/>
                <a:ea typeface="微软雅黑" panose="020B0503020204020204" pitchFamily="34" charset="-122"/>
              </a:rPr>
              <a:t> </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145413" name="Text Box 5"/>
          <p:cNvSpPr txBox="1">
            <a:spLocks noChangeArrowheads="1"/>
          </p:cNvSpPr>
          <p:nvPr/>
        </p:nvSpPr>
        <p:spPr bwMode="auto">
          <a:xfrm>
            <a:off x="822325" y="2438400"/>
            <a:ext cx="6721475" cy="90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40000"/>
              </a:lnSpc>
              <a:spcBef>
                <a:spcPct val="0"/>
              </a:spcBef>
            </a:pPr>
            <a:r>
              <a:rPr kumimoji="1" lang="en-US" altLang="zh-CN" sz="2000" dirty="0">
                <a:solidFill>
                  <a:schemeClr val="tx1"/>
                </a:solidFill>
                <a:latin typeface="微软雅黑" panose="020B0503020204020204" pitchFamily="34" charset="-122"/>
                <a:ea typeface="微软雅黑" panose="020B0503020204020204" pitchFamily="34" charset="-122"/>
              </a:rPr>
              <a:t>1930</a:t>
            </a:r>
            <a:r>
              <a:rPr kumimoji="1" lang="zh-CN" altLang="en-US" sz="2000" dirty="0">
                <a:solidFill>
                  <a:schemeClr val="tx1"/>
                </a:solidFill>
                <a:latin typeface="微软雅黑" panose="020B0503020204020204" pitchFamily="34" charset="-122"/>
                <a:ea typeface="微软雅黑" panose="020B0503020204020204" pitchFamily="34" charset="-122"/>
              </a:rPr>
              <a:t>年</a:t>
            </a:r>
            <a:r>
              <a:rPr kumimoji="1" lang="en-US" altLang="zh-CN" sz="2000" dirty="0">
                <a:solidFill>
                  <a:schemeClr val="tx1"/>
                </a:solidFill>
                <a:latin typeface="微软雅黑" panose="020B0503020204020204" pitchFamily="34" charset="-122"/>
                <a:ea typeface="微软雅黑" panose="020B0503020204020204" pitchFamily="34" charset="-122"/>
              </a:rPr>
              <a:t>Northrop</a:t>
            </a:r>
            <a:r>
              <a:rPr kumimoji="1" lang="zh-CN" altLang="en-US" sz="2000" dirty="0">
                <a:solidFill>
                  <a:schemeClr val="tx1"/>
                </a:solidFill>
                <a:latin typeface="微软雅黑" panose="020B0503020204020204" pitchFamily="34" charset="-122"/>
                <a:ea typeface="微软雅黑" panose="020B0503020204020204" pitchFamily="34" charset="-122"/>
              </a:rPr>
              <a:t>等得到了胃蛋白酶、胰蛋白酶和胰凝乳蛋白酶的结晶，并进一步证明了酶是蛋白质。</a:t>
            </a:r>
            <a:r>
              <a:rPr kumimoji="1" lang="zh-CN" altLang="en-US" sz="2000" b="0" dirty="0">
                <a:solidFill>
                  <a:schemeClr val="tx1"/>
                </a:solidFill>
                <a:latin typeface="微软雅黑" panose="020B0503020204020204" pitchFamily="34" charset="-122"/>
                <a:ea typeface="微软雅黑" panose="020B0503020204020204" pitchFamily="34" charset="-122"/>
              </a:rPr>
              <a:t> </a:t>
            </a:r>
            <a:endParaRPr kumimoji="1" lang="zh-CN" altLang="en-US" sz="2400" b="0" dirty="0">
              <a:solidFill>
                <a:schemeClr val="tx1"/>
              </a:solidFill>
              <a:latin typeface="微软雅黑" panose="020B0503020204020204" pitchFamily="34" charset="-122"/>
              <a:ea typeface="微软雅黑" panose="020B0503020204020204" pitchFamily="34" charset="-122"/>
            </a:endParaRPr>
          </a:p>
        </p:txBody>
      </p:sp>
      <p:pic>
        <p:nvPicPr>
          <p:cNvPr id="1454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3556000"/>
            <a:ext cx="18367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5" name="Rectangle 7"/>
          <p:cNvSpPr>
            <a:spLocks noChangeArrowheads="1"/>
          </p:cNvSpPr>
          <p:nvPr/>
        </p:nvSpPr>
        <p:spPr bwMode="auto">
          <a:xfrm>
            <a:off x="1560513" y="6146800"/>
            <a:ext cx="16319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50000"/>
              </a:lnSpc>
              <a:spcBef>
                <a:spcPct val="0"/>
              </a:spcBef>
            </a:pPr>
            <a:r>
              <a:rPr kumimoji="1" lang="en-US" altLang="zh-CN" sz="2000">
                <a:solidFill>
                  <a:schemeClr val="tx1"/>
                </a:solidFill>
                <a:latin typeface="Tahoma" panose="020B0604030504040204" pitchFamily="34" charset="0"/>
                <a:ea typeface=""/>
                <a:cs typeface=""/>
              </a:rPr>
              <a:t>J.B.Sumner</a:t>
            </a:r>
            <a:endParaRPr kumimoji="1" lang="en-US" altLang="zh-CN" sz="2400" b="0">
              <a:solidFill>
                <a:schemeClr val="tx1"/>
              </a:solidFill>
              <a:latin typeface="Times New Roman" panose="02020603050405020304" pitchFamily="18" charset="0"/>
              <a:ea typeface="宋体" panose="02010600030101010101" pitchFamily="2" charset="-122"/>
            </a:endParaRPr>
          </a:p>
        </p:txBody>
      </p:sp>
      <p:pic>
        <p:nvPicPr>
          <p:cNvPr id="1454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708400"/>
            <a:ext cx="17287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7" name="Rectangle 9"/>
          <p:cNvSpPr>
            <a:spLocks noChangeArrowheads="1"/>
          </p:cNvSpPr>
          <p:nvPr/>
        </p:nvSpPr>
        <p:spPr bwMode="auto">
          <a:xfrm>
            <a:off x="5105400" y="6070600"/>
            <a:ext cx="181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50000"/>
              </a:lnSpc>
              <a:spcBef>
                <a:spcPct val="0"/>
              </a:spcBef>
            </a:pPr>
            <a:r>
              <a:rPr kumimoji="1" lang="en-US" altLang="zh-CN" sz="2000">
                <a:solidFill>
                  <a:schemeClr val="tx1"/>
                </a:solidFill>
                <a:latin typeface="Tahoma" panose="020B0604030504040204" pitchFamily="34" charset="0"/>
                <a:ea typeface=""/>
                <a:cs typeface=""/>
              </a:rPr>
              <a:t>J.H.Northrop</a:t>
            </a:r>
            <a:endParaRPr kumimoji="1" lang="en-US" altLang="zh-CN" sz="2400" b="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5411"/>
                                        </p:tgtEl>
                                        <p:attrNameLst>
                                          <p:attrName>style.visibility</p:attrName>
                                        </p:attrNameLst>
                                      </p:cBhvr>
                                      <p:to>
                                        <p:strVal val="visible"/>
                                      </p:to>
                                    </p:set>
                                    <p:animEffect transition="in" filter="dissolve">
                                      <p:cBhvr>
                                        <p:cTn id="7" dur="500"/>
                                        <p:tgtEl>
                                          <p:spTgt spid="145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412"/>
                                        </p:tgtEl>
                                        <p:attrNameLst>
                                          <p:attrName>style.visibility</p:attrName>
                                        </p:attrNameLst>
                                      </p:cBhvr>
                                      <p:to>
                                        <p:strVal val="visible"/>
                                      </p:to>
                                    </p:set>
                                    <p:animEffect transition="in" filter="dissolve">
                                      <p:cBhvr>
                                        <p:cTn id="12" dur="500"/>
                                        <p:tgtEl>
                                          <p:spTgt spid="14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413"/>
                                        </p:tgtEl>
                                        <p:attrNameLst>
                                          <p:attrName>style.visibility</p:attrName>
                                        </p:attrNameLst>
                                      </p:cBhvr>
                                      <p:to>
                                        <p:strVal val="visible"/>
                                      </p:to>
                                    </p:set>
                                    <p:animEffect transition="in" filter="dissolve">
                                      <p:cBhvr>
                                        <p:cTn id="17" dur="500"/>
                                        <p:tgtEl>
                                          <p:spTgt spid="1454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45414"/>
                                        </p:tgtEl>
                                        <p:attrNameLst>
                                          <p:attrName>style.visibility</p:attrName>
                                        </p:attrNameLst>
                                      </p:cBhvr>
                                      <p:to>
                                        <p:strVal val="visible"/>
                                      </p:to>
                                    </p:set>
                                    <p:animEffect transition="in" filter="dissolve">
                                      <p:cBhvr>
                                        <p:cTn id="22" dur="500"/>
                                        <p:tgtEl>
                                          <p:spTgt spid="1454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5415"/>
                                        </p:tgtEl>
                                        <p:attrNameLst>
                                          <p:attrName>style.visibility</p:attrName>
                                        </p:attrNameLst>
                                      </p:cBhvr>
                                      <p:to>
                                        <p:strVal val="visible"/>
                                      </p:to>
                                    </p:set>
                                    <p:animEffect transition="in" filter="dissolve">
                                      <p:cBhvr>
                                        <p:cTn id="27" dur="500"/>
                                        <p:tgtEl>
                                          <p:spTgt spid="1454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5416"/>
                                        </p:tgtEl>
                                        <p:attrNameLst>
                                          <p:attrName>style.visibility</p:attrName>
                                        </p:attrNameLst>
                                      </p:cBhvr>
                                      <p:to>
                                        <p:strVal val="visible"/>
                                      </p:to>
                                    </p:set>
                                    <p:animEffect transition="in" filter="dissolve">
                                      <p:cBhvr>
                                        <p:cTn id="32" dur="500"/>
                                        <p:tgtEl>
                                          <p:spTgt spid="1454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5417"/>
                                        </p:tgtEl>
                                        <p:attrNameLst>
                                          <p:attrName>style.visibility</p:attrName>
                                        </p:attrNameLst>
                                      </p:cBhvr>
                                      <p:to>
                                        <p:strVal val="visible"/>
                                      </p:to>
                                    </p:set>
                                    <p:animEffect transition="in" filter="dissolve">
                                      <p:cBhvr>
                                        <p:cTn id="37" dur="500"/>
                                        <p:tgtEl>
                                          <p:spTgt spid="14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autoUpdateAnimBg="0"/>
      <p:bldP spid="145412" grpId="0" autoUpdateAnimBg="0"/>
      <p:bldP spid="145413" grpId="0" autoUpdateAnimBg="0"/>
      <p:bldP spid="145415" grpId="0" autoUpdateAnimBg="0"/>
      <p:bldP spid="14541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57200" y="0"/>
            <a:ext cx="8458200" cy="1143000"/>
          </a:xfrm>
        </p:spPr>
        <p:txBody>
          <a:bodyPr/>
          <a:lstStyle/>
          <a:p>
            <a:pPr eaLnBrk="1" hangingPunct="1"/>
            <a:r>
              <a:rPr lang="zh-CN" altLang="en-US" sz="3200" b="1" dirty="0">
                <a:solidFill>
                  <a:srgbClr val="0000CC"/>
                </a:solidFill>
                <a:latin typeface="微软雅黑" panose="020B0503020204020204" pitchFamily="34" charset="-122"/>
                <a:ea typeface="微软雅黑" panose="020B0503020204020204" pitchFamily="34" charset="-122"/>
              </a:rPr>
              <a:t>四、</a:t>
            </a:r>
            <a:r>
              <a:rPr lang="zh-CN" altLang="en-US" sz="3600" b="1" dirty="0">
                <a:solidFill>
                  <a:srgbClr val="0000CC"/>
                </a:solidFill>
                <a:latin typeface="微软雅黑" panose="020B0503020204020204" pitchFamily="34" charset="-122"/>
                <a:ea typeface="微软雅黑" panose="020B0503020204020204" pitchFamily="34" charset="-122"/>
              </a:rPr>
              <a:t>与酶的高效率有关的主要因素</a:t>
            </a:r>
          </a:p>
        </p:txBody>
      </p:sp>
      <p:sp>
        <p:nvSpPr>
          <p:cNvPr id="192515" name="Text Box 3"/>
          <p:cNvSpPr txBox="1">
            <a:spLocks noChangeArrowheads="1"/>
          </p:cNvSpPr>
          <p:nvPr/>
        </p:nvSpPr>
        <p:spPr bwMode="auto">
          <a:xfrm>
            <a:off x="-609600" y="990600"/>
            <a:ext cx="8915400" cy="158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lvl="2" algn="just">
              <a:lnSpc>
                <a:spcPct val="200000"/>
              </a:lnSpc>
              <a:spcBef>
                <a:spcPct val="0"/>
              </a:spcBef>
            </a:pPr>
            <a:r>
              <a:rPr lang="zh-CN" altLang="en-US" sz="2800" dirty="0">
                <a:solidFill>
                  <a:schemeClr val="bg1"/>
                </a:solidFill>
                <a:latin typeface="Times New Roman" panose="02020603050405020304" pitchFamily="18" charset="0"/>
                <a:ea typeface="宋体" panose="02010600030101010101" pitchFamily="2" charset="-122"/>
              </a:rPr>
              <a:t>    </a:t>
            </a:r>
            <a:r>
              <a:rPr lang="zh-CN" altLang="en-US" sz="2800" dirty="0">
                <a:solidFill>
                  <a:srgbClr val="0000CC"/>
                </a:solidFill>
                <a:latin typeface="Times New Roman" panose="02020603050405020304" pitchFamily="18" charset="0"/>
                <a:ea typeface="宋体" panose="02010600030101010101" pitchFamily="2" charset="-122"/>
              </a:rPr>
              <a:t>1</a:t>
            </a:r>
            <a:r>
              <a:rPr lang="zh-CN" altLang="en-US" sz="2800" dirty="0">
                <a:solidFill>
                  <a:srgbClr val="0000CC"/>
                </a:solidFill>
                <a:latin typeface="微软雅黑" panose="020B0503020204020204" pitchFamily="34" charset="-122"/>
                <a:ea typeface="微软雅黑" panose="020B0503020204020204" pitchFamily="34" charset="-122"/>
              </a:rPr>
              <a:t>、  邻近与定向效应</a:t>
            </a:r>
          </a:p>
          <a:p>
            <a:pPr lvl="2" algn="just">
              <a:lnSpc>
                <a:spcPct val="20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    2、 诱导契合与底物扭曲变形</a:t>
            </a:r>
          </a:p>
          <a:p>
            <a:pPr lvl="2" algn="just">
              <a:lnSpc>
                <a:spcPct val="20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    3、 共价催化</a:t>
            </a:r>
          </a:p>
          <a:p>
            <a:pPr lvl="2" algn="just">
              <a:lnSpc>
                <a:spcPct val="20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    4、 </a:t>
            </a:r>
            <a:r>
              <a:rPr lang="zh-CN" altLang="en-US" sz="2800" dirty="0" smtClean="0">
                <a:solidFill>
                  <a:srgbClr val="0000CC"/>
                </a:solidFill>
                <a:latin typeface="微软雅黑" panose="020B0503020204020204" pitchFamily="34" charset="-122"/>
                <a:ea typeface="微软雅黑" panose="020B0503020204020204" pitchFamily="34" charset="-122"/>
              </a:rPr>
              <a:t>酸碱催化</a:t>
            </a:r>
            <a:endParaRPr lang="zh-CN" altLang="en-US" sz="2800" dirty="0">
              <a:solidFill>
                <a:srgbClr val="0000CC"/>
              </a:solidFill>
              <a:latin typeface="微软雅黑" panose="020B0503020204020204" pitchFamily="34" charset="-122"/>
              <a:ea typeface="微软雅黑" panose="020B0503020204020204" pitchFamily="34" charset="-122"/>
            </a:endParaRPr>
          </a:p>
          <a:p>
            <a:pPr lvl="2" algn="just">
              <a:lnSpc>
                <a:spcPct val="200000"/>
              </a:lnSpc>
              <a:spcBef>
                <a:spcPct val="0"/>
              </a:spcBef>
            </a:pPr>
            <a:r>
              <a:rPr lang="zh-CN" altLang="en-US" sz="2800" dirty="0">
                <a:solidFill>
                  <a:srgbClr val="0000CC"/>
                </a:solidFill>
                <a:latin typeface="微软雅黑" panose="020B0503020204020204" pitchFamily="34" charset="-122"/>
                <a:ea typeface="微软雅黑" panose="020B0503020204020204" pitchFamily="34" charset="-122"/>
              </a:rPr>
              <a:t>    5、微环境影响</a:t>
            </a:r>
          </a:p>
        </p:txBody>
      </p:sp>
      <p:grpSp>
        <p:nvGrpSpPr>
          <p:cNvPr id="2" name="Group 4"/>
          <p:cNvGrpSpPr>
            <a:grpSpLocks/>
          </p:cNvGrpSpPr>
          <p:nvPr/>
        </p:nvGrpSpPr>
        <p:grpSpPr bwMode="auto">
          <a:xfrm>
            <a:off x="7239000" y="1143000"/>
            <a:ext cx="1676400" cy="1066800"/>
            <a:chOff x="3408" y="912"/>
            <a:chExt cx="1200" cy="768"/>
          </a:xfrm>
        </p:grpSpPr>
        <p:sp>
          <p:nvSpPr>
            <p:cNvPr id="14356" name="AutoShape 5"/>
            <p:cNvSpPr>
              <a:spLocks noChangeArrowheads="1"/>
            </p:cNvSpPr>
            <p:nvPr/>
          </p:nvSpPr>
          <p:spPr bwMode="auto">
            <a:xfrm>
              <a:off x="3408" y="912"/>
              <a:ext cx="1200" cy="768"/>
            </a:xfrm>
            <a:prstGeom prst="wedgeRectCallout">
              <a:avLst>
                <a:gd name="adj1" fmla="val -38000"/>
                <a:gd name="adj2" fmla="val -3514"/>
              </a:avLst>
            </a:prstGeom>
            <a:solidFill>
              <a:schemeClr val="accent1"/>
            </a:solidFill>
            <a:ln w="19050" cap="sq">
              <a:solidFill>
                <a:schemeClr val="bg1"/>
              </a:solidFill>
              <a:miter lim="800000"/>
              <a:headEnd type="none" w="sm" len="sm"/>
              <a:tailEnd type="none" w="sm" len="sm"/>
            </a:ln>
          </p:spPr>
          <p:txBody>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0"/>
                </a:spcBef>
              </a:pPr>
              <a:endParaRPr lang="zh-CN" altLang="en-US" sz="2400" b="0">
                <a:solidFill>
                  <a:schemeClr val="tx1"/>
                </a:solidFill>
                <a:latin typeface="Times New Roman" panose="02020603050405020304" pitchFamily="18" charset="0"/>
                <a:ea typeface="宋体" panose="02010600030101010101" pitchFamily="2" charset="-122"/>
              </a:endParaRPr>
            </a:p>
          </p:txBody>
        </p:sp>
        <p:graphicFrame>
          <p:nvGraphicFramePr>
            <p:cNvPr id="14340" name="Object 6"/>
            <p:cNvGraphicFramePr>
              <a:graphicFrameLocks noChangeAspect="1"/>
            </p:cNvGraphicFramePr>
            <p:nvPr/>
          </p:nvGraphicFramePr>
          <p:xfrm>
            <a:off x="3456" y="960"/>
            <a:ext cx="1104" cy="672"/>
          </p:xfrm>
          <a:graphic>
            <a:graphicData uri="http://schemas.openxmlformats.org/presentationml/2006/ole">
              <mc:AlternateContent xmlns:mc="http://schemas.openxmlformats.org/markup-compatibility/2006">
                <mc:Choice xmlns:v="urn:schemas-microsoft-com:vml" Requires="v">
                  <p:oleObj spid="_x0000_s14423" name="Image" r:id="rId3" imgW="975610" imgH="755970" progId="Photoshop.Image.5">
                    <p:embed/>
                  </p:oleObj>
                </mc:Choice>
                <mc:Fallback>
                  <p:oleObj name="Image" r:id="rId3" imgW="975610" imgH="755970" progId="Photoshop.Image.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960"/>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2519" name="Text Box 7"/>
          <p:cNvSpPr txBox="1">
            <a:spLocks noChangeArrowheads="1"/>
          </p:cNvSpPr>
          <p:nvPr/>
        </p:nvSpPr>
        <p:spPr bwMode="auto">
          <a:xfrm>
            <a:off x="228600" y="5486400"/>
            <a:ext cx="5715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lvl="2" algn="just">
              <a:lnSpc>
                <a:spcPct val="110000"/>
              </a:lnSpc>
              <a:spcBef>
                <a:spcPct val="0"/>
              </a:spcBef>
            </a:pPr>
            <a:r>
              <a:rPr lang="zh-CN" altLang="en-US" sz="2800" dirty="0">
                <a:solidFill>
                  <a:schemeClr val="hlink"/>
                </a:solidFill>
                <a:latin typeface="Times New Roman" panose="02020603050405020304" pitchFamily="18" charset="0"/>
                <a:ea typeface="宋体" panose="02010600030101010101" pitchFamily="2" charset="-122"/>
              </a:rPr>
              <a:t>实例: 胰凝乳蛋白酶</a:t>
            </a:r>
            <a:endParaRPr lang="zh-CN" altLang="en-US" sz="2800" dirty="0">
              <a:solidFill>
                <a:srgbClr val="CC0000"/>
              </a:solidFill>
              <a:latin typeface="Times New Roman" panose="02020603050405020304" pitchFamily="18" charset="0"/>
              <a:ea typeface="宋体" panose="02010600030101010101" pitchFamily="2" charset="-122"/>
            </a:endParaRPr>
          </a:p>
          <a:p>
            <a:pPr lvl="2" algn="just">
              <a:lnSpc>
                <a:spcPct val="110000"/>
              </a:lnSpc>
              <a:spcBef>
                <a:spcPct val="0"/>
              </a:spcBef>
            </a:pPr>
            <a:r>
              <a:rPr lang="zh-CN" altLang="en-US" sz="2800" dirty="0">
                <a:solidFill>
                  <a:srgbClr val="CC0000"/>
                </a:solidFill>
                <a:latin typeface="Times New Roman" panose="02020603050405020304" pitchFamily="18" charset="0"/>
                <a:ea typeface="宋体" panose="02010600030101010101" pitchFamily="2" charset="-122"/>
              </a:rPr>
              <a:t>        （</a:t>
            </a:r>
            <a:r>
              <a:rPr lang="zh-CN" altLang="en-US" sz="2800" dirty="0">
                <a:solidFill>
                  <a:srgbClr val="CC0000"/>
                </a:solidFill>
                <a:latin typeface="Times New Roman" panose="02020603050405020304" pitchFamily="18" charset="0"/>
                <a:ea typeface="宋体" panose="02010600030101010101" pitchFamily="2" charset="-122"/>
                <a:hlinkClick r:id="rId5" action="ppaction://hlinksldjump"/>
              </a:rPr>
              <a:t> </a:t>
            </a:r>
            <a:r>
              <a:rPr lang="en-US" altLang="zh-CN" sz="2800" dirty="0">
                <a:solidFill>
                  <a:srgbClr val="CC0000"/>
                </a:solidFill>
                <a:latin typeface="Times New Roman" panose="02020603050405020304" pitchFamily="18" charset="0"/>
                <a:ea typeface="宋体" panose="02010600030101010101" pitchFamily="2" charset="-122"/>
                <a:hlinkClick r:id="rId5" action="ppaction://hlinksldjump"/>
              </a:rPr>
              <a:t>chymotrypsin</a:t>
            </a:r>
            <a:r>
              <a:rPr lang="en-US" altLang="zh-CN" sz="2800" dirty="0">
                <a:solidFill>
                  <a:srgbClr val="CC0000"/>
                </a:solidFill>
                <a:latin typeface="Times New Roman" panose="02020603050405020304" pitchFamily="18" charset="0"/>
                <a:ea typeface="宋体" panose="02010600030101010101" pitchFamily="2" charset="-122"/>
              </a:rPr>
              <a:t>）</a:t>
            </a:r>
            <a:endParaRPr lang="en-US" altLang="zh-CN" sz="2800" dirty="0">
              <a:solidFill>
                <a:srgbClr val="0000CC"/>
              </a:solidFill>
              <a:latin typeface="Times New Roman" panose="02020603050405020304" pitchFamily="18" charset="0"/>
              <a:ea typeface="宋体" panose="02010600030101010101" pitchFamily="2" charset="-122"/>
            </a:endParaRPr>
          </a:p>
        </p:txBody>
      </p:sp>
      <p:grpSp>
        <p:nvGrpSpPr>
          <p:cNvPr id="3" name="Group 8"/>
          <p:cNvGrpSpPr>
            <a:grpSpLocks/>
          </p:cNvGrpSpPr>
          <p:nvPr/>
        </p:nvGrpSpPr>
        <p:grpSpPr bwMode="auto">
          <a:xfrm>
            <a:off x="5621338" y="1066800"/>
            <a:ext cx="1143000" cy="1371600"/>
            <a:chOff x="3541" y="325"/>
            <a:chExt cx="720" cy="864"/>
          </a:xfrm>
        </p:grpSpPr>
        <p:sp>
          <p:nvSpPr>
            <p:cNvPr id="14355" name="Rectangle 9"/>
            <p:cNvSpPr>
              <a:spLocks noChangeArrowheads="1"/>
            </p:cNvSpPr>
            <p:nvPr/>
          </p:nvSpPr>
          <p:spPr bwMode="auto">
            <a:xfrm>
              <a:off x="3541" y="325"/>
              <a:ext cx="720" cy="86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aphicFrame>
          <p:nvGraphicFramePr>
            <p:cNvPr id="14339" name="Object 10"/>
            <p:cNvGraphicFramePr>
              <a:graphicFrameLocks noChangeAspect="1"/>
            </p:cNvGraphicFramePr>
            <p:nvPr/>
          </p:nvGraphicFramePr>
          <p:xfrm>
            <a:off x="3590" y="370"/>
            <a:ext cx="634" cy="782"/>
          </p:xfrm>
          <a:graphic>
            <a:graphicData uri="http://schemas.openxmlformats.org/presentationml/2006/ole">
              <mc:AlternateContent xmlns:mc="http://schemas.openxmlformats.org/markup-compatibility/2006">
                <mc:Choice xmlns:v="urn:schemas-microsoft-com:vml" Requires="v">
                  <p:oleObj spid="_x0000_s14424" name="Image" r:id="rId6" imgW="646177" imgH="1078903" progId="Photoshop.Image.5">
                    <p:embed/>
                  </p:oleObj>
                </mc:Choice>
                <mc:Fallback>
                  <p:oleObj name="Image" r:id="rId6" imgW="646177" imgH="1078903" progId="Photoshop.Image.5">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0" y="370"/>
                          <a:ext cx="634" cy="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2523" name="AutoShape 11"/>
          <p:cNvSpPr>
            <a:spLocks noChangeArrowheads="1"/>
          </p:cNvSpPr>
          <p:nvPr/>
        </p:nvSpPr>
        <p:spPr bwMode="auto">
          <a:xfrm>
            <a:off x="4191000" y="1447800"/>
            <a:ext cx="1219200" cy="152400"/>
          </a:xfrm>
          <a:prstGeom prst="rightArrow">
            <a:avLst>
              <a:gd name="adj1" fmla="val 50000"/>
              <a:gd name="adj2" fmla="val 200000"/>
            </a:avLst>
          </a:prstGeom>
          <a:solidFill>
            <a:schemeClr val="accent2">
              <a:alpha val="50195"/>
            </a:schemeClr>
          </a:solidFill>
          <a:ln w="19050" cap="sq">
            <a:solidFill>
              <a:srgbClr val="003300"/>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192524" name="AutoShape 12"/>
          <p:cNvSpPr>
            <a:spLocks noChangeArrowheads="1"/>
          </p:cNvSpPr>
          <p:nvPr/>
        </p:nvSpPr>
        <p:spPr bwMode="auto">
          <a:xfrm>
            <a:off x="6858000" y="1447800"/>
            <a:ext cx="304800" cy="152400"/>
          </a:xfrm>
          <a:prstGeom prst="rightArrow">
            <a:avLst>
              <a:gd name="adj1" fmla="val 50000"/>
              <a:gd name="adj2" fmla="val 50000"/>
            </a:avLst>
          </a:prstGeom>
          <a:solidFill>
            <a:schemeClr val="accent2">
              <a:alpha val="50195"/>
            </a:schemeClr>
          </a:solidFill>
          <a:ln w="19050" cap="sq">
            <a:solidFill>
              <a:srgbClr val="003300"/>
            </a:solidFill>
            <a:miter lim="800000"/>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pSp>
        <p:nvGrpSpPr>
          <p:cNvPr id="4" name="Group 13"/>
          <p:cNvGrpSpPr>
            <a:grpSpLocks/>
          </p:cNvGrpSpPr>
          <p:nvPr/>
        </p:nvGrpSpPr>
        <p:grpSpPr bwMode="auto">
          <a:xfrm>
            <a:off x="5943600" y="2895600"/>
            <a:ext cx="2971800" cy="1447800"/>
            <a:chOff x="3456" y="2544"/>
            <a:chExt cx="1872" cy="912"/>
          </a:xfrm>
        </p:grpSpPr>
        <p:sp>
          <p:nvSpPr>
            <p:cNvPr id="14354" name="Rectangle 14"/>
            <p:cNvSpPr>
              <a:spLocks noChangeArrowheads="1"/>
            </p:cNvSpPr>
            <p:nvPr/>
          </p:nvSpPr>
          <p:spPr bwMode="auto">
            <a:xfrm>
              <a:off x="3456" y="2544"/>
              <a:ext cx="1872" cy="912"/>
            </a:xfrm>
            <a:prstGeom prst="rect">
              <a:avLst/>
            </a:prstGeom>
            <a:solidFill>
              <a:schemeClr val="accent1"/>
            </a:solidFill>
            <a:ln w="9525">
              <a:solidFill>
                <a:schemeClr val="tx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graphicFrame>
          <p:nvGraphicFramePr>
            <p:cNvPr id="14338" name="Object 15"/>
            <p:cNvGraphicFramePr>
              <a:graphicFrameLocks noChangeAspect="1"/>
            </p:cNvGraphicFramePr>
            <p:nvPr/>
          </p:nvGraphicFramePr>
          <p:xfrm>
            <a:off x="3509" y="2589"/>
            <a:ext cx="1776" cy="821"/>
          </p:xfrm>
          <a:graphic>
            <a:graphicData uri="http://schemas.openxmlformats.org/presentationml/2006/ole">
              <mc:AlternateContent xmlns:mc="http://schemas.openxmlformats.org/markup-compatibility/2006">
                <mc:Choice xmlns:v="urn:schemas-microsoft-com:vml" Requires="v">
                  <p:oleObj spid="_x0000_s14425" name="Image" r:id="rId8" imgW="11925119" imgH="5512805" progId="Photoshop.Image.7">
                    <p:embed/>
                  </p:oleObj>
                </mc:Choice>
                <mc:Fallback>
                  <p:oleObj name="Image" r:id="rId8" imgW="11925119" imgH="5512805" progId="Photoshop.Image.7">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9" y="2589"/>
                          <a:ext cx="1776" cy="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2528" name="Line 16"/>
          <p:cNvSpPr>
            <a:spLocks noChangeShapeType="1"/>
          </p:cNvSpPr>
          <p:nvPr/>
        </p:nvSpPr>
        <p:spPr bwMode="auto">
          <a:xfrm>
            <a:off x="5334000" y="2590800"/>
            <a:ext cx="533400" cy="609600"/>
          </a:xfrm>
          <a:prstGeom prst="line">
            <a:avLst/>
          </a:prstGeom>
          <a:noFill/>
          <a:ln w="57150">
            <a:solidFill>
              <a:srgbClr val="3366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17"/>
          <p:cNvGrpSpPr>
            <a:grpSpLocks/>
          </p:cNvGrpSpPr>
          <p:nvPr/>
        </p:nvGrpSpPr>
        <p:grpSpPr bwMode="auto">
          <a:xfrm>
            <a:off x="6400800" y="4648200"/>
            <a:ext cx="2362200" cy="1752600"/>
            <a:chOff x="3600" y="2640"/>
            <a:chExt cx="2064" cy="1584"/>
          </a:xfrm>
        </p:grpSpPr>
        <p:sp>
          <p:nvSpPr>
            <p:cNvPr id="14352" name="AutoShape 18"/>
            <p:cNvSpPr>
              <a:spLocks noChangeArrowheads="1"/>
            </p:cNvSpPr>
            <p:nvPr/>
          </p:nvSpPr>
          <p:spPr bwMode="auto">
            <a:xfrm>
              <a:off x="3600" y="2640"/>
              <a:ext cx="2064" cy="1584"/>
            </a:xfrm>
            <a:prstGeom prst="wedgeRectCallout">
              <a:avLst>
                <a:gd name="adj1" fmla="val -47287"/>
                <a:gd name="adj2" fmla="val 8079"/>
              </a:avLst>
            </a:prstGeom>
            <a:solidFill>
              <a:schemeClr val="accent1"/>
            </a:solidFill>
            <a:ln w="22225" cap="sq">
              <a:solidFill>
                <a:srgbClr val="993300"/>
              </a:solidFill>
              <a:miter lim="800000"/>
              <a:headEnd type="none" w="sm" len="sm"/>
              <a:tailEnd type="none" w="sm" len="sm"/>
            </a:ln>
          </p:spPr>
          <p:txBody>
            <a:bodyPr lIns="91430" tIns="45716" rIns="91430" bIns="45716"/>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a:spcBef>
                  <a:spcPct val="0"/>
                </a:spcBef>
              </a:pPr>
              <a:endParaRPr lang="zh-CN" altLang="en-US" sz="2400" b="0">
                <a:solidFill>
                  <a:schemeClr val="tx1"/>
                </a:solidFill>
                <a:latin typeface="Times New Roman" panose="02020603050405020304" pitchFamily="18" charset="0"/>
                <a:ea typeface="宋体" panose="02010600030101010101" pitchFamily="2" charset="-122"/>
              </a:endParaRPr>
            </a:p>
          </p:txBody>
        </p:sp>
        <p:pic>
          <p:nvPicPr>
            <p:cNvPr id="14353" name="Picture 19" descr="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 y="2688"/>
              <a:ext cx="1968"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2532" name="Line 20"/>
          <p:cNvSpPr>
            <a:spLocks noChangeShapeType="1"/>
          </p:cNvSpPr>
          <p:nvPr/>
        </p:nvSpPr>
        <p:spPr bwMode="auto">
          <a:xfrm>
            <a:off x="3124200" y="4953000"/>
            <a:ext cx="3048000" cy="533400"/>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dissolve">
                                      <p:cBhvr>
                                        <p:cTn id="7" dur="500"/>
                                        <p:tgtEl>
                                          <p:spTgt spid="192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92523"/>
                                        </p:tgtEl>
                                        <p:attrNameLst>
                                          <p:attrName>style.visibility</p:attrName>
                                        </p:attrNameLst>
                                      </p:cBhvr>
                                      <p:to>
                                        <p:strVal val="visible"/>
                                      </p:to>
                                    </p:set>
                                    <p:anim calcmode="lin" valueType="num">
                                      <p:cBhvr>
                                        <p:cTn id="12" dur="500" fill="hold"/>
                                        <p:tgtEl>
                                          <p:spTgt spid="192523"/>
                                        </p:tgtEl>
                                        <p:attrNameLst>
                                          <p:attrName>ppt_x</p:attrName>
                                        </p:attrNameLst>
                                      </p:cBhvr>
                                      <p:tavLst>
                                        <p:tav tm="0">
                                          <p:val>
                                            <p:strVal val="#ppt_x-#ppt_w/2"/>
                                          </p:val>
                                        </p:tav>
                                        <p:tav tm="100000">
                                          <p:val>
                                            <p:strVal val="#ppt_x"/>
                                          </p:val>
                                        </p:tav>
                                      </p:tavLst>
                                    </p:anim>
                                    <p:anim calcmode="lin" valueType="num">
                                      <p:cBhvr>
                                        <p:cTn id="13" dur="500" fill="hold"/>
                                        <p:tgtEl>
                                          <p:spTgt spid="192523"/>
                                        </p:tgtEl>
                                        <p:attrNameLst>
                                          <p:attrName>ppt_y</p:attrName>
                                        </p:attrNameLst>
                                      </p:cBhvr>
                                      <p:tavLst>
                                        <p:tav tm="0">
                                          <p:val>
                                            <p:strVal val="#ppt_y"/>
                                          </p:val>
                                        </p:tav>
                                        <p:tav tm="100000">
                                          <p:val>
                                            <p:strVal val="#ppt_y"/>
                                          </p:val>
                                        </p:tav>
                                      </p:tavLst>
                                    </p:anim>
                                    <p:anim calcmode="lin" valueType="num">
                                      <p:cBhvr>
                                        <p:cTn id="14" dur="500" fill="hold"/>
                                        <p:tgtEl>
                                          <p:spTgt spid="192523"/>
                                        </p:tgtEl>
                                        <p:attrNameLst>
                                          <p:attrName>ppt_w</p:attrName>
                                        </p:attrNameLst>
                                      </p:cBhvr>
                                      <p:tavLst>
                                        <p:tav tm="0">
                                          <p:val>
                                            <p:fltVal val="0"/>
                                          </p:val>
                                        </p:tav>
                                        <p:tav tm="100000">
                                          <p:val>
                                            <p:strVal val="#ppt_w"/>
                                          </p:val>
                                        </p:tav>
                                      </p:tavLst>
                                    </p:anim>
                                    <p:anim calcmode="lin" valueType="num">
                                      <p:cBhvr>
                                        <p:cTn id="15" dur="500" fill="hold"/>
                                        <p:tgtEl>
                                          <p:spTgt spid="192523"/>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192524"/>
                                        </p:tgtEl>
                                        <p:attrNameLst>
                                          <p:attrName>style.visibility</p:attrName>
                                        </p:attrNameLst>
                                      </p:cBhvr>
                                      <p:to>
                                        <p:strVal val="visible"/>
                                      </p:to>
                                    </p:set>
                                    <p:anim calcmode="lin" valueType="num">
                                      <p:cBhvr>
                                        <p:cTn id="25" dur="500" fill="hold"/>
                                        <p:tgtEl>
                                          <p:spTgt spid="192524"/>
                                        </p:tgtEl>
                                        <p:attrNameLst>
                                          <p:attrName>ppt_x</p:attrName>
                                        </p:attrNameLst>
                                      </p:cBhvr>
                                      <p:tavLst>
                                        <p:tav tm="0">
                                          <p:val>
                                            <p:strVal val="#ppt_x-#ppt_w/2"/>
                                          </p:val>
                                        </p:tav>
                                        <p:tav tm="100000">
                                          <p:val>
                                            <p:strVal val="#ppt_x"/>
                                          </p:val>
                                        </p:tav>
                                      </p:tavLst>
                                    </p:anim>
                                    <p:anim calcmode="lin" valueType="num">
                                      <p:cBhvr>
                                        <p:cTn id="26" dur="500" fill="hold"/>
                                        <p:tgtEl>
                                          <p:spTgt spid="192524"/>
                                        </p:tgtEl>
                                        <p:attrNameLst>
                                          <p:attrName>ppt_y</p:attrName>
                                        </p:attrNameLst>
                                      </p:cBhvr>
                                      <p:tavLst>
                                        <p:tav tm="0">
                                          <p:val>
                                            <p:strVal val="#ppt_y"/>
                                          </p:val>
                                        </p:tav>
                                        <p:tav tm="100000">
                                          <p:val>
                                            <p:strVal val="#ppt_y"/>
                                          </p:val>
                                        </p:tav>
                                      </p:tavLst>
                                    </p:anim>
                                    <p:anim calcmode="lin" valueType="num">
                                      <p:cBhvr>
                                        <p:cTn id="27" dur="500" fill="hold"/>
                                        <p:tgtEl>
                                          <p:spTgt spid="192524"/>
                                        </p:tgtEl>
                                        <p:attrNameLst>
                                          <p:attrName>ppt_w</p:attrName>
                                        </p:attrNameLst>
                                      </p:cBhvr>
                                      <p:tavLst>
                                        <p:tav tm="0">
                                          <p:val>
                                            <p:fltVal val="0"/>
                                          </p:val>
                                        </p:tav>
                                        <p:tav tm="100000">
                                          <p:val>
                                            <p:strVal val="#ppt_w"/>
                                          </p:val>
                                        </p:tav>
                                      </p:tavLst>
                                    </p:anim>
                                    <p:anim calcmode="lin" valueType="num">
                                      <p:cBhvr>
                                        <p:cTn id="28" dur="500" fill="hold"/>
                                        <p:tgtEl>
                                          <p:spTgt spid="192524"/>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2528"/>
                                        </p:tgtEl>
                                        <p:attrNameLst>
                                          <p:attrName>style.visibility</p:attrName>
                                        </p:attrNameLst>
                                      </p:cBhvr>
                                      <p:to>
                                        <p:strVal val="visible"/>
                                      </p:to>
                                    </p:set>
                                    <p:animEffect transition="in" filter="blinds(horizontal)">
                                      <p:cBhvr>
                                        <p:cTn id="38" dur="500"/>
                                        <p:tgtEl>
                                          <p:spTgt spid="19252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linds(vertical)">
                                      <p:cBhvr>
                                        <p:cTn id="43" dur="500"/>
                                        <p:tgtEl>
                                          <p:spTgt spid="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grpId="0" nodeType="clickEffect">
                                  <p:stCondLst>
                                    <p:cond delay="0"/>
                                  </p:stCondLst>
                                  <p:childTnLst>
                                    <p:set>
                                      <p:cBhvr>
                                        <p:cTn id="47" dur="1" fill="hold">
                                          <p:stCondLst>
                                            <p:cond delay="0"/>
                                          </p:stCondLst>
                                        </p:cTn>
                                        <p:tgtEl>
                                          <p:spTgt spid="192532"/>
                                        </p:tgtEl>
                                        <p:attrNameLst>
                                          <p:attrName>style.visibility</p:attrName>
                                        </p:attrNameLst>
                                      </p:cBhvr>
                                      <p:to>
                                        <p:strVal val="visible"/>
                                      </p:to>
                                    </p:set>
                                    <p:animEffect transition="in" filter="blinds(vertical)">
                                      <p:cBhvr>
                                        <p:cTn id="48" dur="500"/>
                                        <p:tgtEl>
                                          <p:spTgt spid="19253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checkerboard(across)">
                                      <p:cBhvr>
                                        <p:cTn id="53" dur="500"/>
                                        <p:tgtEl>
                                          <p:spTgt spid="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192519">
                                            <p:txEl>
                                              <p:pRg st="0" end="0"/>
                                            </p:txEl>
                                          </p:spTgt>
                                        </p:tgtEl>
                                        <p:attrNameLst>
                                          <p:attrName>style.visibility</p:attrName>
                                        </p:attrNameLst>
                                      </p:cBhvr>
                                      <p:to>
                                        <p:strVal val="visible"/>
                                      </p:to>
                                    </p:set>
                                    <p:animEffect transition="in" filter="checkerboard(across)">
                                      <p:cBhvr>
                                        <p:cTn id="58" dur="500"/>
                                        <p:tgtEl>
                                          <p:spTgt spid="192519">
                                            <p:txEl>
                                              <p:pRg st="0" end="0"/>
                                            </p:txEl>
                                          </p:spTgt>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192519">
                                            <p:txEl>
                                              <p:pRg st="1" end="1"/>
                                            </p:txEl>
                                          </p:spTgt>
                                        </p:tgtEl>
                                        <p:attrNameLst>
                                          <p:attrName>style.visibility</p:attrName>
                                        </p:attrNameLst>
                                      </p:cBhvr>
                                      <p:to>
                                        <p:strVal val="visible"/>
                                      </p:to>
                                    </p:set>
                                    <p:animEffect transition="in" filter="checkerboard(across)">
                                      <p:cBhvr>
                                        <p:cTn id="61" dur="500"/>
                                        <p:tgtEl>
                                          <p:spTgt spid="1925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animBg="1" autoUpdateAnimBg="0"/>
      <p:bldP spid="192519" grpId="0" build="p" autoUpdateAnimBg="0"/>
      <p:bldP spid="192523" grpId="0" animBg="1"/>
      <p:bldP spid="192524" grpId="0" animBg="1"/>
      <p:bldP spid="192528" grpId="0" animBg="1"/>
      <p:bldP spid="1925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539750" y="476250"/>
            <a:ext cx="8001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eaLnBrk="1" hangingPunct="1">
              <a:spcBef>
                <a:spcPct val="0"/>
              </a:spcBef>
            </a:pPr>
            <a:r>
              <a:rPr kumimoji="1" lang="en-US" altLang="zh-CN" sz="3600" dirty="0">
                <a:solidFill>
                  <a:srgbClr val="FF0000"/>
                </a:solidFill>
                <a:latin typeface="微软雅黑" panose="020B0503020204020204" pitchFamily="34" charset="-122"/>
                <a:ea typeface="微软雅黑" panose="020B0503020204020204" pitchFamily="34" charset="-122"/>
              </a:rPr>
              <a:t>1</a:t>
            </a:r>
            <a:r>
              <a:rPr kumimoji="1" lang="zh-CN" altLang="en-US" sz="3600" dirty="0">
                <a:solidFill>
                  <a:srgbClr val="FF0000"/>
                </a:solidFill>
                <a:latin typeface="微软雅黑" panose="020B0503020204020204" pitchFamily="34" charset="-122"/>
                <a:ea typeface="微软雅黑" panose="020B0503020204020204" pitchFamily="34" charset="-122"/>
              </a:rPr>
              <a:t>、 邻近效应、 定向效应</a:t>
            </a:r>
          </a:p>
        </p:txBody>
      </p:sp>
      <p:sp>
        <p:nvSpPr>
          <p:cNvPr id="296963" name="Rectangle 3"/>
          <p:cNvSpPr>
            <a:spLocks noChangeArrowheads="1"/>
          </p:cNvSpPr>
          <p:nvPr/>
        </p:nvSpPr>
        <p:spPr bwMode="auto">
          <a:xfrm>
            <a:off x="323850" y="1125538"/>
            <a:ext cx="8443913"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90000"/>
              </a:lnSpc>
              <a:spcBef>
                <a:spcPct val="20000"/>
              </a:spcBef>
              <a:buFontTx/>
              <a:buChar char="•"/>
            </a:pPr>
            <a:r>
              <a:rPr kumimoji="1" lang="zh-CN" altLang="en-US" sz="2800" dirty="0">
                <a:solidFill>
                  <a:srgbClr val="009900"/>
                </a:solidFill>
                <a:latin typeface="微软雅黑" panose="020B0503020204020204" pitchFamily="34" charset="-122"/>
                <a:ea typeface="微软雅黑" panose="020B0503020204020204" pitchFamily="34" charset="-122"/>
              </a:rPr>
              <a:t>邻近效应：</a:t>
            </a:r>
            <a:r>
              <a:rPr kumimoji="1" lang="zh-CN" altLang="en-US" sz="2800" dirty="0">
                <a:solidFill>
                  <a:schemeClr val="tx1"/>
                </a:solidFill>
                <a:latin typeface="微软雅黑" panose="020B0503020204020204" pitchFamily="34" charset="-122"/>
                <a:ea typeface="微软雅黑" panose="020B0503020204020204" pitchFamily="34" charset="-122"/>
              </a:rPr>
              <a:t>在酶促反应中，由于酶和底物分子之间的亲和性，底物分子有向酶的活性中心靠近的趋势，最终结合到酶的活性中心，使底物在酶活性中心的有效浓度大大增加的效应</a:t>
            </a:r>
            <a:r>
              <a:rPr kumimoji="1" lang="zh-CN" altLang="en-US" sz="2800" dirty="0">
                <a:solidFill>
                  <a:srgbClr val="FF0000"/>
                </a:solidFill>
                <a:latin typeface="微软雅黑" panose="020B0503020204020204" pitchFamily="34" charset="-122"/>
                <a:ea typeface="微软雅黑" panose="020B0503020204020204" pitchFamily="34" charset="-122"/>
              </a:rPr>
              <a:t>。</a:t>
            </a:r>
          </a:p>
          <a:p>
            <a:pPr eaLnBrk="1" hangingPunct="1">
              <a:lnSpc>
                <a:spcPct val="90000"/>
              </a:lnSpc>
              <a:spcBef>
                <a:spcPct val="20000"/>
              </a:spcBef>
              <a:buFontTx/>
              <a:buChar char="•"/>
            </a:pPr>
            <a:endParaRPr kumimoji="1" lang="zh-CN" altLang="en-US" sz="2800" dirty="0">
              <a:solidFill>
                <a:srgbClr val="FF0000"/>
              </a:solidFill>
              <a:latin typeface="微软雅黑" panose="020B0503020204020204" pitchFamily="34" charset="-122"/>
              <a:ea typeface="微软雅黑" panose="020B0503020204020204" pitchFamily="34" charset="-122"/>
            </a:endParaRPr>
          </a:p>
          <a:p>
            <a:pPr eaLnBrk="1" hangingPunct="1">
              <a:lnSpc>
                <a:spcPct val="90000"/>
              </a:lnSpc>
              <a:spcBef>
                <a:spcPct val="20000"/>
              </a:spcBef>
              <a:buFontTx/>
              <a:buChar char="•"/>
            </a:pPr>
            <a:r>
              <a:rPr kumimoji="1" lang="zh-CN" altLang="en-US" sz="2800" dirty="0">
                <a:solidFill>
                  <a:srgbClr val="009900"/>
                </a:solidFill>
                <a:latin typeface="微软雅黑" panose="020B0503020204020204" pitchFamily="34" charset="-122"/>
                <a:ea typeface="微软雅黑" panose="020B0503020204020204" pitchFamily="34" charset="-122"/>
              </a:rPr>
              <a:t>定向效应</a:t>
            </a:r>
            <a:r>
              <a:rPr kumimoji="1" lang="zh-CN" altLang="en-US" sz="2800" dirty="0">
                <a:solidFill>
                  <a:srgbClr val="FF0000"/>
                </a:solidFill>
                <a:latin typeface="微软雅黑" panose="020B0503020204020204" pitchFamily="34" charset="-122"/>
                <a:ea typeface="微软雅黑" panose="020B0503020204020204" pitchFamily="34" charset="-122"/>
              </a:rPr>
              <a:t>：</a:t>
            </a:r>
            <a:r>
              <a:rPr kumimoji="1" lang="zh-CN" altLang="en-US" sz="2800" dirty="0">
                <a:solidFill>
                  <a:schemeClr val="tx1"/>
                </a:solidFill>
                <a:latin typeface="微软雅黑" panose="020B0503020204020204" pitchFamily="34" charset="-122"/>
                <a:ea typeface="微软雅黑" panose="020B0503020204020204" pitchFamily="34" charset="-122"/>
              </a:rPr>
              <a:t>当专一性底物向酶活性中心靠近时，会诱导酶分子构象发生改变，</a:t>
            </a:r>
            <a:r>
              <a:rPr kumimoji="1" lang="zh-CN" altLang="en-US" sz="2800" dirty="0">
                <a:solidFill>
                  <a:srgbClr val="00FFFF"/>
                </a:solidFill>
                <a:latin typeface="微软雅黑" panose="020B0503020204020204" pitchFamily="34" charset="-122"/>
                <a:ea typeface="微软雅黑" panose="020B0503020204020204" pitchFamily="34" charset="-122"/>
              </a:rPr>
              <a:t>使酶活性中心的相关基团和底物的反应基团正确定向排列，</a:t>
            </a:r>
            <a:r>
              <a:rPr kumimoji="1" lang="zh-CN" altLang="en-US" sz="2800" dirty="0">
                <a:solidFill>
                  <a:schemeClr val="tx1"/>
                </a:solidFill>
                <a:latin typeface="微软雅黑" panose="020B0503020204020204" pitchFamily="34" charset="-122"/>
                <a:ea typeface="微软雅黑" panose="020B0503020204020204" pitchFamily="34" charset="-122"/>
              </a:rPr>
              <a:t>同时使反应基团之间的分子轨道以正确方向严格定位，使酶促反应易于进行。</a:t>
            </a:r>
          </a:p>
          <a:p>
            <a:pPr eaLnBrk="1" hangingPunct="1">
              <a:lnSpc>
                <a:spcPct val="90000"/>
              </a:lnSpc>
              <a:spcBef>
                <a:spcPct val="20000"/>
              </a:spcBef>
              <a:buFontTx/>
              <a:buChar char="•"/>
            </a:pPr>
            <a:endParaRPr kumimoji="1" lang="zh-CN" altLang="en-US" sz="2800" dirty="0">
              <a:solidFill>
                <a:schemeClr val="tx1"/>
              </a:solidFill>
              <a:latin typeface="MS Sans Serif" charset="0"/>
            </a:endParaRPr>
          </a:p>
          <a:p>
            <a:pPr eaLnBrk="1" hangingPunct="1">
              <a:lnSpc>
                <a:spcPct val="90000"/>
              </a:lnSpc>
              <a:spcBef>
                <a:spcPct val="20000"/>
              </a:spcBef>
              <a:buFontTx/>
              <a:buChar char="•"/>
            </a:pPr>
            <a:r>
              <a:rPr kumimoji="1" lang="zh-CN" altLang="en-US" sz="2800" dirty="0">
                <a:solidFill>
                  <a:schemeClr val="tx1"/>
                </a:solidFill>
                <a:latin typeface="微软雅黑" panose="020B0503020204020204" pitchFamily="34" charset="-122"/>
                <a:ea typeface="微软雅黑" panose="020B0503020204020204" pitchFamily="34" charset="-122"/>
              </a:rPr>
              <a:t>以上两种效应使酶具有</a:t>
            </a:r>
            <a:r>
              <a:rPr kumimoji="1" lang="zh-CN" altLang="en-US" sz="2800" dirty="0">
                <a:solidFill>
                  <a:srgbClr val="FF0000"/>
                </a:solidFill>
                <a:latin typeface="微软雅黑" panose="020B0503020204020204" pitchFamily="34" charset="-122"/>
                <a:ea typeface="微软雅黑" panose="020B0503020204020204" pitchFamily="34" charset="-122"/>
              </a:rPr>
              <a:t>高效率</a:t>
            </a:r>
            <a:r>
              <a:rPr kumimoji="1" lang="zh-CN" altLang="en-US" sz="2800" dirty="0">
                <a:solidFill>
                  <a:schemeClr val="tx1"/>
                </a:solidFill>
                <a:latin typeface="微软雅黑" panose="020B0503020204020204" pitchFamily="34" charset="-122"/>
                <a:ea typeface="微软雅黑" panose="020B0503020204020204" pitchFamily="34" charset="-122"/>
              </a:rPr>
              <a:t>和</a:t>
            </a:r>
            <a:r>
              <a:rPr kumimoji="1" lang="zh-CN" altLang="en-US" sz="2800" dirty="0">
                <a:solidFill>
                  <a:srgbClr val="FF0000"/>
                </a:solidFill>
                <a:latin typeface="微软雅黑" panose="020B0503020204020204" pitchFamily="34" charset="-122"/>
                <a:ea typeface="微软雅黑" panose="020B0503020204020204" pitchFamily="34" charset="-122"/>
              </a:rPr>
              <a:t>专一性</a:t>
            </a:r>
            <a:r>
              <a:rPr kumimoji="1" lang="zh-CN" altLang="en-US" sz="2800" dirty="0">
                <a:solidFill>
                  <a:schemeClr val="tx1"/>
                </a:solidFill>
                <a:latin typeface="微软雅黑" panose="020B0503020204020204" pitchFamily="34" charset="-122"/>
                <a:ea typeface="微软雅黑" panose="020B0503020204020204" pitchFamily="34" charset="-122"/>
              </a:rPr>
              <a:t>特点。</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 calcmode="lin" valueType="num">
                                      <p:cBhvr additive="base">
                                        <p:cTn id="7" dur="500" fill="hold"/>
                                        <p:tgtEl>
                                          <p:spTgt spid="2969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63">
                                            <p:txEl>
                                              <p:pRg st="2" end="2"/>
                                            </p:txEl>
                                          </p:spTgt>
                                        </p:tgtEl>
                                        <p:attrNameLst>
                                          <p:attrName>style.visibility</p:attrName>
                                        </p:attrNameLst>
                                      </p:cBhvr>
                                      <p:to>
                                        <p:strVal val="visible"/>
                                      </p:to>
                                    </p:set>
                                    <p:anim calcmode="lin" valueType="num">
                                      <p:cBhvr additive="base">
                                        <p:cTn id="13" dur="500" fill="hold"/>
                                        <p:tgtEl>
                                          <p:spTgt spid="29696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63">
                                            <p:txEl>
                                              <p:pRg st="4" end="4"/>
                                            </p:txEl>
                                          </p:spTgt>
                                        </p:tgtEl>
                                        <p:attrNameLst>
                                          <p:attrName>style.visibility</p:attrName>
                                        </p:attrNameLst>
                                      </p:cBhvr>
                                      <p:to>
                                        <p:strVal val="visible"/>
                                      </p:to>
                                    </p:set>
                                    <p:anim calcmode="lin" valueType="num">
                                      <p:cBhvr additive="base">
                                        <p:cTn id="19" dur="500" fill="hold"/>
                                        <p:tgtEl>
                                          <p:spTgt spid="29696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6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10600"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3"/>
          <p:cNvSpPr txBox="1">
            <a:spLocks noChangeArrowheads="1"/>
          </p:cNvSpPr>
          <p:nvPr/>
        </p:nvSpPr>
        <p:spPr bwMode="auto">
          <a:xfrm>
            <a:off x="2771800" y="404664"/>
            <a:ext cx="42624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4000" dirty="0">
                <a:solidFill>
                  <a:srgbClr val="FF6600"/>
                </a:solidFill>
                <a:latin typeface="Times New Roman" panose="02020603050405020304" pitchFamily="18" charset="0"/>
                <a:ea typeface="华文彩云" panose="02010800040101010101" pitchFamily="2" charset="-122"/>
              </a:rPr>
              <a:t>邻近定向效应</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986"/>
                                        </p:tgtEl>
                                        <p:attrNameLst>
                                          <p:attrName>style.visibility</p:attrName>
                                        </p:attrNameLst>
                                      </p:cBhvr>
                                      <p:to>
                                        <p:strVal val="visible"/>
                                      </p:to>
                                    </p:set>
                                    <p:anim calcmode="lin" valueType="num">
                                      <p:cBhvr additive="base">
                                        <p:cTn id="7" dur="500" fill="hold"/>
                                        <p:tgtEl>
                                          <p:spTgt spid="297986"/>
                                        </p:tgtEl>
                                        <p:attrNameLst>
                                          <p:attrName>ppt_x</p:attrName>
                                        </p:attrNameLst>
                                      </p:cBhvr>
                                      <p:tavLst>
                                        <p:tav tm="0">
                                          <p:val>
                                            <p:strVal val="#ppt_x"/>
                                          </p:val>
                                        </p:tav>
                                        <p:tav tm="100000">
                                          <p:val>
                                            <p:strVal val="#ppt_x"/>
                                          </p:val>
                                        </p:tav>
                                      </p:tavLst>
                                    </p:anim>
                                    <p:anim calcmode="lin" valueType="num">
                                      <p:cBhvr additive="base">
                                        <p:cTn id="8" dur="500" fill="hold"/>
                                        <p:tgtEl>
                                          <p:spTgt spid="297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631825" y="1124744"/>
            <a:ext cx="80549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5000"/>
              </a:lnSpc>
              <a:spcBef>
                <a:spcPct val="20000"/>
              </a:spcBef>
              <a:buFontTx/>
              <a:buChar char="•"/>
            </a:pPr>
            <a:r>
              <a:rPr kumimoji="1" lang="zh-CN" altLang="en-US" sz="2800" dirty="0">
                <a:solidFill>
                  <a:schemeClr val="tx1"/>
                </a:solidFill>
                <a:latin typeface="微软雅黑" panose="020B0503020204020204" pitchFamily="34" charset="-122"/>
                <a:ea typeface="微软雅黑" panose="020B0503020204020204" pitchFamily="34" charset="-122"/>
              </a:rPr>
              <a:t>普通化学反应</a:t>
            </a:r>
            <a:r>
              <a:rPr kumimoji="1" lang="en-US" altLang="zh-CN" sz="2800" dirty="0">
                <a:solidFill>
                  <a:schemeClr val="tx1"/>
                </a:solidFill>
                <a:latin typeface="微软雅黑" panose="020B0503020204020204" pitchFamily="34" charset="-122"/>
                <a:ea typeface="微软雅黑" panose="020B0503020204020204" pitchFamily="34" charset="-122"/>
              </a:rPr>
              <a:t>—</a:t>
            </a:r>
            <a:r>
              <a:rPr kumimoji="1" lang="zh-CN" altLang="en-US" sz="2800" dirty="0">
                <a:solidFill>
                  <a:schemeClr val="tx1"/>
                </a:solidFill>
                <a:latin typeface="微软雅黑" panose="020B0503020204020204" pitchFamily="34" charset="-122"/>
                <a:ea typeface="微软雅黑" panose="020B0503020204020204" pitchFamily="34" charset="-122"/>
              </a:rPr>
              <a:t>随机碰撞（受浓度、碰撞角度影响）</a:t>
            </a:r>
          </a:p>
          <a:p>
            <a:pPr eaLnBrk="1" hangingPunct="1">
              <a:lnSpc>
                <a:spcPct val="125000"/>
              </a:lnSpc>
              <a:spcBef>
                <a:spcPct val="20000"/>
              </a:spcBef>
              <a:buFontTx/>
              <a:buChar char="•"/>
            </a:pPr>
            <a:r>
              <a:rPr kumimoji="1" lang="zh-CN" altLang="en-US" sz="2800" dirty="0">
                <a:solidFill>
                  <a:srgbClr val="FF0000"/>
                </a:solidFill>
                <a:latin typeface="微软雅黑" panose="020B0503020204020204" pitchFamily="34" charset="-122"/>
                <a:ea typeface="微软雅黑" panose="020B0503020204020204" pitchFamily="34" charset="-122"/>
              </a:rPr>
              <a:t>相当于</a:t>
            </a:r>
            <a:r>
              <a:rPr kumimoji="1" lang="en-US" altLang="zh-CN" sz="2800" dirty="0">
                <a:solidFill>
                  <a:srgbClr val="FF0000"/>
                </a:solidFill>
                <a:latin typeface="微软雅黑" panose="020B0503020204020204" pitchFamily="34" charset="-122"/>
                <a:ea typeface="微软雅黑" panose="020B0503020204020204" pitchFamily="34" charset="-122"/>
              </a:rPr>
              <a:t>——</a:t>
            </a:r>
            <a:r>
              <a:rPr kumimoji="1" lang="zh-CN" altLang="en-US" sz="2800" dirty="0">
                <a:solidFill>
                  <a:srgbClr val="FF0000"/>
                </a:solidFill>
                <a:latin typeface="微软雅黑" panose="020B0503020204020204" pitchFamily="34" charset="-122"/>
                <a:ea typeface="微软雅黑" panose="020B0503020204020204" pitchFamily="34" charset="-122"/>
              </a:rPr>
              <a:t>社会上的自由恋爱</a:t>
            </a:r>
          </a:p>
          <a:p>
            <a:pPr eaLnBrk="1" hangingPunct="1">
              <a:lnSpc>
                <a:spcPct val="125000"/>
              </a:lnSpc>
              <a:spcBef>
                <a:spcPct val="20000"/>
              </a:spcBef>
              <a:buFontTx/>
              <a:buChar char="•"/>
            </a:pPr>
            <a:r>
              <a:rPr kumimoji="1" lang="zh-CN" altLang="en-US" sz="2800" dirty="0">
                <a:solidFill>
                  <a:srgbClr val="FF0000"/>
                </a:solidFill>
                <a:latin typeface="微软雅黑" panose="020B0503020204020204" pitchFamily="34" charset="-122"/>
                <a:ea typeface="微软雅黑" panose="020B0503020204020204" pitchFamily="34" charset="-122"/>
              </a:rPr>
              <a:t>酶的活性中心</a:t>
            </a:r>
            <a:r>
              <a:rPr kumimoji="1" lang="en-US" altLang="zh-CN" sz="2800" dirty="0">
                <a:solidFill>
                  <a:srgbClr val="FF0000"/>
                </a:solidFill>
                <a:latin typeface="微软雅黑" panose="020B0503020204020204" pitchFamily="34" charset="-122"/>
                <a:ea typeface="微软雅黑" panose="020B0503020204020204" pitchFamily="34" charset="-122"/>
              </a:rPr>
              <a:t>—</a:t>
            </a:r>
            <a:r>
              <a:rPr kumimoji="1" lang="zh-CN" altLang="en-US" sz="2800" dirty="0">
                <a:solidFill>
                  <a:srgbClr val="FF0000"/>
                </a:solidFill>
                <a:latin typeface="微软雅黑" panose="020B0503020204020204" pitchFamily="34" charset="-122"/>
                <a:ea typeface="微软雅黑" panose="020B0503020204020204" pitchFamily="34" charset="-122"/>
              </a:rPr>
              <a:t>相当于“婚姻介绍所”</a:t>
            </a:r>
          </a:p>
          <a:p>
            <a:pPr eaLnBrk="1" hangingPunct="1">
              <a:lnSpc>
                <a:spcPct val="125000"/>
              </a:lnSpc>
              <a:spcBef>
                <a:spcPct val="20000"/>
              </a:spcBef>
              <a:buFontTx/>
              <a:buChar char="•"/>
            </a:pPr>
            <a:r>
              <a:rPr kumimoji="1" lang="zh-CN" altLang="en-US" sz="2800" dirty="0">
                <a:solidFill>
                  <a:srgbClr val="009900"/>
                </a:solidFill>
                <a:latin typeface="微软雅黑" panose="020B0503020204020204" pitchFamily="34" charset="-122"/>
                <a:ea typeface="微软雅黑" panose="020B0503020204020204" pitchFamily="34" charset="-122"/>
              </a:rPr>
              <a:t>邻近作用</a:t>
            </a:r>
            <a:r>
              <a:rPr kumimoji="1" lang="zh-CN" altLang="en-US" sz="2800" dirty="0">
                <a:solidFill>
                  <a:schemeClr val="tx1"/>
                </a:solidFill>
                <a:latin typeface="微软雅黑" panose="020B0503020204020204" pitchFamily="34" charset="-122"/>
                <a:ea typeface="微软雅黑" panose="020B0503020204020204" pitchFamily="34" charset="-122"/>
              </a:rPr>
              <a:t>提高了</a:t>
            </a:r>
            <a:r>
              <a:rPr kumimoji="1" lang="zh-CN" altLang="en-US" sz="2800" dirty="0">
                <a:solidFill>
                  <a:srgbClr val="FF0000"/>
                </a:solidFill>
                <a:latin typeface="微软雅黑" panose="020B0503020204020204" pitchFamily="34" charset="-122"/>
                <a:ea typeface="微软雅黑" panose="020B0503020204020204" pitchFamily="34" charset="-122"/>
              </a:rPr>
              <a:t>酶活性（“婚介”）中心的</a:t>
            </a:r>
            <a:r>
              <a:rPr kumimoji="1" lang="zh-CN" altLang="en-US" sz="2800" dirty="0">
                <a:solidFill>
                  <a:schemeClr val="tx1"/>
                </a:solidFill>
                <a:latin typeface="微软雅黑" panose="020B0503020204020204" pitchFamily="34" charset="-122"/>
                <a:ea typeface="微软雅黑" panose="020B0503020204020204" pitchFamily="34" charset="-122"/>
              </a:rPr>
              <a:t>底物浓度（</a:t>
            </a:r>
            <a:r>
              <a:rPr kumimoji="1" lang="en-US" altLang="zh-CN" sz="2800" dirty="0">
                <a:solidFill>
                  <a:schemeClr val="tx1"/>
                </a:solidFill>
                <a:latin typeface="微软雅黑" panose="020B0503020204020204" pitchFamily="34" charset="-122"/>
                <a:ea typeface="微软雅黑" panose="020B0503020204020204" pitchFamily="34" charset="-122"/>
              </a:rPr>
              <a:t>—</a:t>
            </a:r>
            <a:r>
              <a:rPr kumimoji="1" lang="zh-CN" altLang="en-US" sz="2800" dirty="0">
                <a:solidFill>
                  <a:schemeClr val="tx1"/>
                </a:solidFill>
                <a:latin typeface="微软雅黑" panose="020B0503020204020204" pitchFamily="34" charset="-122"/>
                <a:ea typeface="微软雅黑" panose="020B0503020204020204" pitchFamily="34" charset="-122"/>
              </a:rPr>
              <a:t>非婚男女集中）</a:t>
            </a:r>
          </a:p>
          <a:p>
            <a:pPr eaLnBrk="1" hangingPunct="1">
              <a:lnSpc>
                <a:spcPct val="125000"/>
              </a:lnSpc>
              <a:spcBef>
                <a:spcPct val="20000"/>
              </a:spcBef>
              <a:buFontTx/>
              <a:buChar char="•"/>
            </a:pPr>
            <a:r>
              <a:rPr kumimoji="1" lang="zh-CN" altLang="en-US" sz="2800" dirty="0">
                <a:solidFill>
                  <a:srgbClr val="009900"/>
                </a:solidFill>
                <a:latin typeface="微软雅黑" panose="020B0503020204020204" pitchFamily="34" charset="-122"/>
                <a:ea typeface="微软雅黑" panose="020B0503020204020204" pitchFamily="34" charset="-122"/>
              </a:rPr>
              <a:t>定向作用</a:t>
            </a:r>
            <a:r>
              <a:rPr kumimoji="1" lang="zh-CN" altLang="en-US" sz="2800" dirty="0">
                <a:solidFill>
                  <a:schemeClr val="tx1"/>
                </a:solidFill>
                <a:latin typeface="微软雅黑" panose="020B0503020204020204" pitchFamily="34" charset="-122"/>
                <a:ea typeface="微软雅黑" panose="020B0503020204020204" pitchFamily="34" charset="-122"/>
              </a:rPr>
              <a:t>缩短了</a:t>
            </a:r>
            <a:r>
              <a:rPr kumimoji="1" lang="zh-CN" altLang="en-US" sz="2800" dirty="0">
                <a:solidFill>
                  <a:srgbClr val="FF0000"/>
                </a:solidFill>
                <a:latin typeface="微软雅黑" panose="020B0503020204020204" pitchFamily="34" charset="-122"/>
                <a:ea typeface="微软雅黑" panose="020B0503020204020204" pitchFamily="34" charset="-122"/>
              </a:rPr>
              <a:t>底物与催化基团间（“男女”）</a:t>
            </a:r>
            <a:r>
              <a:rPr kumimoji="1" lang="zh-CN" altLang="en-US" sz="2800" dirty="0">
                <a:solidFill>
                  <a:schemeClr val="tx1"/>
                </a:solidFill>
                <a:latin typeface="微软雅黑" panose="020B0503020204020204" pitchFamily="34" charset="-122"/>
                <a:ea typeface="微软雅黑" panose="020B0503020204020204" pitchFamily="34" charset="-122"/>
              </a:rPr>
              <a:t>的距离</a:t>
            </a:r>
          </a:p>
          <a:p>
            <a:pPr eaLnBrk="1" hangingPunct="1">
              <a:lnSpc>
                <a:spcPct val="125000"/>
              </a:lnSpc>
              <a:spcBef>
                <a:spcPct val="20000"/>
              </a:spcBef>
              <a:buFontTx/>
              <a:buChar char="•"/>
            </a:pPr>
            <a:r>
              <a:rPr kumimoji="1" lang="zh-CN" altLang="en-US" sz="2800" dirty="0">
                <a:solidFill>
                  <a:schemeClr val="tx1"/>
                </a:solidFill>
                <a:latin typeface="微软雅黑" panose="020B0503020204020204" pitchFamily="34" charset="-122"/>
                <a:ea typeface="微软雅黑" panose="020B0503020204020204" pitchFamily="34" charset="-122"/>
              </a:rPr>
              <a:t>提高反应速度（</a:t>
            </a:r>
            <a:r>
              <a:rPr kumimoji="1" lang="zh-CN" altLang="en-US" sz="2800" dirty="0">
                <a:solidFill>
                  <a:srgbClr val="FF0000"/>
                </a:solidFill>
                <a:latin typeface="微软雅黑" panose="020B0503020204020204" pitchFamily="34" charset="-122"/>
                <a:ea typeface="微软雅黑" panose="020B0503020204020204" pitchFamily="34" charset="-122"/>
              </a:rPr>
              <a:t>成功率</a:t>
            </a:r>
            <a:r>
              <a:rPr kumimoji="1" lang="zh-CN" altLang="en-US" sz="2800" dirty="0">
                <a:solidFill>
                  <a:schemeClr val="tx1"/>
                </a:solidFill>
                <a:latin typeface="微软雅黑" panose="020B0503020204020204" pitchFamily="34" charset="-122"/>
                <a:ea typeface="微软雅黑" panose="020B0503020204020204" pitchFamily="34" charset="-122"/>
              </a:rPr>
              <a:t>）</a:t>
            </a:r>
            <a:r>
              <a:rPr kumimoji="1" lang="en-US" altLang="zh-CN" sz="2800" dirty="0">
                <a:solidFill>
                  <a:srgbClr val="FF0000"/>
                </a:solidFill>
                <a:latin typeface="微软雅黑" panose="020B0503020204020204" pitchFamily="34" charset="-122"/>
                <a:ea typeface="微软雅黑" panose="020B0503020204020204" pitchFamily="34" charset="-122"/>
              </a:rPr>
              <a:t>10</a:t>
            </a:r>
            <a:r>
              <a:rPr kumimoji="1" lang="en-US" altLang="zh-CN" sz="2800" baseline="30000" dirty="0">
                <a:solidFill>
                  <a:srgbClr val="FF0000"/>
                </a:solidFill>
                <a:latin typeface="微软雅黑" panose="020B0503020204020204" pitchFamily="34" charset="-122"/>
                <a:ea typeface="微软雅黑" panose="020B0503020204020204" pitchFamily="34" charset="-122"/>
              </a:rPr>
              <a:t>8</a:t>
            </a:r>
            <a:r>
              <a:rPr kumimoji="1" lang="zh-CN" altLang="en-US" sz="2800" dirty="0">
                <a:solidFill>
                  <a:schemeClr val="tx1"/>
                </a:solidFill>
                <a:latin typeface="微软雅黑" panose="020B0503020204020204" pitchFamily="34" charset="-122"/>
                <a:ea typeface="微软雅黑" panose="020B0503020204020204" pitchFamily="34" charset="-122"/>
              </a:rPr>
              <a:t>倍</a:t>
            </a:r>
          </a:p>
        </p:txBody>
      </p:sp>
      <p:sp>
        <p:nvSpPr>
          <p:cNvPr id="83971" name="AutoShape 3">
            <a:hlinkClick r:id="rId2" action="ppaction://hlinksldjump"/>
          </p:cNvPr>
          <p:cNvSpPr>
            <a:spLocks noChangeArrowheads="1"/>
          </p:cNvSpPr>
          <p:nvPr/>
        </p:nvSpPr>
        <p:spPr bwMode="auto">
          <a:xfrm>
            <a:off x="8686800" y="6237288"/>
            <a:ext cx="457200" cy="457200"/>
          </a:xfrm>
          <a:prstGeom prst="smileyFace">
            <a:avLst>
              <a:gd name="adj" fmla="val 4653"/>
            </a:avLst>
          </a:prstGeom>
          <a:solidFill>
            <a:srgbClr val="FF3300"/>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Tree>
  </p:cSld>
  <p:clrMapOvr>
    <a:masterClrMapping/>
  </p:clrMapOvr>
  <p:transition spd="slow">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467544" y="476672"/>
            <a:ext cx="6419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pPr>
            <a:r>
              <a:rPr kumimoji="1" lang="en-US" altLang="zh-CN" sz="3600" dirty="0">
                <a:solidFill>
                  <a:srgbClr val="FF0000"/>
                </a:solidFill>
                <a:latin typeface="微软雅黑" panose="020B0503020204020204" pitchFamily="34" charset="-122"/>
                <a:ea typeface="微软雅黑" panose="020B0503020204020204" pitchFamily="34" charset="-122"/>
              </a:rPr>
              <a:t>2.</a:t>
            </a:r>
            <a:r>
              <a:rPr kumimoji="1" lang="zh-CN" altLang="en-US" sz="3600" dirty="0">
                <a:solidFill>
                  <a:srgbClr val="FF0000"/>
                </a:solidFill>
                <a:latin typeface="微软雅黑" panose="020B0503020204020204" pitchFamily="34" charset="-122"/>
                <a:ea typeface="微软雅黑" panose="020B0503020204020204" pitchFamily="34" charset="-122"/>
              </a:rPr>
              <a:t>底物的形变和诱导契合</a:t>
            </a:r>
          </a:p>
        </p:txBody>
      </p:sp>
      <p:sp>
        <p:nvSpPr>
          <p:cNvPr id="84995" name="Text Box 3"/>
          <p:cNvSpPr txBox="1">
            <a:spLocks noChangeArrowheads="1"/>
          </p:cNvSpPr>
          <p:nvPr/>
        </p:nvSpPr>
        <p:spPr bwMode="auto">
          <a:xfrm>
            <a:off x="755650" y="1628775"/>
            <a:ext cx="763587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25000"/>
              </a:lnSpc>
              <a:spcBef>
                <a:spcPct val="0"/>
              </a:spcBef>
            </a:pPr>
            <a:r>
              <a:rPr kumimoji="1" lang="zh-CN" altLang="en-US" b="0" dirty="0">
                <a:solidFill>
                  <a:schemeClr val="accent2"/>
                </a:solidFill>
                <a:latin typeface="隶书" panose="02010509060101010101" pitchFamily="49" charset="-122"/>
              </a:rPr>
              <a:t>  </a:t>
            </a:r>
            <a:r>
              <a:rPr kumimoji="1" lang="zh-CN" altLang="en-US" dirty="0">
                <a:solidFill>
                  <a:schemeClr val="tx1"/>
                </a:solidFill>
                <a:latin typeface="微软雅黑" panose="020B0503020204020204" pitchFamily="34" charset="-122"/>
                <a:ea typeface="微软雅黑" panose="020B0503020204020204" pitchFamily="34" charset="-122"/>
              </a:rPr>
              <a:t>当酶与底物靠近时，不仅酶构象受底物作用而变化，底物分子也常常受酶作用而变化，也就是酶使底物分子中的敏感键发生“变形”，从而促使底物中的敏感键更易于破裂。因而更容易形成一个互相契合的酶</a:t>
            </a:r>
            <a:r>
              <a:rPr kumimoji="1" lang="en-US" altLang="zh-CN"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底的复合物而提高催化效率。</a:t>
            </a:r>
          </a:p>
        </p:txBody>
      </p:sp>
    </p:spTree>
  </p:cSld>
  <p:clrMapOvr>
    <a:masterClrMapping/>
  </p:clrMapOvr>
  <p:transition spd="slow">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p:cNvSpPr txBox="1">
            <a:spLocks noChangeArrowheads="1"/>
          </p:cNvSpPr>
          <p:nvPr/>
        </p:nvSpPr>
        <p:spPr bwMode="auto">
          <a:xfrm>
            <a:off x="2627313" y="5084763"/>
            <a:ext cx="3549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dirty="0">
                <a:solidFill>
                  <a:srgbClr val="00FF00"/>
                </a:solidFill>
                <a:latin typeface="微软雅黑" panose="020B0503020204020204" pitchFamily="34" charset="-122"/>
                <a:ea typeface="微软雅黑" panose="020B0503020204020204" pitchFamily="34" charset="-122"/>
              </a:rPr>
              <a:t>底物分子发生形变</a:t>
            </a:r>
          </a:p>
        </p:txBody>
      </p:sp>
      <p:grpSp>
        <p:nvGrpSpPr>
          <p:cNvPr id="86019" name="Group 3"/>
          <p:cNvGrpSpPr>
            <a:grpSpLocks/>
          </p:cNvGrpSpPr>
          <p:nvPr/>
        </p:nvGrpSpPr>
        <p:grpSpPr bwMode="auto">
          <a:xfrm>
            <a:off x="468313" y="731838"/>
            <a:ext cx="8066087" cy="3729037"/>
            <a:chOff x="295" y="461"/>
            <a:chExt cx="5081" cy="2349"/>
          </a:xfrm>
        </p:grpSpPr>
        <p:pic>
          <p:nvPicPr>
            <p:cNvPr id="86024" name="Picture 4" descr="Image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026"/>
              <a:ext cx="5081"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5" name="Line 5"/>
            <p:cNvSpPr>
              <a:spLocks noChangeShapeType="1"/>
            </p:cNvSpPr>
            <p:nvPr/>
          </p:nvSpPr>
          <p:spPr bwMode="auto">
            <a:xfrm flipV="1">
              <a:off x="1519" y="754"/>
              <a:ext cx="545" cy="544"/>
            </a:xfrm>
            <a:prstGeom prst="line">
              <a:avLst/>
            </a:prstGeom>
            <a:noFill/>
            <a:ln w="76200">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6"/>
            <p:cNvSpPr txBox="1">
              <a:spLocks noChangeArrowheads="1"/>
            </p:cNvSpPr>
            <p:nvPr/>
          </p:nvSpPr>
          <p:spPr bwMode="auto">
            <a:xfrm>
              <a:off x="2051" y="461"/>
              <a:ext cx="4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b="0">
                  <a:solidFill>
                    <a:srgbClr val="FF0000"/>
                  </a:solidFill>
                  <a:latin typeface="Arial" panose="020B0604020202020204" pitchFamily="34" charset="0"/>
                </a:rPr>
                <a:t>酶</a:t>
              </a:r>
            </a:p>
          </p:txBody>
        </p:sp>
        <p:sp>
          <p:nvSpPr>
            <p:cNvPr id="86027" name="Line 7"/>
            <p:cNvSpPr>
              <a:spLocks noChangeShapeType="1"/>
            </p:cNvSpPr>
            <p:nvPr/>
          </p:nvSpPr>
          <p:spPr bwMode="auto">
            <a:xfrm>
              <a:off x="1292" y="1933"/>
              <a:ext cx="363" cy="499"/>
            </a:xfrm>
            <a:prstGeom prst="line">
              <a:avLst/>
            </a:prstGeom>
            <a:noFill/>
            <a:ln w="76200">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Text Box 8"/>
            <p:cNvSpPr txBox="1">
              <a:spLocks noChangeArrowheads="1"/>
            </p:cNvSpPr>
            <p:nvPr/>
          </p:nvSpPr>
          <p:spPr bwMode="auto">
            <a:xfrm>
              <a:off x="1565" y="2251"/>
              <a:ext cx="7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b="0">
                  <a:solidFill>
                    <a:srgbClr val="FF0000"/>
                  </a:solidFill>
                  <a:latin typeface="Arial" panose="020B0604020202020204" pitchFamily="34" charset="0"/>
                </a:rPr>
                <a:t>底物</a:t>
              </a:r>
            </a:p>
          </p:txBody>
        </p:sp>
      </p:grpSp>
      <p:sp>
        <p:nvSpPr>
          <p:cNvPr id="301065" name="Line 9"/>
          <p:cNvSpPr>
            <a:spLocks noChangeShapeType="1"/>
          </p:cNvSpPr>
          <p:nvPr/>
        </p:nvSpPr>
        <p:spPr bwMode="auto">
          <a:xfrm>
            <a:off x="4572000" y="2997200"/>
            <a:ext cx="0" cy="431800"/>
          </a:xfrm>
          <a:prstGeom prst="line">
            <a:avLst/>
          </a:prstGeom>
          <a:noFill/>
          <a:ln w="76200">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1066" name="Text Box 10"/>
          <p:cNvSpPr txBox="1">
            <a:spLocks noChangeArrowheads="1"/>
          </p:cNvSpPr>
          <p:nvPr/>
        </p:nvSpPr>
        <p:spPr bwMode="auto">
          <a:xfrm>
            <a:off x="3708400" y="3429000"/>
            <a:ext cx="2160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sz="2800" b="0">
                <a:solidFill>
                  <a:srgbClr val="0000FF"/>
                </a:solidFill>
                <a:latin typeface="Arial" panose="020B0604020202020204" pitchFamily="34" charset="0"/>
              </a:rPr>
              <a:t>同时形变</a:t>
            </a:r>
          </a:p>
        </p:txBody>
      </p:sp>
      <p:sp>
        <p:nvSpPr>
          <p:cNvPr id="86022" name="Line 11"/>
          <p:cNvSpPr>
            <a:spLocks noChangeShapeType="1"/>
          </p:cNvSpPr>
          <p:nvPr/>
        </p:nvSpPr>
        <p:spPr bwMode="auto">
          <a:xfrm>
            <a:off x="7235825" y="4005263"/>
            <a:ext cx="144463" cy="792162"/>
          </a:xfrm>
          <a:prstGeom prst="line">
            <a:avLst/>
          </a:prstGeom>
          <a:noFill/>
          <a:ln w="76200">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1068" name="Text Box 12"/>
          <p:cNvSpPr txBox="1">
            <a:spLocks noChangeArrowheads="1"/>
          </p:cNvSpPr>
          <p:nvPr/>
        </p:nvSpPr>
        <p:spPr bwMode="auto">
          <a:xfrm>
            <a:off x="6948488" y="4797425"/>
            <a:ext cx="1081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lang="zh-CN" altLang="en-US" sz="2800" b="0">
                <a:solidFill>
                  <a:schemeClr val="folHlink"/>
                </a:solidFill>
                <a:latin typeface="Arial" panose="020B0604020202020204" pitchFamily="34" charset="0"/>
              </a:rPr>
              <a:t>产物</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withEffect">
                                  <p:stCondLst>
                                    <p:cond delay="0"/>
                                  </p:stCondLst>
                                  <p:childTnLst>
                                    <p:set>
                                      <p:cBhvr>
                                        <p:cTn id="6" dur="1" fill="hold">
                                          <p:stCondLst>
                                            <p:cond delay="0"/>
                                          </p:stCondLst>
                                        </p:cTn>
                                        <p:tgtEl>
                                          <p:spTgt spid="301058"/>
                                        </p:tgtEl>
                                        <p:attrNameLst>
                                          <p:attrName>style.visibility</p:attrName>
                                        </p:attrNameLst>
                                      </p:cBhvr>
                                      <p:to>
                                        <p:strVal val="visible"/>
                                      </p:to>
                                    </p:set>
                                    <p:anim to="" calcmode="lin" valueType="num">
                                      <p:cBhvr>
                                        <p:cTn id="7" dur="1" fill="hold"/>
                                        <p:tgtEl>
                                          <p:spTgt spid="301058"/>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01065"/>
                                        </p:tgtEl>
                                        <p:attrNameLst>
                                          <p:attrName>style.visibility</p:attrName>
                                        </p:attrNameLst>
                                      </p:cBhvr>
                                      <p:to>
                                        <p:strVal val="visible"/>
                                      </p:to>
                                    </p:set>
                                    <p:animEffect transition="in" filter="strips(downLeft)">
                                      <p:cBhvr>
                                        <p:cTn id="12" dur="500"/>
                                        <p:tgtEl>
                                          <p:spTgt spid="3010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1066"/>
                                        </p:tgtEl>
                                        <p:attrNameLst>
                                          <p:attrName>style.visibility</p:attrName>
                                        </p:attrNameLst>
                                      </p:cBhvr>
                                      <p:to>
                                        <p:strVal val="visible"/>
                                      </p:to>
                                    </p:set>
                                    <p:animEffect transition="in" filter="randombar(horizontal)">
                                      <p:cBhvr>
                                        <p:cTn id="17" dur="500"/>
                                        <p:tgtEl>
                                          <p:spTgt spid="3010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1068"/>
                                        </p:tgtEl>
                                        <p:attrNameLst>
                                          <p:attrName>style.visibility</p:attrName>
                                        </p:attrNameLst>
                                      </p:cBhvr>
                                      <p:to>
                                        <p:strVal val="visible"/>
                                      </p:to>
                                    </p:set>
                                    <p:animEffect transition="in" filter="randombar(horizontal)">
                                      <p:cBhvr>
                                        <p:cTn id="22" dur="500"/>
                                        <p:tgtEl>
                                          <p:spTgt spid="30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01065" grpId="0" animBg="1"/>
      <p:bldP spid="301066" grpId="0"/>
      <p:bldP spid="3010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755650" y="476250"/>
            <a:ext cx="565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en-US" altLang="zh-CN" sz="4000" dirty="0">
                <a:solidFill>
                  <a:srgbClr val="FF0000"/>
                </a:solidFill>
                <a:latin typeface="微软雅黑" panose="020B0503020204020204" pitchFamily="34" charset="-122"/>
                <a:ea typeface="微软雅黑" panose="020B0503020204020204" pitchFamily="34" charset="-122"/>
              </a:rPr>
              <a:t>3</a:t>
            </a:r>
            <a:r>
              <a:rPr kumimoji="1" lang="zh-CN" altLang="en-US" sz="4000" dirty="0">
                <a:solidFill>
                  <a:srgbClr val="FF0000"/>
                </a:solidFill>
                <a:latin typeface="微软雅黑" panose="020B0503020204020204" pitchFamily="34" charset="-122"/>
                <a:ea typeface="微软雅黑" panose="020B0503020204020204" pitchFamily="34" charset="-122"/>
              </a:rPr>
              <a:t>、酸碱催化</a:t>
            </a:r>
          </a:p>
        </p:txBody>
      </p:sp>
      <p:sp>
        <p:nvSpPr>
          <p:cNvPr id="87043" name="Rectangle 3"/>
          <p:cNvSpPr>
            <a:spLocks noChangeArrowheads="1"/>
          </p:cNvSpPr>
          <p:nvPr/>
        </p:nvSpPr>
        <p:spPr bwMode="auto">
          <a:xfrm>
            <a:off x="468313" y="1196975"/>
            <a:ext cx="8131175"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pPr>
            <a:r>
              <a:rPr kumimoji="1" lang="zh-CN" altLang="en-US" dirty="0">
                <a:solidFill>
                  <a:srgbClr val="0000CC"/>
                </a:solidFill>
                <a:latin typeface="微软雅黑" panose="020B0503020204020204" pitchFamily="34" charset="-122"/>
                <a:ea typeface="微软雅黑" panose="020B0503020204020204" pitchFamily="34" charset="-122"/>
              </a:rPr>
              <a:t>酸碱催化</a:t>
            </a:r>
            <a:r>
              <a:rPr kumimoji="1" lang="zh-CN" altLang="en-US" dirty="0">
                <a:solidFill>
                  <a:schemeClr val="tx1"/>
                </a:solidFill>
                <a:latin typeface="微软雅黑" panose="020B0503020204020204" pitchFamily="34" charset="-122"/>
                <a:ea typeface="微软雅黑" panose="020B0503020204020204" pitchFamily="34" charset="-122"/>
              </a:rPr>
              <a:t>是通过瞬时的向反应物提供质子或从反应物接受质子以稳定过渡态，加速反应的一类催化机制。</a:t>
            </a:r>
            <a:r>
              <a:rPr kumimoji="1" lang="zh-CN" altLang="en-US" b="0" dirty="0">
                <a:solidFill>
                  <a:schemeClr val="tx1"/>
                </a:solidFill>
                <a:latin typeface="微软雅黑" panose="020B0503020204020204" pitchFamily="34" charset="-122"/>
                <a:ea typeface="微软雅黑" panose="020B0503020204020204" pitchFamily="34" charset="-122"/>
              </a:rPr>
              <a:t>  </a:t>
            </a:r>
          </a:p>
        </p:txBody>
      </p:sp>
      <p:sp>
        <p:nvSpPr>
          <p:cNvPr id="302084" name="Rectangle 4"/>
          <p:cNvSpPr>
            <a:spLocks noChangeArrowheads="1"/>
          </p:cNvSpPr>
          <p:nvPr/>
        </p:nvSpPr>
        <p:spPr bwMode="auto">
          <a:xfrm>
            <a:off x="468313" y="3068638"/>
            <a:ext cx="77930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endParaRPr kumimoji="1"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02085" name="Rectangle 5"/>
          <p:cNvSpPr>
            <a:spLocks noChangeArrowheads="1"/>
          </p:cNvSpPr>
          <p:nvPr/>
        </p:nvSpPr>
        <p:spPr bwMode="auto">
          <a:xfrm>
            <a:off x="539750" y="4076700"/>
            <a:ext cx="81375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pP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356071" y="2849803"/>
            <a:ext cx="6504881" cy="387040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302084"/>
                                        </p:tgtEl>
                                        <p:attrNameLst>
                                          <p:attrName>style.visibility</p:attrName>
                                        </p:attrNameLst>
                                      </p:cBhvr>
                                      <p:to>
                                        <p:strVal val="visible"/>
                                      </p:to>
                                    </p:set>
                                    <p:anim calcmode="lin" valueType="num">
                                      <p:cBhvr additive="base">
                                        <p:cTn id="7" dur="500" fill="hold"/>
                                        <p:tgtEl>
                                          <p:spTgt spid="302084"/>
                                        </p:tgtEl>
                                        <p:attrNameLst>
                                          <p:attrName>ppt_x</p:attrName>
                                        </p:attrNameLst>
                                      </p:cBhvr>
                                      <p:tavLst>
                                        <p:tav tm="0">
                                          <p:val>
                                            <p:strVal val="0-#ppt_w/2"/>
                                          </p:val>
                                        </p:tav>
                                        <p:tav tm="100000">
                                          <p:val>
                                            <p:strVal val="#ppt_x"/>
                                          </p:val>
                                        </p:tav>
                                      </p:tavLst>
                                    </p:anim>
                                    <p:anim calcmode="lin" valueType="num">
                                      <p:cBhvr additive="base">
                                        <p:cTn id="8" dur="500" fill="hold"/>
                                        <p:tgtEl>
                                          <p:spTgt spid="3020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302085">
                                            <p:txEl>
                                              <p:pRg st="0" end="0"/>
                                            </p:txEl>
                                          </p:spTgt>
                                        </p:tgtEl>
                                        <p:attrNameLst>
                                          <p:attrName>style.visibility</p:attrName>
                                        </p:attrNameLst>
                                      </p:cBhvr>
                                      <p:to>
                                        <p:strVal val="visible"/>
                                      </p:to>
                                    </p:set>
                                    <p:anim calcmode="lin" valueType="num">
                                      <p:cBhvr additive="base">
                                        <p:cTn id="13" dur="500" fill="hold"/>
                                        <p:tgtEl>
                                          <p:spTgt spid="30208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20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autoUpdateAnimBg="0"/>
      <p:bldP spid="30208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12750" y="188640"/>
            <a:ext cx="8229600" cy="1143000"/>
          </a:xfrm>
        </p:spPr>
        <p:txBody>
          <a:bodyPr/>
          <a:lstStyle/>
          <a:p>
            <a:pPr eaLnBrk="1" hangingPunct="1"/>
            <a:r>
              <a:rPr lang="zh-CN" altLang="en-US" b="1" dirty="0" smtClean="0">
                <a:solidFill>
                  <a:srgbClr val="008000"/>
                </a:solidFill>
                <a:latin typeface="微软雅黑" panose="020B0503020204020204" pitchFamily="34" charset="-122"/>
                <a:ea typeface="微软雅黑" panose="020B0503020204020204" pitchFamily="34" charset="-122"/>
              </a:rPr>
              <a:t>常见质子供体和受体</a:t>
            </a:r>
            <a:endParaRPr lang="en-US" altLang="zh-CN" b="1" dirty="0" smtClean="0">
              <a:solidFill>
                <a:srgbClr val="008000"/>
              </a:solidFill>
              <a:latin typeface="微软雅黑" panose="020B0503020204020204" pitchFamily="34" charset="-122"/>
              <a:ea typeface="微软雅黑" panose="020B0503020204020204" pitchFamily="34" charset="-122"/>
            </a:endParaRPr>
          </a:p>
        </p:txBody>
      </p:sp>
      <p:grpSp>
        <p:nvGrpSpPr>
          <p:cNvPr id="30722" name="Group 3"/>
          <p:cNvGrpSpPr>
            <a:grpSpLocks/>
          </p:cNvGrpSpPr>
          <p:nvPr/>
        </p:nvGrpSpPr>
        <p:grpSpPr bwMode="auto">
          <a:xfrm>
            <a:off x="762000" y="1600200"/>
            <a:ext cx="7531100" cy="4662488"/>
            <a:chOff x="632" y="935"/>
            <a:chExt cx="4496" cy="2937"/>
          </a:xfrm>
        </p:grpSpPr>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935"/>
              <a:ext cx="449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5"/>
            <p:cNvSpPr txBox="1">
              <a:spLocks noChangeArrowheads="1"/>
            </p:cNvSpPr>
            <p:nvPr/>
          </p:nvSpPr>
          <p:spPr bwMode="auto">
            <a:xfrm>
              <a:off x="703" y="1071"/>
              <a:ext cx="4400"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氨基酸残基      酸式（质子供体） 碱式（质子受体）</a:t>
              </a:r>
            </a:p>
          </p:txBody>
        </p:sp>
      </p:grpSp>
      <p:sp>
        <p:nvSpPr>
          <p:cNvPr id="30725" name="AutoShape 6">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78088549"/>
      </p:ext>
    </p:extLst>
  </p:cSld>
  <p:clrMapOvr>
    <a:masterClrMapping/>
  </p:clrMapOvr>
  <p:transition spd="slow">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683568" y="260648"/>
            <a:ext cx="7331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pPr>
            <a:r>
              <a:rPr kumimoji="1" lang="en-US" altLang="zh-CN" sz="4000" dirty="0">
                <a:solidFill>
                  <a:srgbClr val="FF0000"/>
                </a:solidFill>
                <a:latin typeface="微软雅黑" panose="020B0503020204020204" pitchFamily="34" charset="-122"/>
                <a:ea typeface="微软雅黑" panose="020B0503020204020204" pitchFamily="34" charset="-122"/>
              </a:rPr>
              <a:t>4</a:t>
            </a:r>
            <a:r>
              <a:rPr kumimoji="1" lang="zh-CN" altLang="en-US" sz="4000" dirty="0">
                <a:solidFill>
                  <a:srgbClr val="FF0000"/>
                </a:solidFill>
                <a:latin typeface="微软雅黑" panose="020B0503020204020204" pitchFamily="34" charset="-122"/>
                <a:ea typeface="微软雅黑" panose="020B0503020204020204" pitchFamily="34" charset="-122"/>
              </a:rPr>
              <a:t>、共价催化</a:t>
            </a:r>
            <a:r>
              <a:rPr kumimoji="1" lang="zh-CN" altLang="en-US" b="0" dirty="0">
                <a:solidFill>
                  <a:schemeClr val="accent1"/>
                </a:solidFill>
                <a:latin typeface="微软雅黑" panose="020B0503020204020204" pitchFamily="34" charset="-122"/>
                <a:ea typeface="微软雅黑" panose="020B0503020204020204" pitchFamily="34" charset="-122"/>
              </a:rPr>
              <a:t>     </a:t>
            </a:r>
            <a:endParaRPr kumimoji="1" lang="zh-CN" altLang="en-US" b="0" dirty="0">
              <a:solidFill>
                <a:schemeClr val="tx1"/>
              </a:solidFill>
              <a:latin typeface="微软雅黑" panose="020B0503020204020204" pitchFamily="34" charset="-122"/>
              <a:ea typeface="微软雅黑" panose="020B0503020204020204" pitchFamily="34" charset="-122"/>
            </a:endParaRPr>
          </a:p>
        </p:txBody>
      </p:sp>
      <p:sp>
        <p:nvSpPr>
          <p:cNvPr id="304131" name="Rectangle 3"/>
          <p:cNvSpPr>
            <a:spLocks noChangeArrowheads="1"/>
          </p:cNvSpPr>
          <p:nvPr/>
        </p:nvSpPr>
        <p:spPr bwMode="auto">
          <a:xfrm>
            <a:off x="179512" y="1412776"/>
            <a:ext cx="8521824"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20000"/>
              </a:spcBef>
              <a:buFontTx/>
              <a:buChar char="•"/>
            </a:pPr>
            <a:r>
              <a:rPr kumimoji="1" lang="zh-CN" altLang="en-US" sz="2400" dirty="0">
                <a:solidFill>
                  <a:schemeClr val="tx1"/>
                </a:solidFill>
                <a:latin typeface="微软雅黑" panose="020B0503020204020204" pitchFamily="34" charset="-122"/>
                <a:ea typeface="微软雅黑" panose="020B0503020204020204" pitchFamily="34" charset="-122"/>
              </a:rPr>
              <a:t>催化剂通过与底物形成反应活性很高的共价过渡产物，使反应活化能降低，从而提高反应速度的过程，称为</a:t>
            </a:r>
            <a:r>
              <a:rPr kumimoji="1" lang="zh-CN" altLang="en-US" sz="2400" dirty="0">
                <a:solidFill>
                  <a:srgbClr val="009900"/>
                </a:solidFill>
                <a:latin typeface="微软雅黑" panose="020B0503020204020204" pitchFamily="34" charset="-122"/>
                <a:ea typeface="微软雅黑" panose="020B0503020204020204" pitchFamily="34" charset="-122"/>
              </a:rPr>
              <a:t>共价催化</a:t>
            </a:r>
            <a:r>
              <a:rPr kumimoji="1" lang="zh-CN" altLang="en-US" sz="2400" dirty="0">
                <a:solidFill>
                  <a:srgbClr val="000099"/>
                </a:solidFill>
                <a:latin typeface="微软雅黑" panose="020B0503020204020204" pitchFamily="34" charset="-122"/>
                <a:ea typeface="微软雅黑" panose="020B0503020204020204" pitchFamily="34" charset="-122"/>
              </a:rPr>
              <a:t>。</a:t>
            </a:r>
          </a:p>
          <a:p>
            <a:pPr eaLnBrk="1" hangingPunct="1">
              <a:spcBef>
                <a:spcPct val="20000"/>
              </a:spcBef>
            </a:pPr>
            <a:r>
              <a:rPr kumimoji="1" lang="zh-CN" altLang="en-US" sz="2400" dirty="0">
                <a:solidFill>
                  <a:schemeClr val="tx1"/>
                </a:solidFill>
                <a:latin typeface="微软雅黑" panose="020B0503020204020204" pitchFamily="34" charset="-122"/>
                <a:ea typeface="微软雅黑" panose="020B0503020204020204" pitchFamily="34" charset="-122"/>
              </a:rPr>
              <a:t>    它包括两种类型：</a:t>
            </a:r>
            <a:r>
              <a:rPr kumimoji="1" lang="zh-CN" altLang="en-US" sz="2400" dirty="0">
                <a:solidFill>
                  <a:srgbClr val="FF0000"/>
                </a:solidFill>
                <a:latin typeface="微软雅黑" panose="020B0503020204020204" pitchFamily="34" charset="-122"/>
                <a:ea typeface="微软雅黑" panose="020B0503020204020204" pitchFamily="34" charset="-122"/>
              </a:rPr>
              <a:t>亲核催化</a:t>
            </a:r>
            <a:r>
              <a:rPr kumimoji="1" lang="zh-CN" altLang="en-US" sz="2400" dirty="0">
                <a:solidFill>
                  <a:schemeClr val="tx1"/>
                </a:solidFill>
                <a:latin typeface="微软雅黑" panose="020B0503020204020204" pitchFamily="34" charset="-122"/>
                <a:ea typeface="微软雅黑" panose="020B0503020204020204" pitchFamily="34" charset="-122"/>
              </a:rPr>
              <a:t>和</a:t>
            </a:r>
            <a:r>
              <a:rPr kumimoji="1" lang="zh-CN" altLang="en-US" sz="2400" dirty="0">
                <a:solidFill>
                  <a:srgbClr val="FF0000"/>
                </a:solidFill>
                <a:latin typeface="微软雅黑" panose="020B0503020204020204" pitchFamily="34" charset="-122"/>
                <a:ea typeface="微软雅黑" panose="020B0503020204020204" pitchFamily="34" charset="-122"/>
              </a:rPr>
              <a:t>亲电催化</a:t>
            </a:r>
          </a:p>
          <a:p>
            <a:pPr eaLnBrk="1" hangingPunct="1">
              <a:spcBef>
                <a:spcPct val="20000"/>
              </a:spcBef>
              <a:buFontTx/>
              <a:buChar char="•"/>
            </a:pPr>
            <a:r>
              <a:rPr kumimoji="1" lang="zh-CN" altLang="en-US" sz="2400" dirty="0">
                <a:solidFill>
                  <a:srgbClr val="FF0000"/>
                </a:solidFill>
                <a:latin typeface="微软雅黑" panose="020B0503020204020204" pitchFamily="34" charset="-122"/>
                <a:ea typeface="微软雅黑" panose="020B0503020204020204" pitchFamily="34" charset="-122"/>
              </a:rPr>
              <a:t>亲核基团：</a:t>
            </a:r>
            <a:r>
              <a:rPr kumimoji="1" lang="zh-CN" altLang="en-US" sz="2400" dirty="0">
                <a:solidFill>
                  <a:schemeClr val="tx1"/>
                </a:solidFill>
                <a:latin typeface="微软雅黑" panose="020B0503020204020204" pitchFamily="34" charset="-122"/>
                <a:ea typeface="微软雅黑" panose="020B0503020204020204" pitchFamily="34" charset="-122"/>
              </a:rPr>
              <a:t> </a:t>
            </a:r>
            <a:r>
              <a:rPr kumimoji="1" lang="en-US" altLang="zh-CN" sz="2400" dirty="0">
                <a:solidFill>
                  <a:srgbClr val="FF6600"/>
                </a:solidFill>
                <a:latin typeface="微软雅黑" panose="020B0503020204020204" pitchFamily="34" charset="-122"/>
                <a:ea typeface="微软雅黑" panose="020B0503020204020204" pitchFamily="34" charset="-122"/>
              </a:rPr>
              <a:t>His </a:t>
            </a:r>
            <a:r>
              <a:rPr kumimoji="1" lang="zh-CN" altLang="en-US" sz="2400" dirty="0">
                <a:solidFill>
                  <a:srgbClr val="FF6600"/>
                </a:solidFill>
                <a:latin typeface="微软雅黑" panose="020B0503020204020204" pitchFamily="34" charset="-122"/>
                <a:ea typeface="微软雅黑" panose="020B0503020204020204" pitchFamily="34" charset="-122"/>
              </a:rPr>
              <a:t>的咪唑基，</a:t>
            </a:r>
            <a:r>
              <a:rPr kumimoji="1" lang="en-US" altLang="zh-CN" sz="2400" dirty="0" err="1">
                <a:solidFill>
                  <a:srgbClr val="FF6600"/>
                </a:solidFill>
                <a:latin typeface="微软雅黑" panose="020B0503020204020204" pitchFamily="34" charset="-122"/>
                <a:ea typeface="微软雅黑" panose="020B0503020204020204" pitchFamily="34" charset="-122"/>
              </a:rPr>
              <a:t>Cys</a:t>
            </a:r>
            <a:r>
              <a:rPr kumimoji="1" lang="en-US" altLang="zh-CN" sz="2400" dirty="0">
                <a:solidFill>
                  <a:srgbClr val="FF6600"/>
                </a:solidFill>
                <a:latin typeface="微软雅黑" panose="020B0503020204020204" pitchFamily="34" charset="-122"/>
                <a:ea typeface="微软雅黑" panose="020B0503020204020204" pitchFamily="34" charset="-122"/>
              </a:rPr>
              <a:t> </a:t>
            </a:r>
            <a:r>
              <a:rPr kumimoji="1" lang="zh-CN" altLang="en-US" sz="2400" dirty="0">
                <a:solidFill>
                  <a:srgbClr val="FF6600"/>
                </a:solidFill>
                <a:latin typeface="微软雅黑" panose="020B0503020204020204" pitchFamily="34" charset="-122"/>
                <a:ea typeface="微软雅黑" panose="020B0503020204020204" pitchFamily="34" charset="-122"/>
              </a:rPr>
              <a:t>的硫基，</a:t>
            </a:r>
            <a:r>
              <a:rPr kumimoji="1" lang="en-US" altLang="zh-CN" sz="2400" dirty="0">
                <a:solidFill>
                  <a:srgbClr val="FF6600"/>
                </a:solidFill>
                <a:latin typeface="微软雅黑" panose="020B0503020204020204" pitchFamily="34" charset="-122"/>
                <a:ea typeface="微软雅黑" panose="020B0503020204020204" pitchFamily="34" charset="-122"/>
              </a:rPr>
              <a:t>Asp </a:t>
            </a:r>
            <a:r>
              <a:rPr kumimoji="1" lang="zh-CN" altLang="en-US" sz="2400" dirty="0">
                <a:solidFill>
                  <a:srgbClr val="FF6600"/>
                </a:solidFill>
                <a:latin typeface="微软雅黑" panose="020B0503020204020204" pitchFamily="34" charset="-122"/>
                <a:ea typeface="微软雅黑" panose="020B0503020204020204" pitchFamily="34" charset="-122"/>
              </a:rPr>
              <a:t>的羧基，</a:t>
            </a:r>
            <a:r>
              <a:rPr kumimoji="1" lang="en-US" altLang="zh-CN" sz="2400" dirty="0" err="1">
                <a:solidFill>
                  <a:srgbClr val="FF6600"/>
                </a:solidFill>
                <a:latin typeface="微软雅黑" panose="020B0503020204020204" pitchFamily="34" charset="-122"/>
                <a:ea typeface="微软雅黑" panose="020B0503020204020204" pitchFamily="34" charset="-122"/>
              </a:rPr>
              <a:t>Ser</a:t>
            </a:r>
            <a:r>
              <a:rPr kumimoji="1" lang="en-US" altLang="zh-CN" sz="2400" dirty="0">
                <a:solidFill>
                  <a:srgbClr val="FF6600"/>
                </a:solidFill>
                <a:latin typeface="微软雅黑" panose="020B0503020204020204" pitchFamily="34" charset="-122"/>
                <a:ea typeface="微软雅黑" panose="020B0503020204020204" pitchFamily="34" charset="-122"/>
              </a:rPr>
              <a:t> </a:t>
            </a:r>
            <a:r>
              <a:rPr kumimoji="1" lang="zh-CN" altLang="en-US" sz="2400" dirty="0">
                <a:solidFill>
                  <a:srgbClr val="FF6600"/>
                </a:solidFill>
                <a:latin typeface="微软雅黑" panose="020B0503020204020204" pitchFamily="34" charset="-122"/>
                <a:ea typeface="微软雅黑" panose="020B0503020204020204" pitchFamily="34" charset="-122"/>
              </a:rPr>
              <a:t>的羟基</a:t>
            </a:r>
            <a:r>
              <a:rPr kumimoji="1" lang="zh-CN" altLang="en-US" sz="2400" dirty="0">
                <a:solidFill>
                  <a:schemeClr val="tx1"/>
                </a:solidFill>
                <a:latin typeface="微软雅黑" panose="020B0503020204020204" pitchFamily="34" charset="-122"/>
                <a:ea typeface="微软雅黑" panose="020B0503020204020204" pitchFamily="34" charset="-122"/>
              </a:rPr>
              <a:t>等；</a:t>
            </a:r>
          </a:p>
          <a:p>
            <a:pPr eaLnBrk="1" hangingPunct="1">
              <a:spcBef>
                <a:spcPct val="20000"/>
              </a:spcBef>
              <a:buFontTx/>
              <a:buChar char="•"/>
            </a:pPr>
            <a:r>
              <a:rPr kumimoji="1" lang="zh-CN" altLang="en-US" sz="2400" dirty="0">
                <a:solidFill>
                  <a:srgbClr val="FF0000"/>
                </a:solidFill>
                <a:latin typeface="微软雅黑" panose="020B0503020204020204" pitchFamily="34" charset="-122"/>
                <a:ea typeface="微软雅黑" panose="020B0503020204020204" pitchFamily="34" charset="-122"/>
              </a:rPr>
              <a:t>亲电子基团：</a:t>
            </a:r>
            <a:r>
              <a:rPr kumimoji="1" lang="en-US" altLang="zh-CN" sz="2400" dirty="0">
                <a:solidFill>
                  <a:srgbClr val="FF6600"/>
                </a:solidFill>
                <a:latin typeface="微软雅黑" panose="020B0503020204020204" pitchFamily="34" charset="-122"/>
                <a:ea typeface="微软雅黑" panose="020B0503020204020204" pitchFamily="34" charset="-122"/>
              </a:rPr>
              <a:t>H</a:t>
            </a:r>
            <a:r>
              <a:rPr kumimoji="1" lang="en-US" altLang="zh-CN" sz="2400" baseline="30000" dirty="0">
                <a:solidFill>
                  <a:srgbClr val="FF6600"/>
                </a:solidFill>
                <a:latin typeface="微软雅黑" panose="020B0503020204020204" pitchFamily="34" charset="-122"/>
                <a:ea typeface="微软雅黑" panose="020B0503020204020204" pitchFamily="34" charset="-122"/>
              </a:rPr>
              <a:t>+</a:t>
            </a:r>
            <a:r>
              <a:rPr kumimoji="1" lang="en-US" altLang="zh-CN" sz="2400" dirty="0">
                <a:solidFill>
                  <a:srgbClr val="FF6600"/>
                </a:solidFill>
                <a:latin typeface="微软雅黑" panose="020B0503020204020204" pitchFamily="34" charset="-122"/>
                <a:ea typeface="微软雅黑" panose="020B0503020204020204" pitchFamily="34" charset="-122"/>
              </a:rPr>
              <a:t> </a:t>
            </a:r>
            <a:r>
              <a:rPr kumimoji="1" lang="zh-CN" altLang="en-US" sz="2400" dirty="0">
                <a:solidFill>
                  <a:srgbClr val="FF6600"/>
                </a:solidFill>
                <a:latin typeface="微软雅黑" panose="020B0503020204020204" pitchFamily="34" charset="-122"/>
                <a:ea typeface="微软雅黑" panose="020B0503020204020204" pitchFamily="34" charset="-122"/>
              </a:rPr>
              <a:t>、</a:t>
            </a:r>
            <a:r>
              <a:rPr kumimoji="1" lang="en-US" altLang="zh-CN" sz="2400" dirty="0">
                <a:solidFill>
                  <a:srgbClr val="FF6600"/>
                </a:solidFill>
                <a:latin typeface="微软雅黑" panose="020B0503020204020204" pitchFamily="34" charset="-122"/>
                <a:ea typeface="微软雅黑" panose="020B0503020204020204" pitchFamily="34" charset="-122"/>
              </a:rPr>
              <a:t>Mg</a:t>
            </a:r>
            <a:r>
              <a:rPr kumimoji="1" lang="en-US" altLang="zh-CN" sz="2400" baseline="30000" dirty="0">
                <a:solidFill>
                  <a:srgbClr val="FF6600"/>
                </a:solidFill>
                <a:latin typeface="微软雅黑" panose="020B0503020204020204" pitchFamily="34" charset="-122"/>
                <a:ea typeface="微软雅黑" panose="020B0503020204020204" pitchFamily="34" charset="-122"/>
              </a:rPr>
              <a:t>2+</a:t>
            </a:r>
            <a:r>
              <a:rPr kumimoji="1" lang="zh-CN" altLang="en-US" sz="2400" dirty="0">
                <a:solidFill>
                  <a:srgbClr val="FF6600"/>
                </a:solidFill>
                <a:latin typeface="微软雅黑" panose="020B0503020204020204" pitchFamily="34" charset="-122"/>
                <a:ea typeface="微软雅黑" panose="020B0503020204020204" pitchFamily="34" charset="-122"/>
              </a:rPr>
              <a:t>、 </a:t>
            </a:r>
            <a:r>
              <a:rPr kumimoji="1" lang="en-US" altLang="zh-CN" sz="2400" dirty="0">
                <a:solidFill>
                  <a:srgbClr val="FF6600"/>
                </a:solidFill>
                <a:latin typeface="微软雅黑" panose="020B0503020204020204" pitchFamily="34" charset="-122"/>
                <a:ea typeface="微软雅黑" panose="020B0503020204020204" pitchFamily="34" charset="-122"/>
              </a:rPr>
              <a:t>Mn</a:t>
            </a:r>
            <a:r>
              <a:rPr kumimoji="1" lang="en-US" altLang="zh-CN" sz="2400" baseline="30000" dirty="0">
                <a:solidFill>
                  <a:srgbClr val="FF6600"/>
                </a:solidFill>
                <a:latin typeface="微软雅黑" panose="020B0503020204020204" pitchFamily="34" charset="-122"/>
                <a:ea typeface="微软雅黑" panose="020B0503020204020204" pitchFamily="34" charset="-122"/>
              </a:rPr>
              <a:t>2+</a:t>
            </a:r>
            <a:r>
              <a:rPr kumimoji="1" lang="en-US" altLang="zh-CN" sz="2400" dirty="0">
                <a:solidFill>
                  <a:srgbClr val="FF6600"/>
                </a:solidFill>
                <a:latin typeface="微软雅黑" panose="020B0503020204020204" pitchFamily="34" charset="-122"/>
                <a:ea typeface="微软雅黑" panose="020B0503020204020204" pitchFamily="34" charset="-122"/>
              </a:rPr>
              <a:t> </a:t>
            </a:r>
            <a:r>
              <a:rPr kumimoji="1" lang="zh-CN" altLang="en-US" sz="2400" dirty="0">
                <a:solidFill>
                  <a:srgbClr val="FF6600"/>
                </a:solidFill>
                <a:latin typeface="微软雅黑" panose="020B0503020204020204" pitchFamily="34" charset="-122"/>
                <a:ea typeface="微软雅黑" panose="020B0503020204020204" pitchFamily="34" charset="-122"/>
              </a:rPr>
              <a:t>、</a:t>
            </a:r>
            <a:r>
              <a:rPr kumimoji="1" lang="en-US" altLang="zh-CN" sz="2400" dirty="0">
                <a:solidFill>
                  <a:srgbClr val="FF6600"/>
                </a:solidFill>
                <a:latin typeface="微软雅黑" panose="020B0503020204020204" pitchFamily="34" charset="-122"/>
                <a:ea typeface="微软雅黑" panose="020B0503020204020204" pitchFamily="34" charset="-122"/>
              </a:rPr>
              <a:t>Fe</a:t>
            </a:r>
            <a:r>
              <a:rPr kumimoji="1" lang="en-US" altLang="zh-CN" sz="2400" baseline="30000" dirty="0">
                <a:solidFill>
                  <a:srgbClr val="FF6600"/>
                </a:solidFill>
                <a:latin typeface="微软雅黑" panose="020B0503020204020204" pitchFamily="34" charset="-122"/>
                <a:ea typeface="微软雅黑" panose="020B0503020204020204" pitchFamily="34" charset="-122"/>
              </a:rPr>
              <a:t>3+</a:t>
            </a:r>
          </a:p>
          <a:p>
            <a:pPr eaLnBrk="1" hangingPunct="1">
              <a:spcBef>
                <a:spcPct val="20000"/>
              </a:spcBef>
              <a:buFontTx/>
              <a:buChar char="•"/>
            </a:pPr>
            <a:r>
              <a:rPr kumimoji="1" lang="zh-CN" altLang="en-US" sz="2400" dirty="0">
                <a:solidFill>
                  <a:schemeClr val="tx1"/>
                </a:solidFill>
                <a:latin typeface="微软雅黑" panose="020B0503020204020204" pitchFamily="34" charset="-122"/>
                <a:ea typeface="微软雅黑" panose="020B0503020204020204" pitchFamily="34" charset="-122"/>
              </a:rPr>
              <a:t>某些辅酶，如</a:t>
            </a:r>
            <a:r>
              <a:rPr kumimoji="1" lang="zh-CN" altLang="en-US" sz="2400" dirty="0">
                <a:solidFill>
                  <a:srgbClr val="FF6600"/>
                </a:solidFill>
                <a:latin typeface="微软雅黑" panose="020B0503020204020204" pitchFamily="34" charset="-122"/>
                <a:ea typeface="微软雅黑" panose="020B0503020204020204" pitchFamily="34" charset="-122"/>
              </a:rPr>
              <a:t>焦磷酸硫胺素</a:t>
            </a:r>
            <a:r>
              <a:rPr kumimoji="1" lang="zh-CN" altLang="en-US" sz="2400" dirty="0">
                <a:solidFill>
                  <a:schemeClr val="tx1"/>
                </a:solidFill>
                <a:latin typeface="微软雅黑" panose="020B0503020204020204" pitchFamily="34" charset="-122"/>
                <a:ea typeface="微软雅黑" panose="020B0503020204020204" pitchFamily="34" charset="-122"/>
              </a:rPr>
              <a:t>和</a:t>
            </a:r>
            <a:r>
              <a:rPr kumimoji="1" lang="zh-CN" altLang="en-US" sz="2400" dirty="0">
                <a:solidFill>
                  <a:srgbClr val="FF6600"/>
                </a:solidFill>
                <a:latin typeface="微软雅黑" panose="020B0503020204020204" pitchFamily="34" charset="-122"/>
                <a:ea typeface="微软雅黑" panose="020B0503020204020204" pitchFamily="34" charset="-122"/>
              </a:rPr>
              <a:t>磷酸吡哆醛</a:t>
            </a:r>
            <a:r>
              <a:rPr kumimoji="1" lang="zh-CN" altLang="en-US" sz="2400" dirty="0">
                <a:solidFill>
                  <a:schemeClr val="tx1"/>
                </a:solidFill>
                <a:latin typeface="微软雅黑" panose="020B0503020204020204" pitchFamily="34" charset="-122"/>
                <a:ea typeface="微软雅黑" panose="020B0503020204020204" pitchFamily="34" charset="-122"/>
              </a:rPr>
              <a:t>等也可以参与共价催化作用。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 calcmode="lin" valueType="num">
                                      <p:cBhvr>
                                        <p:cTn id="7" dur="500" fill="hold"/>
                                        <p:tgtEl>
                                          <p:spTgt spid="3041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0413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04131">
                                            <p:txEl>
                                              <p:pRg st="1" end="1"/>
                                            </p:txEl>
                                          </p:spTgt>
                                        </p:tgtEl>
                                        <p:attrNameLst>
                                          <p:attrName>style.visibility</p:attrName>
                                        </p:attrNameLst>
                                      </p:cBhvr>
                                      <p:to>
                                        <p:strVal val="visible"/>
                                      </p:to>
                                    </p:set>
                                    <p:anim calcmode="lin" valueType="num">
                                      <p:cBhvr>
                                        <p:cTn id="13" dur="500" fill="hold"/>
                                        <p:tgtEl>
                                          <p:spTgt spid="30413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0413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04131">
                                            <p:txEl>
                                              <p:pRg st="2" end="2"/>
                                            </p:txEl>
                                          </p:spTgt>
                                        </p:tgtEl>
                                        <p:attrNameLst>
                                          <p:attrName>style.visibility</p:attrName>
                                        </p:attrNameLst>
                                      </p:cBhvr>
                                      <p:to>
                                        <p:strVal val="visible"/>
                                      </p:to>
                                    </p:set>
                                    <p:anim calcmode="lin" valueType="num">
                                      <p:cBhvr>
                                        <p:cTn id="19" dur="500" fill="hold"/>
                                        <p:tgtEl>
                                          <p:spTgt spid="30413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0413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304131">
                                            <p:txEl>
                                              <p:pRg st="3" end="3"/>
                                            </p:txEl>
                                          </p:spTgt>
                                        </p:tgtEl>
                                        <p:attrNameLst>
                                          <p:attrName>style.visibility</p:attrName>
                                        </p:attrNameLst>
                                      </p:cBhvr>
                                      <p:to>
                                        <p:strVal val="visible"/>
                                      </p:to>
                                    </p:set>
                                    <p:anim calcmode="lin" valueType="num">
                                      <p:cBhvr>
                                        <p:cTn id="25" dur="500" fill="hold"/>
                                        <p:tgtEl>
                                          <p:spTgt spid="30413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0413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304131">
                                            <p:txEl>
                                              <p:pRg st="4" end="4"/>
                                            </p:txEl>
                                          </p:spTgt>
                                        </p:tgtEl>
                                        <p:attrNameLst>
                                          <p:attrName>style.visibility</p:attrName>
                                        </p:attrNameLst>
                                      </p:cBhvr>
                                      <p:to>
                                        <p:strVal val="visible"/>
                                      </p:to>
                                    </p:set>
                                    <p:anim calcmode="lin" valueType="num">
                                      <p:cBhvr>
                                        <p:cTn id="31" dur="500" fill="hold"/>
                                        <p:tgtEl>
                                          <p:spTgt spid="30413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04131">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429500" cy="5011738"/>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05953"/>
      </p:ext>
    </p:extLst>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38200" y="1755775"/>
            <a:ext cx="6172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50000"/>
              </a:lnSpc>
              <a:spcBef>
                <a:spcPct val="0"/>
              </a:spcBef>
            </a:pPr>
            <a:r>
              <a:rPr kumimoji="1" lang="zh-CN" altLang="en-US" sz="2400" b="0">
                <a:solidFill>
                  <a:schemeClr val="tx1"/>
                </a:solidFill>
                <a:latin typeface="Times New Roman" panose="02020603050405020304" pitchFamily="18" charset="0"/>
                <a:ea typeface="宋体" panose="02010600030101010101" pitchFamily="2" charset="-122"/>
              </a:rPr>
              <a:t>       </a:t>
            </a:r>
            <a:r>
              <a:rPr kumimoji="1" lang="en-US" altLang="zh-CN" sz="2400">
                <a:solidFill>
                  <a:schemeClr val="tx1"/>
                </a:solidFill>
                <a:latin typeface="Times New Roman" panose="02020603050405020304" pitchFamily="18" charset="0"/>
                <a:ea typeface="宋体" panose="02010600030101010101" pitchFamily="2" charset="-122"/>
              </a:rPr>
              <a:t>20</a:t>
            </a:r>
            <a:r>
              <a:rPr kumimoji="1" lang="zh-CN" altLang="en-US" sz="2400">
                <a:solidFill>
                  <a:schemeClr val="tx1"/>
                </a:solidFill>
                <a:latin typeface="Times New Roman" panose="02020603050405020304" pitchFamily="18" charset="0"/>
                <a:ea typeface="宋体" panose="02010600030101010101" pitchFamily="2" charset="-122"/>
              </a:rPr>
              <a:t>世纪</a:t>
            </a:r>
            <a:r>
              <a:rPr kumimoji="1" lang="en-US" altLang="zh-CN" sz="2400">
                <a:solidFill>
                  <a:schemeClr val="tx1"/>
                </a:solidFill>
                <a:latin typeface="Times New Roman" panose="02020603050405020304" pitchFamily="18" charset="0"/>
                <a:ea typeface="宋体" panose="02010600030101010101" pitchFamily="2" charset="-122"/>
              </a:rPr>
              <a:t>80</a:t>
            </a:r>
            <a:r>
              <a:rPr kumimoji="1" lang="zh-CN" altLang="en-US" sz="2400">
                <a:solidFill>
                  <a:schemeClr val="tx1"/>
                </a:solidFill>
                <a:latin typeface="Times New Roman" panose="02020603050405020304" pitchFamily="18" charset="0"/>
                <a:ea typeface="宋体" panose="02010600030101010101" pitchFamily="2" charset="-122"/>
              </a:rPr>
              <a:t>年代发现某些</a:t>
            </a:r>
            <a:r>
              <a:rPr kumimoji="1" lang="en-US" altLang="zh-CN" sz="2400">
                <a:solidFill>
                  <a:schemeClr val="tx1"/>
                </a:solidFill>
                <a:latin typeface="Times New Roman" panose="02020603050405020304" pitchFamily="18" charset="0"/>
                <a:ea typeface="宋体" panose="02010600030101010101" pitchFamily="2" charset="-122"/>
              </a:rPr>
              <a:t>RNA</a:t>
            </a:r>
            <a:r>
              <a:rPr kumimoji="1" lang="zh-CN" altLang="en-US" sz="2400">
                <a:solidFill>
                  <a:schemeClr val="tx1"/>
                </a:solidFill>
                <a:latin typeface="Times New Roman" panose="02020603050405020304" pitchFamily="18" charset="0"/>
                <a:ea typeface="宋体" panose="02010600030101010101" pitchFamily="2" charset="-122"/>
              </a:rPr>
              <a:t>有催化活性，还有一些抗体也有催化活性，甚至有些</a:t>
            </a:r>
            <a:r>
              <a:rPr kumimoji="1" lang="en-US" altLang="zh-CN" sz="2400">
                <a:solidFill>
                  <a:schemeClr val="tx1"/>
                </a:solidFill>
                <a:latin typeface="Times New Roman" panose="02020603050405020304" pitchFamily="18" charset="0"/>
                <a:ea typeface="宋体" panose="02010600030101010101" pitchFamily="2" charset="-122"/>
              </a:rPr>
              <a:t>DNA</a:t>
            </a:r>
            <a:r>
              <a:rPr kumimoji="1" lang="zh-CN" altLang="en-US" sz="2400">
                <a:solidFill>
                  <a:schemeClr val="tx1"/>
                </a:solidFill>
                <a:latin typeface="Times New Roman" panose="02020603050405020304" pitchFamily="18" charset="0"/>
                <a:ea typeface="宋体" panose="02010600030101010101" pitchFamily="2" charset="-122"/>
              </a:rPr>
              <a:t>也有催化活性，使酶是蛋白质的传统概念受到很大冲击。 </a:t>
            </a:r>
          </a:p>
        </p:txBody>
      </p:sp>
    </p:spTree>
  </p:cSld>
  <p:clrMapOvr>
    <a:masterClrMapping/>
  </p:clrMapOvr>
  <p:transition spd="slow">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900477" y="548680"/>
            <a:ext cx="64928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ctr" eaLnBrk="1" hangingPunct="1">
              <a:spcBef>
                <a:spcPct val="0"/>
              </a:spcBef>
            </a:pPr>
            <a:r>
              <a:rPr kumimoji="1" lang="en-US" altLang="zh-CN" sz="3600" dirty="0">
                <a:solidFill>
                  <a:srgbClr val="0000CC"/>
                </a:solidFill>
                <a:latin typeface="微软雅黑" panose="020B0503020204020204" pitchFamily="34" charset="-122"/>
                <a:ea typeface="微软雅黑" panose="020B0503020204020204" pitchFamily="34" charset="-122"/>
              </a:rPr>
              <a:t>5</a:t>
            </a:r>
            <a:r>
              <a:rPr kumimoji="1" lang="zh-CN" altLang="en-US" sz="3600" dirty="0">
                <a:solidFill>
                  <a:srgbClr val="0000CC"/>
                </a:solidFill>
                <a:latin typeface="微软雅黑" panose="020B0503020204020204" pitchFamily="34" charset="-122"/>
                <a:ea typeface="微软雅黑" panose="020B0503020204020204" pitchFamily="34" charset="-122"/>
              </a:rPr>
              <a:t>、活性部位微环境的</a:t>
            </a:r>
            <a:r>
              <a:rPr kumimoji="1" lang="zh-CN" altLang="en-US" sz="3600" dirty="0" smtClean="0">
                <a:solidFill>
                  <a:srgbClr val="0000CC"/>
                </a:solidFill>
                <a:latin typeface="微软雅黑" panose="020B0503020204020204" pitchFamily="34" charset="-122"/>
                <a:ea typeface="微软雅黑" panose="020B0503020204020204" pitchFamily="34" charset="-122"/>
              </a:rPr>
              <a:t>影响</a:t>
            </a:r>
            <a:endParaRPr kumimoji="1" lang="en-US" altLang="zh-CN" sz="3600" dirty="0" smtClean="0">
              <a:solidFill>
                <a:srgbClr val="0000CC"/>
              </a:solidFill>
              <a:latin typeface="微软雅黑" panose="020B0503020204020204" pitchFamily="34" charset="-122"/>
              <a:ea typeface="微软雅黑" panose="020B0503020204020204" pitchFamily="34" charset="-122"/>
            </a:endParaRPr>
          </a:p>
          <a:p>
            <a:pPr algn="ctr" eaLnBrk="1" hangingPunct="1">
              <a:spcBef>
                <a:spcPct val="0"/>
              </a:spcBef>
            </a:pPr>
            <a:r>
              <a:rPr kumimoji="1" lang="zh-CN" altLang="en-US" sz="2400" dirty="0" smtClean="0">
                <a:solidFill>
                  <a:srgbClr val="C00000"/>
                </a:solidFill>
                <a:latin typeface="宋体" panose="02010600030101010101" pitchFamily="2" charset="-122"/>
                <a:ea typeface="宋体" panose="02010600030101010101" pitchFamily="2" charset="-122"/>
              </a:rPr>
              <a:t>（</a:t>
            </a:r>
            <a:r>
              <a:rPr kumimoji="1" lang="zh-CN" altLang="en-US" sz="2400" dirty="0">
                <a:solidFill>
                  <a:srgbClr val="C00000"/>
                </a:solidFill>
                <a:latin typeface="微软雅黑" panose="020B0503020204020204" pitchFamily="34" charset="-122"/>
                <a:ea typeface="微软雅黑" panose="020B0503020204020204" pitchFamily="34" charset="-122"/>
              </a:rPr>
              <a:t>酶活性中心是低介电区域</a:t>
            </a:r>
            <a:r>
              <a:rPr kumimoji="1" lang="zh-CN" altLang="en-US" sz="2400" dirty="0">
                <a:solidFill>
                  <a:srgbClr val="C00000"/>
                </a:solidFill>
                <a:latin typeface="宋体" panose="02010600030101010101" pitchFamily="2" charset="-122"/>
                <a:ea typeface="宋体" panose="02010600030101010101" pitchFamily="2" charset="-122"/>
              </a:rPr>
              <a:t>）</a:t>
            </a:r>
          </a:p>
        </p:txBody>
      </p:sp>
      <p:sp>
        <p:nvSpPr>
          <p:cNvPr id="89091" name="Text Box 3"/>
          <p:cNvSpPr txBox="1">
            <a:spLocks noChangeArrowheads="1"/>
          </p:cNvSpPr>
          <p:nvPr/>
        </p:nvSpPr>
        <p:spPr bwMode="auto">
          <a:xfrm>
            <a:off x="900113" y="2492375"/>
            <a:ext cx="74850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b="0" dirty="0">
                <a:solidFill>
                  <a:schemeClr val="tx1"/>
                </a:solidFill>
                <a:latin typeface="微软雅黑" panose="020B0503020204020204" pitchFamily="34" charset="-122"/>
                <a:ea typeface="微软雅黑" panose="020B0503020204020204" pitchFamily="34" charset="-122"/>
              </a:rPr>
              <a:t>    </a:t>
            </a:r>
            <a:r>
              <a:rPr kumimoji="1" lang="zh-CN" altLang="en-US" dirty="0">
                <a:solidFill>
                  <a:schemeClr val="tx1"/>
                </a:solidFill>
                <a:latin typeface="微软雅黑" panose="020B0503020204020204" pitchFamily="34" charset="-122"/>
                <a:ea typeface="微软雅黑" panose="020B0503020204020204" pitchFamily="34" charset="-122"/>
              </a:rPr>
              <a:t>酶活性中心处于一个非极性环境中，其介电常数较在水介质（极性介质）中的介电常数低，在非极性环境中两个带电基团之间的静电作用比在极性环境中显著增高。从而有利于同底物的结合。</a:t>
            </a:r>
          </a:p>
          <a:p>
            <a:pPr eaLnBrk="1" hangingPunct="1">
              <a:spcBef>
                <a:spcPct val="0"/>
              </a:spcBef>
            </a:pPr>
            <a:endParaRPr kumimoji="1" lang="zh-CN" altLang="en-US" dirty="0">
              <a:solidFill>
                <a:schemeClr val="tx1"/>
              </a:solidFill>
              <a:latin typeface="Times New Roman" panose="02020603050405020304" pitchFamily="18" charset="0"/>
            </a:endParaRPr>
          </a:p>
        </p:txBody>
      </p:sp>
    </p:spTree>
  </p:cSld>
  <p:clrMapOvr>
    <a:masterClrMapping/>
  </p:clrMapOvr>
  <p:transition spd="slow">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rrowheads="1"/>
          </p:cNvSpPr>
          <p:nvPr/>
        </p:nvSpPr>
        <p:spPr bwMode="auto">
          <a:xfrm>
            <a:off x="381000" y="1905000"/>
            <a:ext cx="152400" cy="152400"/>
          </a:xfrm>
          <a:prstGeom prst="ellipse">
            <a:avLst/>
          </a:prstGeom>
          <a:solidFill>
            <a:srgbClr val="006600"/>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63" name="Oval 3"/>
          <p:cNvSpPr>
            <a:spLocks noChangeArrowheads="1"/>
          </p:cNvSpPr>
          <p:nvPr/>
        </p:nvSpPr>
        <p:spPr bwMode="auto">
          <a:xfrm>
            <a:off x="381000" y="1447800"/>
            <a:ext cx="152400" cy="152400"/>
          </a:xfrm>
          <a:prstGeom prst="ellipse">
            <a:avLst/>
          </a:prstGeom>
          <a:solidFill>
            <a:srgbClr val="FF6600"/>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64" name="Oval 4"/>
          <p:cNvSpPr>
            <a:spLocks noChangeArrowheads="1"/>
          </p:cNvSpPr>
          <p:nvPr/>
        </p:nvSpPr>
        <p:spPr bwMode="auto">
          <a:xfrm>
            <a:off x="381000" y="990600"/>
            <a:ext cx="152400" cy="152400"/>
          </a:xfrm>
          <a:prstGeom prst="ellipse">
            <a:avLst/>
          </a:prstGeom>
          <a:solidFill>
            <a:srgbClr val="0000CC"/>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65" name="Oval 5"/>
          <p:cNvSpPr>
            <a:spLocks noChangeArrowheads="1"/>
          </p:cNvSpPr>
          <p:nvPr/>
        </p:nvSpPr>
        <p:spPr bwMode="auto">
          <a:xfrm>
            <a:off x="381000" y="2362200"/>
            <a:ext cx="152400" cy="152400"/>
          </a:xfrm>
          <a:prstGeom prst="ellipse">
            <a:avLst/>
          </a:prstGeom>
          <a:solidFill>
            <a:srgbClr val="CC0000"/>
          </a:solidFill>
          <a:ln w="9525">
            <a:solidFill>
              <a:schemeClr val="tx1"/>
            </a:solidFill>
            <a:round/>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66" name="Text Box 6"/>
          <p:cNvSpPr txBox="1">
            <a:spLocks noChangeArrowheads="1"/>
          </p:cNvSpPr>
          <p:nvPr/>
        </p:nvSpPr>
        <p:spPr bwMode="auto">
          <a:xfrm>
            <a:off x="533400" y="661481"/>
            <a:ext cx="12954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spcBef>
                <a:spcPct val="50000"/>
              </a:spcBef>
            </a:pPr>
            <a:r>
              <a:rPr lang="zh-CN" altLang="en-US" sz="1600" dirty="0" smtClean="0">
                <a:solidFill>
                  <a:schemeClr val="tx1"/>
                </a:solidFill>
                <a:latin typeface="隶书" panose="02010509060101010101" pitchFamily="49" charset="-122"/>
              </a:rPr>
              <a:t>为</a:t>
            </a:r>
            <a:r>
              <a:rPr lang="en-US" altLang="zh-CN" sz="1600" dirty="0">
                <a:solidFill>
                  <a:schemeClr val="tx1"/>
                </a:solidFill>
                <a:latin typeface="隶书" panose="02010509060101010101" pitchFamily="49" charset="-122"/>
              </a:rPr>
              <a:t>Tyr 248</a:t>
            </a:r>
          </a:p>
          <a:p>
            <a:pPr>
              <a:spcBef>
                <a:spcPct val="50000"/>
              </a:spcBef>
            </a:pPr>
            <a:r>
              <a:rPr lang="zh-CN" altLang="en-US" sz="1600" dirty="0">
                <a:solidFill>
                  <a:schemeClr val="tx1"/>
                </a:solidFill>
                <a:latin typeface="隶书" panose="02010509060101010101" pitchFamily="49" charset="-122"/>
              </a:rPr>
              <a:t>为</a:t>
            </a:r>
            <a:r>
              <a:rPr lang="en-US" altLang="zh-CN" sz="1600" dirty="0" err="1">
                <a:solidFill>
                  <a:schemeClr val="tx1"/>
                </a:solidFill>
                <a:latin typeface="隶书" panose="02010509060101010101" pitchFamily="49" charset="-122"/>
              </a:rPr>
              <a:t>Arg</a:t>
            </a:r>
            <a:r>
              <a:rPr lang="en-US" altLang="zh-CN" sz="1600" dirty="0">
                <a:solidFill>
                  <a:schemeClr val="tx1"/>
                </a:solidFill>
                <a:latin typeface="隶书" panose="02010509060101010101" pitchFamily="49" charset="-122"/>
              </a:rPr>
              <a:t> 145</a:t>
            </a:r>
          </a:p>
          <a:p>
            <a:pPr>
              <a:spcBef>
                <a:spcPct val="50000"/>
              </a:spcBef>
            </a:pPr>
            <a:r>
              <a:rPr lang="zh-CN" altLang="en-US" sz="1600" dirty="0">
                <a:solidFill>
                  <a:schemeClr val="tx1"/>
                </a:solidFill>
                <a:latin typeface="隶书" panose="02010509060101010101" pitchFamily="49" charset="-122"/>
              </a:rPr>
              <a:t>为</a:t>
            </a:r>
            <a:r>
              <a:rPr lang="en-US" altLang="zh-CN" sz="1600" dirty="0" err="1">
                <a:solidFill>
                  <a:schemeClr val="tx1"/>
                </a:solidFill>
                <a:latin typeface="隶书" panose="02010509060101010101" pitchFamily="49" charset="-122"/>
              </a:rPr>
              <a:t>Glu</a:t>
            </a:r>
            <a:r>
              <a:rPr lang="en-US" altLang="zh-CN" sz="1600" dirty="0">
                <a:solidFill>
                  <a:schemeClr val="tx1"/>
                </a:solidFill>
                <a:latin typeface="隶书" panose="02010509060101010101" pitchFamily="49" charset="-122"/>
              </a:rPr>
              <a:t> 270</a:t>
            </a:r>
          </a:p>
          <a:p>
            <a:pPr>
              <a:spcBef>
                <a:spcPct val="50000"/>
              </a:spcBef>
            </a:pPr>
            <a:r>
              <a:rPr lang="zh-CN" altLang="en-US" sz="1600" dirty="0">
                <a:solidFill>
                  <a:schemeClr val="tx1"/>
                </a:solidFill>
                <a:latin typeface="隶书" panose="02010509060101010101" pitchFamily="49" charset="-122"/>
              </a:rPr>
              <a:t>为底物</a:t>
            </a:r>
          </a:p>
        </p:txBody>
      </p:sp>
      <p:grpSp>
        <p:nvGrpSpPr>
          <p:cNvPr id="92167" name="Group 7"/>
          <p:cNvGrpSpPr>
            <a:grpSpLocks/>
          </p:cNvGrpSpPr>
          <p:nvPr/>
        </p:nvGrpSpPr>
        <p:grpSpPr bwMode="auto">
          <a:xfrm>
            <a:off x="1752600" y="-4343400"/>
            <a:ext cx="6629400" cy="10972800"/>
            <a:chOff x="1104" y="-2736"/>
            <a:chExt cx="4176" cy="6912"/>
          </a:xfrm>
        </p:grpSpPr>
        <p:pic>
          <p:nvPicPr>
            <p:cNvPr id="92169" name="Picture 8" descr="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 y="-2736"/>
              <a:ext cx="4176" cy="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70" name="Group 9"/>
            <p:cNvGrpSpPr>
              <a:grpSpLocks/>
            </p:cNvGrpSpPr>
            <p:nvPr/>
          </p:nvGrpSpPr>
          <p:grpSpPr bwMode="auto">
            <a:xfrm>
              <a:off x="2839" y="-1046"/>
              <a:ext cx="495" cy="307"/>
              <a:chOff x="4416" y="2256"/>
              <a:chExt cx="336" cy="192"/>
            </a:xfrm>
          </p:grpSpPr>
          <p:sp>
            <p:nvSpPr>
              <p:cNvPr id="92175" name="Oval 10"/>
              <p:cNvSpPr>
                <a:spLocks noChangeArrowheads="1"/>
              </p:cNvSpPr>
              <p:nvPr/>
            </p:nvSpPr>
            <p:spPr bwMode="auto">
              <a:xfrm>
                <a:off x="4416" y="2256"/>
                <a:ext cx="192" cy="192"/>
              </a:xfrm>
              <a:prstGeom prst="ellipse">
                <a:avLst/>
              </a:prstGeom>
              <a:solidFill>
                <a:srgbClr val="FFCCFF"/>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76" name="Text Box 11"/>
              <p:cNvSpPr txBox="1">
                <a:spLocks noChangeArrowheads="1"/>
              </p:cNvSpPr>
              <p:nvPr/>
            </p:nvSpPr>
            <p:spPr bwMode="auto">
              <a:xfrm>
                <a:off x="4416" y="2256"/>
                <a:ext cx="33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400">
                    <a:solidFill>
                      <a:schemeClr val="accent2"/>
                    </a:solidFill>
                    <a:latin typeface="Times New Roman" panose="02020603050405020304" pitchFamily="18" charset="0"/>
                    <a:ea typeface="宋体" panose="02010600030101010101" pitchFamily="2" charset="-122"/>
                  </a:rPr>
                  <a:t>Zn</a:t>
                </a:r>
              </a:p>
            </p:txBody>
          </p:sp>
        </p:grpSp>
        <p:sp>
          <p:nvSpPr>
            <p:cNvPr id="92171" name="Oval 12"/>
            <p:cNvSpPr>
              <a:spLocks noChangeArrowheads="1"/>
            </p:cNvSpPr>
            <p:nvPr/>
          </p:nvSpPr>
          <p:spPr bwMode="auto">
            <a:xfrm>
              <a:off x="2721" y="2448"/>
              <a:ext cx="293" cy="278"/>
            </a:xfrm>
            <a:prstGeom prst="ellipse">
              <a:avLst/>
            </a:prstGeom>
            <a:solidFill>
              <a:srgbClr val="00CCFF"/>
            </a:solidFill>
            <a:ln w="12700" cap="sq">
              <a:solidFill>
                <a:schemeClr val="bg1"/>
              </a:solidFill>
              <a:round/>
              <a:headEnd type="none" w="sm" len="sm"/>
              <a:tailEnd type="none" w="sm" len="sm"/>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72" name="Text Box 13"/>
            <p:cNvSpPr txBox="1">
              <a:spLocks noChangeArrowheads="1"/>
            </p:cNvSpPr>
            <p:nvPr/>
          </p:nvSpPr>
          <p:spPr bwMode="auto">
            <a:xfrm>
              <a:off x="2721" y="2457"/>
              <a:ext cx="4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1800">
                  <a:solidFill>
                    <a:schemeClr val="tx1"/>
                  </a:solidFill>
                  <a:latin typeface="Times New Roman" panose="02020603050405020304" pitchFamily="18" charset="0"/>
                  <a:ea typeface="宋体" panose="02010600030101010101" pitchFamily="2" charset="-122"/>
                </a:rPr>
                <a:t>Zn</a:t>
              </a:r>
            </a:p>
          </p:txBody>
        </p:sp>
        <p:sp>
          <p:nvSpPr>
            <p:cNvPr id="92173" name="Rectangle 14"/>
            <p:cNvSpPr>
              <a:spLocks noChangeArrowheads="1"/>
            </p:cNvSpPr>
            <p:nvPr/>
          </p:nvSpPr>
          <p:spPr bwMode="auto">
            <a:xfrm>
              <a:off x="1200" y="-2736"/>
              <a:ext cx="3888" cy="3456"/>
            </a:xfrm>
            <a:prstGeom prst="rect">
              <a:avLst/>
            </a:prstGeom>
            <a:solidFill>
              <a:schemeClr val="bg1"/>
            </a:solidFill>
            <a:ln w="9525">
              <a:solidFill>
                <a:schemeClr val="bg1"/>
              </a:solidFill>
              <a:miter lim="800000"/>
              <a:headEnd/>
              <a:tailEnd/>
            </a:ln>
          </p:spPr>
          <p:txBody>
            <a:bodyPr wrap="none"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endParaRPr lang="zh-CN" altLang="en-US"/>
            </a:p>
          </p:txBody>
        </p:sp>
        <p:sp>
          <p:nvSpPr>
            <p:cNvPr id="92174" name="Text Box 15"/>
            <p:cNvSpPr txBox="1">
              <a:spLocks noChangeArrowheads="1"/>
            </p:cNvSpPr>
            <p:nvPr/>
          </p:nvSpPr>
          <p:spPr bwMode="auto">
            <a:xfrm>
              <a:off x="1488" y="285"/>
              <a:ext cx="3696"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3600" dirty="0">
                  <a:solidFill>
                    <a:srgbClr val="CC0099"/>
                  </a:solidFill>
                  <a:latin typeface="微软雅黑" panose="020B0503020204020204" pitchFamily="34" charset="-122"/>
                  <a:ea typeface="微软雅黑" panose="020B0503020204020204" pitchFamily="34" charset="-122"/>
                </a:rPr>
                <a:t>羧肽酶活性中心示意图</a:t>
              </a:r>
              <a:r>
                <a:rPr lang="zh-CN" altLang="en-US" sz="3600" dirty="0">
                  <a:solidFill>
                    <a:schemeClr val="tx1"/>
                  </a:solidFill>
                  <a:latin typeface="微软雅黑" panose="020B0503020204020204" pitchFamily="34" charset="-122"/>
                  <a:ea typeface="微软雅黑" panose="020B0503020204020204" pitchFamily="34" charset="-122"/>
                </a:rPr>
                <a:t/>
              </a:r>
              <a:br>
                <a:rPr lang="zh-CN" altLang="en-US" sz="3600" dirty="0">
                  <a:solidFill>
                    <a:schemeClr val="tx1"/>
                  </a:solidFill>
                  <a:latin typeface="微软雅黑" panose="020B0503020204020204" pitchFamily="34" charset="-122"/>
                  <a:ea typeface="微软雅黑" panose="020B0503020204020204" pitchFamily="34" charset="-122"/>
                </a:rPr>
              </a:br>
              <a:endParaRPr lang="en-US" altLang="zh-CN" sz="3600" dirty="0">
                <a:solidFill>
                  <a:schemeClr val="tx1"/>
                </a:solidFill>
                <a:latin typeface="微软雅黑" panose="020B0503020204020204" pitchFamily="34" charset="-122"/>
                <a:ea typeface="微软雅黑" panose="020B0503020204020204" pitchFamily="34" charset="-122"/>
              </a:endParaRPr>
            </a:p>
          </p:txBody>
        </p:sp>
      </p:grpSp>
      <p:pic>
        <p:nvPicPr>
          <p:cNvPr id="92168" name="Picture 17" descr="girl">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718550"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237973" y="266700"/>
            <a:ext cx="6858000" cy="1650132"/>
          </a:xfrm>
        </p:spPr>
        <p:txBody>
          <a:bodyPr/>
          <a:lstStyle/>
          <a:p>
            <a:r>
              <a:rPr lang="zh-CN" altLang="en-US" sz="3200" b="1" dirty="0">
                <a:solidFill>
                  <a:srgbClr val="0000CC"/>
                </a:solidFill>
                <a:latin typeface="微软雅黑" panose="020B0503020204020204" pitchFamily="34" charset="-122"/>
                <a:ea typeface="微软雅黑" panose="020B0503020204020204" pitchFamily="34" charset="-122"/>
              </a:rPr>
              <a:t>第四</a:t>
            </a:r>
            <a:r>
              <a:rPr lang="zh-CN" altLang="en-US" sz="3200" b="1" dirty="0" smtClean="0">
                <a:solidFill>
                  <a:srgbClr val="0000CC"/>
                </a:solidFill>
                <a:latin typeface="微软雅黑" panose="020B0503020204020204" pitchFamily="34" charset="-122"/>
                <a:ea typeface="微软雅黑" panose="020B0503020204020204" pitchFamily="34" charset="-122"/>
              </a:rPr>
              <a:t>节  </a:t>
            </a:r>
            <a:r>
              <a:rPr lang="zh-CN" altLang="en-US" sz="3200" b="1" u="sng" dirty="0" smtClean="0">
                <a:solidFill>
                  <a:srgbClr val="0000CC"/>
                </a:solidFill>
                <a:latin typeface="微软雅黑" panose="020B0503020204020204" pitchFamily="34" charset="-122"/>
                <a:ea typeface="微软雅黑" panose="020B0503020204020204" pitchFamily="34" charset="-122"/>
              </a:rPr>
              <a:t>酶促反应动力学</a:t>
            </a:r>
            <a:r>
              <a:rPr lang="zh-CN" altLang="en-US" sz="3200" b="1" dirty="0" smtClean="0">
                <a:solidFill>
                  <a:srgbClr val="0000CC"/>
                </a:solidFill>
                <a:latin typeface="微软雅黑" panose="020B0503020204020204" pitchFamily="34" charset="-122"/>
                <a:ea typeface="微软雅黑" panose="020B0503020204020204" pitchFamily="34" charset="-122"/>
              </a:rPr>
              <a:t> </a:t>
            </a:r>
            <a:r>
              <a:rPr lang="zh-CN" altLang="en-US" sz="3200" b="1" dirty="0">
                <a:solidFill>
                  <a:srgbClr val="0000CC"/>
                </a:solidFill>
                <a:latin typeface="微软雅黑" panose="020B0503020204020204" pitchFamily="34" charset="-122"/>
                <a:ea typeface="微软雅黑" panose="020B0503020204020204" pitchFamily="34" charset="-122"/>
              </a:rPr>
              <a:t/>
            </a:r>
            <a:br>
              <a:rPr lang="zh-CN" altLang="en-US" sz="3200" b="1" dirty="0">
                <a:solidFill>
                  <a:srgbClr val="0000CC"/>
                </a:solidFill>
                <a:latin typeface="微软雅黑" panose="020B0503020204020204" pitchFamily="34" charset="-122"/>
                <a:ea typeface="微软雅黑" panose="020B0503020204020204" pitchFamily="34" charset="-122"/>
              </a:rPr>
            </a:br>
            <a:r>
              <a:rPr lang="zh-CN" altLang="en-US" sz="3200" b="1" dirty="0">
                <a:solidFill>
                  <a:srgbClr val="0000CC"/>
                </a:solidFill>
                <a:latin typeface="微软雅黑" panose="020B0503020204020204" pitchFamily="34" charset="-122"/>
                <a:ea typeface="微软雅黑" panose="020B0503020204020204" pitchFamily="34" charset="-122"/>
              </a:rPr>
              <a:t>            </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93187" name="Text Box 3"/>
          <p:cNvSpPr txBox="1">
            <a:spLocks noChangeArrowheads="1"/>
          </p:cNvSpPr>
          <p:nvPr/>
        </p:nvSpPr>
        <p:spPr bwMode="auto">
          <a:xfrm>
            <a:off x="1219200" y="2590800"/>
            <a:ext cx="7239000" cy="237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23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一、</a:t>
            </a:r>
            <a:r>
              <a:rPr lang="zh-CN" altLang="en-US" sz="2800" dirty="0" smtClean="0">
                <a:solidFill>
                  <a:srgbClr val="0000CC"/>
                </a:solidFill>
                <a:latin typeface="微软雅黑" panose="020B0503020204020204" pitchFamily="34" charset="-122"/>
                <a:ea typeface="微软雅黑" panose="020B0503020204020204" pitchFamily="34" charset="-122"/>
              </a:rPr>
              <a:t>酶</a:t>
            </a:r>
            <a:r>
              <a:rPr lang="zh-CN" altLang="en-US" sz="2800" dirty="0" smtClean="0">
                <a:solidFill>
                  <a:srgbClr val="0000CC"/>
                </a:solidFill>
                <a:latin typeface="微软雅黑" panose="020B0503020204020204" pitchFamily="34" charset="-122"/>
                <a:ea typeface="微软雅黑" panose="020B0503020204020204" pitchFamily="34" charset="-122"/>
              </a:rPr>
              <a:t>的活力测定</a:t>
            </a:r>
            <a:endParaRPr lang="zh-CN" altLang="en-US" sz="2800" dirty="0">
              <a:solidFill>
                <a:srgbClr val="0000CC"/>
              </a:solidFill>
              <a:latin typeface="微软雅黑" panose="020B0503020204020204" pitchFamily="34" charset="-122"/>
              <a:ea typeface="微软雅黑" panose="020B0503020204020204" pitchFamily="34" charset="-122"/>
              <a:hlinkClick r:id="rId2" action="ppaction://hlinksldjump"/>
            </a:endParaRPr>
          </a:p>
          <a:p>
            <a:pPr eaLnBrk="1" hangingPunct="1">
              <a:lnSpc>
                <a:spcPct val="25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二</a:t>
            </a:r>
            <a:r>
              <a:rPr lang="zh-CN" altLang="en-US" sz="2800" dirty="0" smtClean="0">
                <a:solidFill>
                  <a:srgbClr val="0000CC"/>
                </a:solidFill>
                <a:latin typeface="微软雅黑" panose="020B0503020204020204" pitchFamily="34" charset="-122"/>
                <a:ea typeface="微软雅黑" panose="020B0503020204020204" pitchFamily="34" charset="-122"/>
              </a:rPr>
              <a:t>、</a:t>
            </a:r>
            <a:r>
              <a:rPr lang="zh-CN" altLang="en-US" sz="2800" dirty="0" smtClean="0">
                <a:solidFill>
                  <a:srgbClr val="0000CC"/>
                </a:solidFill>
                <a:latin typeface="微软雅黑" panose="020B0503020204020204" pitchFamily="34" charset="-122"/>
                <a:ea typeface="微软雅黑" panose="020B0503020204020204" pitchFamily="34" charset="-122"/>
              </a:rPr>
              <a:t>酶反应动力学</a:t>
            </a:r>
            <a:endParaRPr lang="zh-CN" altLang="en-US" sz="2800" dirty="0">
              <a:solidFill>
                <a:srgbClr val="0000CC"/>
              </a:solidFill>
              <a:latin typeface="微软雅黑" panose="020B0503020204020204" pitchFamily="34" charset="-122"/>
              <a:ea typeface="微软雅黑" panose="020B0503020204020204" pitchFamily="34" charset="-122"/>
            </a:endParaRPr>
          </a:p>
        </p:txBody>
      </p:sp>
      <p:pic>
        <p:nvPicPr>
          <p:cNvPr id="93188" name="Picture 5" descr="girl">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718550" y="6099175"/>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a:hlinkClick r:id="rId2" action="ppaction://hlinksldjump"/>
          </p:cNvPr>
          <p:cNvSpPr>
            <a:spLocks noChangeArrowheads="1"/>
          </p:cNvSpPr>
          <p:nvPr/>
        </p:nvSpPr>
        <p:spPr bwMode="auto">
          <a:xfrm>
            <a:off x="564893" y="1654177"/>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44500" indent="-4445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buSzPct val="70000"/>
              <a:buFont typeface="Wingdings" panose="05000000000000000000" pitchFamily="2" charset="2"/>
              <a:buChar char="p"/>
            </a:pPr>
            <a:r>
              <a:rPr lang="zh-CN" altLang="en-US" sz="2800" b="1" dirty="0">
                <a:solidFill>
                  <a:srgbClr val="0000CC"/>
                </a:solidFill>
                <a:latin typeface="微软雅黑" panose="020B0503020204020204" pitchFamily="34" charset="-122"/>
                <a:ea typeface="微软雅黑" panose="020B0503020204020204" pitchFamily="34" charset="-122"/>
              </a:rPr>
              <a:t>酶活力及其测定</a:t>
            </a:r>
          </a:p>
        </p:txBody>
      </p:sp>
      <p:sp>
        <p:nvSpPr>
          <p:cNvPr id="75779" name="Rectangle 5">
            <a:hlinkClick r:id="rId3" action="ppaction://hlinksldjump"/>
          </p:cNvPr>
          <p:cNvSpPr>
            <a:spLocks noChangeArrowheads="1"/>
          </p:cNvSpPr>
          <p:nvPr/>
        </p:nvSpPr>
        <p:spPr bwMode="auto">
          <a:xfrm>
            <a:off x="564893" y="2263348"/>
            <a:ext cx="2436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44500" indent="-4445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buSzPct val="70000"/>
              <a:buFont typeface="Wingdings" panose="05000000000000000000" pitchFamily="2" charset="2"/>
              <a:buChar char="p"/>
            </a:pPr>
            <a:r>
              <a:rPr lang="zh-CN" altLang="en-US" sz="2800" dirty="0">
                <a:solidFill>
                  <a:srgbClr val="0000CC"/>
                </a:solidFill>
                <a:latin typeface="微软雅黑" panose="020B0503020204020204" pitchFamily="34" charset="-122"/>
                <a:ea typeface="微软雅黑" panose="020B0503020204020204" pitchFamily="34" charset="-122"/>
              </a:rPr>
              <a:t>酶活力单位</a:t>
            </a:r>
          </a:p>
        </p:txBody>
      </p:sp>
      <p:sp>
        <p:nvSpPr>
          <p:cNvPr id="75780" name="Rectangle 6">
            <a:hlinkClick r:id="rId4" action="ppaction://hlinksldjump"/>
          </p:cNvPr>
          <p:cNvSpPr>
            <a:spLocks noChangeArrowheads="1"/>
          </p:cNvSpPr>
          <p:nvPr/>
        </p:nvSpPr>
        <p:spPr bwMode="auto">
          <a:xfrm>
            <a:off x="564893" y="2862353"/>
            <a:ext cx="2436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44500" indent="-444500">
              <a:tabLst>
                <a:tab pos="444500" algn="l"/>
              </a:tabLst>
              <a:defRPr sz="2400">
                <a:solidFill>
                  <a:schemeClr val="tx1"/>
                </a:solidFill>
                <a:latin typeface="Arial" panose="020B0604020202020204" pitchFamily="34" charset="0"/>
                <a:ea typeface="黑体" panose="02010609060101010101" pitchFamily="49" charset="-122"/>
              </a:defRPr>
            </a:lvl1pPr>
            <a:lvl2pPr>
              <a:tabLst>
                <a:tab pos="444500" algn="l"/>
              </a:tabLst>
              <a:defRPr sz="2400">
                <a:solidFill>
                  <a:schemeClr val="tx1"/>
                </a:solidFill>
                <a:latin typeface="Arial" panose="020B0604020202020204" pitchFamily="34" charset="0"/>
                <a:ea typeface="黑体" panose="02010609060101010101" pitchFamily="49" charset="-122"/>
              </a:defRPr>
            </a:lvl2pPr>
            <a:lvl3pPr>
              <a:tabLst>
                <a:tab pos="444500" algn="l"/>
              </a:tabLst>
              <a:defRPr sz="2400">
                <a:solidFill>
                  <a:schemeClr val="tx1"/>
                </a:solidFill>
                <a:latin typeface="Arial" panose="020B0604020202020204" pitchFamily="34" charset="0"/>
                <a:ea typeface="黑体" panose="02010609060101010101" pitchFamily="49" charset="-122"/>
              </a:defRPr>
            </a:lvl3pPr>
            <a:lvl4pPr>
              <a:tabLst>
                <a:tab pos="444500" algn="l"/>
              </a:tabLst>
              <a:defRPr sz="2400">
                <a:solidFill>
                  <a:schemeClr val="tx1"/>
                </a:solidFill>
                <a:latin typeface="Arial" panose="020B0604020202020204" pitchFamily="34" charset="0"/>
                <a:ea typeface="黑体" panose="02010609060101010101" pitchFamily="49" charset="-122"/>
              </a:defRPr>
            </a:lvl4pPr>
            <a:lvl5pPr>
              <a:tabLst>
                <a:tab pos="444500" algn="l"/>
              </a:tabLst>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tabLst>
                <a:tab pos="444500" algn="l"/>
              </a:tabLst>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tabLst>
                <a:tab pos="444500" algn="l"/>
              </a:tabLst>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tabLst>
                <a:tab pos="444500" algn="l"/>
              </a:tabLst>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tabLst>
                <a:tab pos="444500" algn="l"/>
              </a:tabLst>
              <a:defRPr sz="2400">
                <a:solidFill>
                  <a:schemeClr val="tx1"/>
                </a:solidFill>
                <a:latin typeface="Arial" panose="020B0604020202020204" pitchFamily="34" charset="0"/>
                <a:ea typeface="黑体" panose="02010609060101010101" pitchFamily="49" charset="-122"/>
              </a:defRPr>
            </a:lvl9pPr>
          </a:lstStyle>
          <a:p>
            <a:pPr>
              <a:buSzPct val="70000"/>
              <a:buFont typeface="Wingdings" panose="05000000000000000000" pitchFamily="2" charset="2"/>
              <a:buChar char="p"/>
            </a:pPr>
            <a:r>
              <a:rPr lang="zh-CN" altLang="en-US" sz="2800" dirty="0">
                <a:solidFill>
                  <a:srgbClr val="0000CC"/>
                </a:solidFill>
                <a:latin typeface="微软雅黑" panose="020B0503020204020204" pitchFamily="34" charset="-122"/>
                <a:ea typeface="微软雅黑" panose="020B0503020204020204" pitchFamily="34" charset="-122"/>
              </a:rPr>
              <a:t>酶的比活力</a:t>
            </a:r>
          </a:p>
        </p:txBody>
      </p:sp>
      <p:sp>
        <p:nvSpPr>
          <p:cNvPr id="75781" name="AutoShape 7">
            <a:hlinkClick r:id="rId5"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
        <p:nvSpPr>
          <p:cNvPr id="3" name="矩形 2"/>
          <p:cNvSpPr/>
          <p:nvPr/>
        </p:nvSpPr>
        <p:spPr>
          <a:xfrm>
            <a:off x="2627784" y="32443"/>
            <a:ext cx="3057247" cy="921086"/>
          </a:xfrm>
          <a:prstGeom prst="rect">
            <a:avLst/>
          </a:prstGeom>
        </p:spPr>
        <p:txBody>
          <a:bodyPr wrap="none">
            <a:spAutoFit/>
          </a:bodyPr>
          <a:lstStyle/>
          <a:p>
            <a:pPr eaLnBrk="1" hangingPunct="1">
              <a:lnSpc>
                <a:spcPct val="230000"/>
              </a:lnSpc>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一、酶的活力测定</a:t>
            </a:r>
            <a:endParaRPr lang="zh-CN" altLang="en-US" sz="2800" dirty="0">
              <a:solidFill>
                <a:srgbClr val="0000CC"/>
              </a:solidFill>
              <a:latin typeface="微软雅黑" panose="020B0503020204020204" pitchFamily="34" charset="-122"/>
              <a:ea typeface="微软雅黑" panose="020B0503020204020204" pitchFamily="34" charset="-122"/>
              <a:hlinkClick r:id="rId6" action="ppaction://hlinksldjump"/>
            </a:endParaRPr>
          </a:p>
        </p:txBody>
      </p:sp>
    </p:spTree>
    <p:extLst>
      <p:ext uri="{BB962C8B-B14F-4D97-AF65-F5344CB8AC3E}">
        <p14:creationId xmlns:p14="http://schemas.microsoft.com/office/powerpoint/2010/main" val="318606748"/>
      </p:ext>
    </p:extLst>
  </p:cSld>
  <p:clrMapOvr>
    <a:masterClrMapping/>
  </p:clrMapOvr>
  <p:transition spd="slow">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444252" y="140724"/>
            <a:ext cx="7886700" cy="1325563"/>
          </a:xfrm>
        </p:spPr>
        <p:txBody>
          <a:bodyPr/>
          <a:lstStyle/>
          <a:p>
            <a:pPr eaLnBrk="1" hangingPunct="1"/>
            <a:r>
              <a:rPr lang="zh-CN" altLang="en-US" sz="3200" b="1" dirty="0" smtClean="0">
                <a:solidFill>
                  <a:srgbClr val="0000CC"/>
                </a:solidFill>
                <a:latin typeface="微软雅黑" panose="020B0503020204020204" pitchFamily="34" charset="-122"/>
                <a:ea typeface="微软雅黑" panose="020B0503020204020204" pitchFamily="34" charset="-122"/>
              </a:rPr>
              <a:t>酶的制备及纯化</a:t>
            </a:r>
          </a:p>
        </p:txBody>
      </p:sp>
      <p:sp>
        <p:nvSpPr>
          <p:cNvPr id="76802" name="Rectangle 3"/>
          <p:cNvSpPr>
            <a:spLocks noGrp="1" noChangeArrowheads="1"/>
          </p:cNvSpPr>
          <p:nvPr>
            <p:ph idx="1"/>
          </p:nvPr>
        </p:nvSpPr>
        <p:spPr>
          <a:xfrm>
            <a:off x="628650" y="1505701"/>
            <a:ext cx="7886700" cy="4351338"/>
          </a:xfrm>
        </p:spPr>
        <p:txBody>
          <a:bodyPr>
            <a:normAutofit lnSpcReduction="10000"/>
          </a:bodyPr>
          <a:lstStyle/>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原则：</a:t>
            </a:r>
            <a:r>
              <a:rPr lang="zh-CN" altLang="en-US" sz="2400" b="1" dirty="0">
                <a:latin typeface="微软雅黑" panose="020B0503020204020204" pitchFamily="34" charset="-122"/>
                <a:ea typeface="微软雅黑" panose="020B0503020204020204" pitchFamily="34" charset="-122"/>
              </a:rPr>
              <a:t>防止一切使酶蛋白变性失活的因素，在制备过程中测酶活性以跟踪酶。</a:t>
            </a:r>
          </a:p>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酶提取纯化的方法</a:t>
            </a:r>
          </a:p>
          <a:p>
            <a:pPr lvl="1" eaLnBrk="1" hangingPunct="1">
              <a:lnSpc>
                <a:spcPct val="120000"/>
              </a:lnSpc>
              <a:buClr>
                <a:srgbClr val="008000"/>
              </a:buClr>
              <a:buSzPct val="85000"/>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破碎细胞</a:t>
            </a:r>
          </a:p>
          <a:p>
            <a:pPr lvl="1" eaLnBrk="1" hangingPunct="1">
              <a:lnSpc>
                <a:spcPct val="120000"/>
              </a:lnSpc>
              <a:buClr>
                <a:srgbClr val="008000"/>
              </a:buClr>
              <a:buSzPct val="85000"/>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抽提</a:t>
            </a:r>
          </a:p>
          <a:p>
            <a:pPr lvl="1" eaLnBrk="1" hangingPunct="1">
              <a:lnSpc>
                <a:spcPct val="120000"/>
              </a:lnSpc>
              <a:buClr>
                <a:srgbClr val="008000"/>
              </a:buClr>
              <a:buSzPct val="85000"/>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浓缩：超滤、凝胶过滤、冷冻干燥等</a:t>
            </a:r>
          </a:p>
          <a:p>
            <a:pPr lvl="1" eaLnBrk="1" hangingPunct="1">
              <a:lnSpc>
                <a:spcPct val="120000"/>
              </a:lnSpc>
              <a:buClr>
                <a:srgbClr val="008000"/>
              </a:buClr>
              <a:buSzPct val="85000"/>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纯化</a:t>
            </a:r>
          </a:p>
          <a:p>
            <a:pPr eaLnBrk="1" hangingPunct="1">
              <a:lnSpc>
                <a:spcPct val="120000"/>
              </a:lnSpc>
              <a:buSzPct val="85000"/>
              <a:buFontTx/>
              <a:buBlip>
                <a:blip r:embed="rId2"/>
              </a:buBlip>
            </a:pPr>
            <a:r>
              <a:rPr lang="zh-CN" altLang="en-US" sz="2000" b="1" dirty="0">
                <a:latin typeface="微软雅黑" panose="020B0503020204020204" pitchFamily="34" charset="-122"/>
                <a:ea typeface="微软雅黑" panose="020B0503020204020204" pitchFamily="34" charset="-122"/>
              </a:rPr>
              <a:t>要检查某一个酶是否存在，一般</a:t>
            </a:r>
            <a:r>
              <a:rPr lang="zh-CN" altLang="en-US" sz="2000" b="1" dirty="0">
                <a:solidFill>
                  <a:srgbClr val="CC0000"/>
                </a:solidFill>
                <a:latin typeface="微软雅黑" panose="020B0503020204020204" pitchFamily="34" charset="-122"/>
                <a:ea typeface="微软雅黑" panose="020B0503020204020204" pitchFamily="34" charset="-122"/>
              </a:rPr>
              <a:t>利用该酶所催化的化学反应特征</a:t>
            </a:r>
            <a:r>
              <a:rPr lang="zh-CN" altLang="en-US" sz="2000" b="1" dirty="0">
                <a:latin typeface="微软雅黑" panose="020B0503020204020204" pitchFamily="34" charset="-122"/>
                <a:ea typeface="微软雅黑" panose="020B0503020204020204" pitchFamily="34" charset="-122"/>
              </a:rPr>
              <a:t>，将所提取的酶液与它所催化的底物在一定条件下进行反应，如有产物产生，并且一经煮沸此种活性即消失，就可以证明提取液中有此酶的存在。</a:t>
            </a:r>
          </a:p>
        </p:txBody>
      </p:sp>
      <p:sp>
        <p:nvSpPr>
          <p:cNvPr id="76803" name="AutoShape 4">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4016500771"/>
      </p:ext>
    </p:extLst>
  </p:cSld>
  <p:clrMapOvr>
    <a:masterClrMapping/>
  </p:clrMapOvr>
  <p:transition spd="slow">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539552" y="61118"/>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酶活力及其测定</a:t>
            </a:r>
            <a:endParaRPr lang="en-US" altLang="zh-CN" sz="3600" b="1" dirty="0" smtClean="0">
              <a:solidFill>
                <a:srgbClr val="0000CC"/>
              </a:solidFill>
              <a:latin typeface="微软雅黑" panose="020B0503020204020204" pitchFamily="34" charset="-122"/>
              <a:ea typeface="微软雅黑" panose="020B0503020204020204" pitchFamily="34" charset="-122"/>
            </a:endParaRPr>
          </a:p>
        </p:txBody>
      </p:sp>
      <p:sp>
        <p:nvSpPr>
          <p:cNvPr id="77826" name="Rectangle 3"/>
          <p:cNvSpPr>
            <a:spLocks noGrp="1" noChangeArrowheads="1"/>
          </p:cNvSpPr>
          <p:nvPr>
            <p:ph idx="1"/>
          </p:nvPr>
        </p:nvSpPr>
        <p:spPr>
          <a:xfrm>
            <a:off x="457200" y="1600201"/>
            <a:ext cx="8229600" cy="2980928"/>
          </a:xfrm>
        </p:spPr>
        <p:txBody>
          <a:bodyPr/>
          <a:lstStyle/>
          <a:p>
            <a:pPr eaLnBrk="1" hangingPunct="1">
              <a:lnSpc>
                <a:spcPct val="120000"/>
              </a:lnSpc>
              <a:buSzPct val="85000"/>
              <a:buFontTx/>
              <a:buBlip>
                <a:blip r:embed="rId2"/>
              </a:buBlip>
            </a:pPr>
            <a:r>
              <a:rPr lang="zh-CN" altLang="en-US" sz="2400" b="1" dirty="0">
                <a:solidFill>
                  <a:srgbClr val="0000CC"/>
                </a:solidFill>
                <a:latin typeface="微软雅黑" panose="020B0503020204020204" pitchFamily="34" charset="-122"/>
                <a:ea typeface="微软雅黑" panose="020B0503020204020204" pitchFamily="34" charset="-122"/>
              </a:rPr>
              <a:t>酶催化一定化学反应的能力称为酶活力</a:t>
            </a:r>
            <a:r>
              <a:rPr lang="en-US" altLang="zh-CN" sz="2400" b="1" dirty="0">
                <a:solidFill>
                  <a:srgbClr val="0000CC"/>
                </a:solidFill>
                <a:latin typeface="微软雅黑" panose="020B0503020204020204" pitchFamily="34" charset="-122"/>
                <a:ea typeface="微软雅黑" panose="020B0503020204020204" pitchFamily="34" charset="-122"/>
              </a:rPr>
              <a:t>(activity)</a:t>
            </a:r>
            <a:r>
              <a:rPr lang="zh-CN" altLang="en-US" sz="2400" b="1" dirty="0">
                <a:solidFill>
                  <a:srgbClr val="0000CC"/>
                </a:solidFill>
                <a:latin typeface="微软雅黑" panose="020B0503020204020204" pitchFamily="34" charset="-122"/>
                <a:ea typeface="微软雅黑" panose="020B0503020204020204" pitchFamily="34" charset="-122"/>
              </a:rPr>
              <a:t>。</a:t>
            </a:r>
          </a:p>
          <a:p>
            <a:pPr eaLnBrk="1" hangingPunct="1">
              <a:lnSpc>
                <a:spcPct val="120000"/>
              </a:lnSpc>
              <a:buSzPct val="85000"/>
              <a:buFontTx/>
              <a:buBlip>
                <a:blip r:embed="rId2"/>
              </a:buBlip>
            </a:pPr>
            <a:r>
              <a:rPr lang="zh-CN" altLang="en-US" sz="2400" b="1" dirty="0">
                <a:solidFill>
                  <a:srgbClr val="0000CC"/>
                </a:solidFill>
                <a:latin typeface="微软雅黑" panose="020B0503020204020204" pitchFamily="34" charset="-122"/>
                <a:ea typeface="微软雅黑" panose="020B0503020204020204" pitchFamily="34" charset="-122"/>
              </a:rPr>
              <a:t>酶活力测定中需要注意的问题：</a:t>
            </a:r>
          </a:p>
          <a:p>
            <a:pPr lvl="1" eaLnBrk="1" hangingPunct="1">
              <a:lnSpc>
                <a:spcPct val="120000"/>
              </a:lnSpc>
              <a:buSzPct val="85000"/>
              <a:buFontTx/>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、最适条件</a:t>
            </a:r>
          </a:p>
          <a:p>
            <a:pPr lvl="1" eaLnBrk="1" hangingPunct="1">
              <a:lnSpc>
                <a:spcPct val="120000"/>
              </a:lnSpc>
              <a:buSzPct val="85000"/>
              <a:buFontTx/>
              <a:buNone/>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、底物量</a:t>
            </a:r>
          </a:p>
          <a:p>
            <a:pPr lvl="1" eaLnBrk="1" hangingPunct="1">
              <a:lnSpc>
                <a:spcPct val="120000"/>
              </a:lnSpc>
              <a:buSzPct val="85000"/>
              <a:buFontTx/>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、反应初期测定，保持反应速度恒定</a:t>
            </a:r>
          </a:p>
          <a:p>
            <a:pPr eaLnBrk="1" hangingPunct="1">
              <a:lnSpc>
                <a:spcPct val="120000"/>
              </a:lnSpc>
              <a:buSzPct val="85000"/>
              <a:buFontTx/>
              <a:buBlip>
                <a:blip r:embed="rId2"/>
              </a:buBlip>
            </a:pP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
        <p:nvSpPr>
          <p:cNvPr id="77827" name="AutoShape 4">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1504594443"/>
      </p:ext>
    </p:extLst>
  </p:cSld>
  <p:clrMapOvr>
    <a:masterClrMapping/>
  </p:clrMapOvr>
  <p:transition spd="slow">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243682"/>
            <a:ext cx="8229600" cy="1143000"/>
          </a:xfrm>
        </p:spPr>
        <p:txBody>
          <a:bodyPr/>
          <a:lstStyle/>
          <a:p>
            <a:pPr eaLnBrk="1" hangingPunct="1"/>
            <a:r>
              <a:rPr lang="zh-CN" altLang="en-US" sz="3200" b="1" dirty="0" smtClean="0">
                <a:solidFill>
                  <a:srgbClr val="0000CC"/>
                </a:solidFill>
                <a:latin typeface="微软雅黑" panose="020B0503020204020204" pitchFamily="34" charset="-122"/>
                <a:ea typeface="微软雅黑" panose="020B0503020204020204" pitchFamily="34" charset="-122"/>
              </a:rPr>
              <a:t>酶活力单位</a:t>
            </a:r>
          </a:p>
        </p:txBody>
      </p:sp>
      <p:sp>
        <p:nvSpPr>
          <p:cNvPr id="78850" name="Rectangle 3"/>
          <p:cNvSpPr>
            <a:spLocks noGrp="1" noChangeArrowheads="1"/>
          </p:cNvSpPr>
          <p:nvPr>
            <p:ph idx="1"/>
          </p:nvPr>
        </p:nvSpPr>
        <p:spPr/>
        <p:txBody>
          <a:bodyPr/>
          <a:lstStyle/>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酶活力的高低是用酶活力单位</a:t>
            </a:r>
            <a:r>
              <a:rPr lang="en-US" altLang="zh-CN" sz="2400" b="1" dirty="0">
                <a:solidFill>
                  <a:srgbClr val="CC0000"/>
                </a:solidFill>
                <a:latin typeface="微软雅黑" panose="020B0503020204020204" pitchFamily="34" charset="-122"/>
                <a:ea typeface="微软雅黑" panose="020B0503020204020204" pitchFamily="34" charset="-122"/>
              </a:rPr>
              <a:t>(Enzyme Unit)</a:t>
            </a:r>
            <a:r>
              <a:rPr lang="zh-CN" altLang="en-US" sz="2400" b="1" dirty="0">
                <a:solidFill>
                  <a:srgbClr val="CC0000"/>
                </a:solidFill>
                <a:latin typeface="微软雅黑" panose="020B0503020204020204" pitchFamily="34" charset="-122"/>
                <a:ea typeface="微软雅黑" panose="020B0503020204020204" pitchFamily="34" charset="-122"/>
              </a:rPr>
              <a:t>来表示的。</a:t>
            </a:r>
          </a:p>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酶活力单位定义</a:t>
            </a:r>
            <a:r>
              <a:rPr lang="zh-CN" altLang="en-US" sz="2400" b="1" dirty="0">
                <a:latin typeface="微软雅黑" panose="020B0503020204020204" pitchFamily="34" charset="-122"/>
                <a:ea typeface="微软雅黑" panose="020B0503020204020204" pitchFamily="34" charset="-122"/>
              </a:rPr>
              <a:t>：</a:t>
            </a:r>
          </a:p>
          <a:p>
            <a:pPr lvl="1" eaLnBrk="1" hangingPunct="1">
              <a:lnSpc>
                <a:spcPct val="120000"/>
              </a:lnSpc>
              <a:buSzPct val="85000"/>
              <a:buFontTx/>
              <a:buBlip>
                <a:blip r:embed="rId2"/>
              </a:buBlip>
            </a:pPr>
            <a:r>
              <a:rPr lang="en-US" altLang="zh-CN" sz="2000" b="1" dirty="0">
                <a:latin typeface="微软雅黑" panose="020B0503020204020204" pitchFamily="34" charset="-122"/>
                <a:ea typeface="微软雅黑" panose="020B0503020204020204" pitchFamily="34" charset="-122"/>
              </a:rPr>
              <a:t>1IU</a:t>
            </a:r>
            <a:r>
              <a:rPr lang="zh-CN" altLang="en-US" sz="2000" b="1" dirty="0">
                <a:latin typeface="微软雅黑" panose="020B0503020204020204" pitchFamily="34" charset="-122"/>
                <a:ea typeface="微软雅黑" panose="020B0503020204020204" pitchFamily="34" charset="-122"/>
              </a:rPr>
              <a:t>：标准条件下，</a:t>
            </a:r>
            <a:r>
              <a:rPr lang="en-US" altLang="zh-CN" sz="2000" b="1" dirty="0">
                <a:latin typeface="微软雅黑" panose="020B0503020204020204" pitchFamily="34" charset="-122"/>
                <a:ea typeface="微软雅黑" panose="020B0503020204020204" pitchFamily="34" charset="-122"/>
              </a:rPr>
              <a:t>1min</a:t>
            </a:r>
            <a:r>
              <a:rPr lang="zh-CN" altLang="en-US" sz="2000" b="1" dirty="0">
                <a:latin typeface="微软雅黑" panose="020B0503020204020204" pitchFamily="34" charset="-122"/>
                <a:ea typeface="微软雅黑" panose="020B0503020204020204" pitchFamily="34" charset="-122"/>
              </a:rPr>
              <a:t>内催化</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微摩尔底物转化为产物的酶量定义为一个酶活力单位。</a:t>
            </a:r>
          </a:p>
          <a:p>
            <a:pPr lvl="1" eaLnBrk="1" hangingPunct="1">
              <a:lnSpc>
                <a:spcPct val="120000"/>
              </a:lnSpc>
              <a:buSzPct val="85000"/>
              <a:buFontTx/>
              <a:buBlip>
                <a:blip r:embed="rId2"/>
              </a:buBlip>
            </a:pPr>
            <a:r>
              <a:rPr lang="en-US" altLang="zh-CN" sz="2000" b="1" dirty="0">
                <a:latin typeface="微软雅黑" panose="020B0503020204020204" pitchFamily="34" charset="-122"/>
                <a:ea typeface="微软雅黑" panose="020B0503020204020204" pitchFamily="34" charset="-122"/>
              </a:rPr>
              <a:t>1Kat</a:t>
            </a:r>
            <a:r>
              <a:rPr lang="zh-CN" altLang="en-US" sz="2000" b="1" dirty="0">
                <a:latin typeface="微软雅黑" panose="020B0503020204020204" pitchFamily="34" charset="-122"/>
                <a:ea typeface="微软雅黑" panose="020B0503020204020204" pitchFamily="34" charset="-122"/>
              </a:rPr>
              <a:t>：在最适条件下，</a:t>
            </a:r>
            <a:r>
              <a:rPr lang="en-US" altLang="zh-CN" sz="2000" b="1" dirty="0">
                <a:latin typeface="微软雅黑" panose="020B0503020204020204" pitchFamily="34" charset="-122"/>
                <a:ea typeface="微软雅黑" panose="020B0503020204020204" pitchFamily="34" charset="-122"/>
              </a:rPr>
              <a:t>1s</a:t>
            </a:r>
            <a:r>
              <a:rPr lang="zh-CN" altLang="en-US" sz="2000" b="1" dirty="0">
                <a:latin typeface="微软雅黑" panose="020B0503020204020204" pitchFamily="34" charset="-122"/>
                <a:ea typeface="微软雅黑" panose="020B0503020204020204" pitchFamily="34" charset="-122"/>
              </a:rPr>
              <a:t>可使</a:t>
            </a:r>
            <a:r>
              <a:rPr lang="en-US" altLang="zh-CN" sz="2000" b="1" dirty="0">
                <a:latin typeface="微软雅黑" panose="020B0503020204020204" pitchFamily="34" charset="-122"/>
                <a:ea typeface="微软雅黑" panose="020B0503020204020204" pitchFamily="34" charset="-122"/>
              </a:rPr>
              <a:t>1mol</a:t>
            </a:r>
            <a:r>
              <a:rPr lang="zh-CN" altLang="en-US" sz="2000" b="1" dirty="0">
                <a:latin typeface="微软雅黑" panose="020B0503020204020204" pitchFamily="34" charset="-122"/>
                <a:ea typeface="微软雅黑" panose="020B0503020204020204" pitchFamily="34" charset="-122"/>
              </a:rPr>
              <a:t>底物转化的酶量。</a:t>
            </a:r>
          </a:p>
          <a:p>
            <a:pPr lvl="1" eaLnBrk="1" hangingPunct="1">
              <a:lnSpc>
                <a:spcPct val="120000"/>
              </a:lnSpc>
              <a:buSzPct val="85000"/>
              <a:buFontTx/>
              <a:buBlip>
                <a:blip r:embed="rId2"/>
              </a:buBlip>
            </a:pPr>
            <a:r>
              <a:rPr lang="zh-CN" altLang="en-US" sz="2000" b="1" dirty="0">
                <a:latin typeface="微软雅黑" panose="020B0503020204020204" pitchFamily="34" charset="-122"/>
                <a:ea typeface="微软雅黑" panose="020B0503020204020204" pitchFamily="34" charset="-122"/>
              </a:rPr>
              <a:t>上述“标准条件”是指温度</a:t>
            </a:r>
            <a:r>
              <a:rPr lang="en-US" altLang="zh-CN" sz="2000" b="1" dirty="0">
                <a:latin typeface="微软雅黑" panose="020B0503020204020204" pitchFamily="34" charset="-122"/>
                <a:ea typeface="微软雅黑" panose="020B0503020204020204" pitchFamily="34" charset="-122"/>
              </a:rPr>
              <a:t>25℃</a:t>
            </a:r>
            <a:r>
              <a:rPr lang="zh-CN" altLang="en-US" sz="2000" b="1" dirty="0">
                <a:latin typeface="微软雅黑" panose="020B0503020204020204" pitchFamily="34" charset="-122"/>
                <a:ea typeface="微软雅黑" panose="020B0503020204020204" pitchFamily="34" charset="-122"/>
              </a:rPr>
              <a:t>，以及被测酶的最适条件，特别是最适</a:t>
            </a:r>
            <a:r>
              <a:rPr lang="en-US" altLang="zh-CN" sz="2000" b="1" dirty="0">
                <a:latin typeface="微软雅黑" panose="020B0503020204020204" pitchFamily="34" charset="-122"/>
                <a:ea typeface="微软雅黑" panose="020B0503020204020204" pitchFamily="34" charset="-122"/>
              </a:rPr>
              <a:t>pH</a:t>
            </a:r>
            <a:r>
              <a:rPr lang="zh-CN" altLang="en-US" sz="2000" b="1" dirty="0">
                <a:latin typeface="微软雅黑" panose="020B0503020204020204" pitchFamily="34" charset="-122"/>
                <a:ea typeface="微软雅黑" panose="020B0503020204020204" pitchFamily="34" charset="-122"/>
              </a:rPr>
              <a:t>及最适底物浓度。</a:t>
            </a:r>
          </a:p>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实质：</a:t>
            </a:r>
            <a:r>
              <a:rPr lang="zh-CN" altLang="en-US" sz="2400" b="1" dirty="0">
                <a:solidFill>
                  <a:srgbClr val="008000"/>
                </a:solidFill>
                <a:latin typeface="微软雅黑" panose="020B0503020204020204" pitchFamily="34" charset="-122"/>
                <a:ea typeface="微软雅黑" panose="020B0503020204020204" pitchFamily="34" charset="-122"/>
              </a:rPr>
              <a:t>酶所催化反应的初始速度。</a:t>
            </a:r>
          </a:p>
        </p:txBody>
      </p:sp>
      <p:sp>
        <p:nvSpPr>
          <p:cNvPr id="78851" name="AutoShape 5">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2358018093"/>
      </p:ext>
    </p:extLst>
  </p:cSld>
  <p:clrMapOvr>
    <a:masterClrMapping/>
  </p:clrMapOvr>
  <p:transition spd="slow">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3"/>
          <p:cNvSpPr txBox="1">
            <a:spLocks noChangeArrowheads="1"/>
          </p:cNvSpPr>
          <p:nvPr/>
        </p:nvSpPr>
        <p:spPr bwMode="auto">
          <a:xfrm>
            <a:off x="533400" y="1066800"/>
            <a:ext cx="624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lgn="just">
              <a:lnSpc>
                <a:spcPct val="150000"/>
              </a:lnSpc>
              <a:spcBef>
                <a:spcPct val="0"/>
              </a:spcBef>
            </a:pPr>
            <a:r>
              <a:rPr lang="zh-CN" altLang="en-US" sz="2400" dirty="0" smtClean="0">
                <a:solidFill>
                  <a:srgbClr val="800000"/>
                </a:solidFill>
                <a:latin typeface="微软雅黑" panose="020B0503020204020204" pitchFamily="34" charset="-122"/>
                <a:ea typeface="微软雅黑" panose="020B0503020204020204" pitchFamily="34" charset="-122"/>
              </a:rPr>
              <a:t>酶促反应</a:t>
            </a:r>
            <a:r>
              <a:rPr lang="zh-CN" altLang="en-US" sz="2400" dirty="0">
                <a:solidFill>
                  <a:srgbClr val="800000"/>
                </a:solidFill>
                <a:latin typeface="微软雅黑" panose="020B0503020204020204" pitchFamily="34" charset="-122"/>
                <a:ea typeface="微软雅黑" panose="020B0503020204020204" pitchFamily="34" charset="-122"/>
              </a:rPr>
              <a:t>速度的测定   </a:t>
            </a:r>
            <a:r>
              <a:rPr lang="zh-CN" altLang="en-US" sz="2400" dirty="0">
                <a:solidFill>
                  <a:srgbClr val="800000"/>
                </a:solidFill>
                <a:latin typeface="微软雅黑" panose="020B0503020204020204" pitchFamily="34" charset="-122"/>
                <a:ea typeface="微软雅黑" panose="020B0503020204020204" pitchFamily="34" charset="-122"/>
                <a:hlinkClick r:id="rId3" action="ppaction://hlinksldjump"/>
              </a:rPr>
              <a:t>初速度</a:t>
            </a:r>
            <a:r>
              <a:rPr lang="zh-CN" altLang="en-US" sz="2400" dirty="0">
                <a:solidFill>
                  <a:srgbClr val="800000"/>
                </a:solidFill>
                <a:latin typeface="微软雅黑" panose="020B0503020204020204" pitchFamily="34" charset="-122"/>
                <a:ea typeface="微软雅黑" panose="020B0503020204020204" pitchFamily="34" charset="-122"/>
              </a:rPr>
              <a:t>的</a:t>
            </a:r>
            <a:r>
              <a:rPr lang="zh-CN" altLang="en-US" sz="2400" dirty="0" smtClean="0">
                <a:solidFill>
                  <a:srgbClr val="800000"/>
                </a:solidFill>
                <a:latin typeface="微软雅黑" panose="020B0503020204020204" pitchFamily="34" charset="-122"/>
                <a:ea typeface="微软雅黑" panose="020B0503020204020204" pitchFamily="34" charset="-122"/>
              </a:rPr>
              <a:t>概念</a:t>
            </a:r>
            <a:endParaRPr lang="zh-CN" altLang="en-US" sz="2400" dirty="0">
              <a:solidFill>
                <a:srgbClr val="800000"/>
              </a:solidFill>
              <a:latin typeface="微软雅黑" panose="020B0503020204020204" pitchFamily="34" charset="-122"/>
              <a:ea typeface="微软雅黑" panose="020B0503020204020204" pitchFamily="34" charset="-122"/>
            </a:endParaRPr>
          </a:p>
        </p:txBody>
      </p:sp>
      <p:pic>
        <p:nvPicPr>
          <p:cNvPr id="94214" name="Picture 7" descr="girl">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4"/>
          <p:cNvGrpSpPr>
            <a:grpSpLocks/>
          </p:cNvGrpSpPr>
          <p:nvPr/>
        </p:nvGrpSpPr>
        <p:grpSpPr bwMode="auto">
          <a:xfrm>
            <a:off x="1115616" y="1771756"/>
            <a:ext cx="5956176" cy="4465556"/>
            <a:chOff x="1008" y="1113"/>
            <a:chExt cx="3888" cy="2919"/>
          </a:xfrm>
        </p:grpSpPr>
        <p:graphicFrame>
          <p:nvGraphicFramePr>
            <p:cNvPr id="9" name="Object 5"/>
            <p:cNvGraphicFramePr>
              <a:graphicFrameLocks noChangeAspect="1"/>
            </p:cNvGraphicFramePr>
            <p:nvPr>
              <p:extLst>
                <p:ext uri="{D42A27DB-BD31-4B8C-83A1-F6EECF244321}">
                  <p14:modId xmlns:p14="http://schemas.microsoft.com/office/powerpoint/2010/main" val="1490117701"/>
                </p:ext>
              </p:extLst>
            </p:nvPr>
          </p:nvGraphicFramePr>
          <p:xfrm>
            <a:off x="1296" y="1279"/>
            <a:ext cx="3264" cy="2595"/>
          </p:xfrm>
          <a:graphic>
            <a:graphicData uri="http://schemas.openxmlformats.org/presentationml/2006/ole">
              <mc:AlternateContent xmlns:mc="http://schemas.openxmlformats.org/markup-compatibility/2006">
                <mc:Choice xmlns:v="urn:schemas-microsoft-com:vml" Requires="v">
                  <p:oleObj spid="_x0000_s40970" name="Image" r:id="rId6" imgW="1641560" imgH="1305392" progId="Photoshop.Image.5">
                    <p:embed/>
                  </p:oleObj>
                </mc:Choice>
                <mc:Fallback>
                  <p:oleObj name="Image" r:id="rId6" imgW="1641560" imgH="1305392" progId="Photoshop.Image.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 y="1279"/>
                          <a:ext cx="3264" cy="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6"/>
            <p:cNvSpPr>
              <a:spLocks noChangeShapeType="1"/>
            </p:cNvSpPr>
            <p:nvPr/>
          </p:nvSpPr>
          <p:spPr bwMode="auto">
            <a:xfrm>
              <a:off x="1824" y="3033"/>
              <a:ext cx="0" cy="528"/>
            </a:xfrm>
            <a:prstGeom prst="line">
              <a:avLst/>
            </a:prstGeom>
            <a:noFill/>
            <a:ln w="28575">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
            <p:cNvSpPr>
              <a:spLocks noChangeShapeType="1"/>
            </p:cNvSpPr>
            <p:nvPr/>
          </p:nvSpPr>
          <p:spPr bwMode="auto">
            <a:xfrm flipH="1">
              <a:off x="1488" y="3561"/>
              <a:ext cx="336" cy="0"/>
            </a:xfrm>
            <a:prstGeom prst="line">
              <a:avLst/>
            </a:prstGeom>
            <a:noFill/>
            <a:ln w="28575">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8"/>
            <p:cNvSpPr txBox="1">
              <a:spLocks noChangeArrowheads="1"/>
            </p:cNvSpPr>
            <p:nvPr/>
          </p:nvSpPr>
          <p:spPr bwMode="auto">
            <a:xfrm>
              <a:off x="1872" y="3177"/>
              <a:ext cx="28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400" dirty="0">
                  <a:solidFill>
                    <a:schemeClr val="hlink"/>
                  </a:solidFill>
                  <a:latin typeface="微软雅黑" panose="020B0503020204020204" pitchFamily="34" charset="-122"/>
                  <a:ea typeface="微软雅黑" panose="020B0503020204020204" pitchFamily="34" charset="-122"/>
                </a:rPr>
                <a:t>斜率=[</a:t>
              </a:r>
              <a:r>
                <a:rPr lang="en-US" altLang="zh-CN" sz="2400" dirty="0">
                  <a:solidFill>
                    <a:schemeClr val="hlink"/>
                  </a:solidFill>
                  <a:latin typeface="微软雅黑" panose="020B0503020204020204" pitchFamily="34" charset="-122"/>
                  <a:ea typeface="微软雅黑" panose="020B0503020204020204" pitchFamily="34" charset="-122"/>
                </a:rPr>
                <a:t>P]</a:t>
              </a:r>
              <a:r>
                <a:rPr lang="zh-CN" altLang="en-US" sz="28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hlin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solidFill>
                    <a:schemeClr val="hlink"/>
                  </a:solidFill>
                  <a:latin typeface="微软雅黑" panose="020B0503020204020204" pitchFamily="34" charset="-122"/>
                  <a:ea typeface="微软雅黑" panose="020B0503020204020204" pitchFamily="34" charset="-122"/>
                </a:rPr>
                <a:t>t</a:t>
              </a:r>
              <a:r>
                <a:rPr lang="zh-CN" altLang="en-US" sz="2400" dirty="0">
                  <a:solidFill>
                    <a:schemeClr val="hlink"/>
                  </a:solidFill>
                  <a:latin typeface="微软雅黑" panose="020B0503020204020204" pitchFamily="34" charset="-122"/>
                  <a:ea typeface="微软雅黑" panose="020B0503020204020204" pitchFamily="34" charset="-122"/>
                </a:rPr>
                <a:t> = </a:t>
              </a:r>
              <a:r>
                <a:rPr lang="en-US" altLang="zh-CN" sz="2400" dirty="0">
                  <a:solidFill>
                    <a:schemeClr val="hlink"/>
                  </a:solidFill>
                  <a:latin typeface="微软雅黑" panose="020B0503020204020204" pitchFamily="34" charset="-122"/>
                  <a:ea typeface="微软雅黑" panose="020B0503020204020204" pitchFamily="34" charset="-122"/>
                </a:rPr>
                <a:t>V</a:t>
              </a:r>
              <a:r>
                <a:rPr lang="en-US" altLang="zh-CN" sz="2400" dirty="0">
                  <a:solidFill>
                    <a:srgbClr val="990099"/>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初速度</a:t>
              </a:r>
              <a:r>
                <a:rPr lang="zh-CN" altLang="en-US" sz="2400" dirty="0">
                  <a:solidFill>
                    <a:srgbClr val="990099"/>
                  </a:solidFill>
                  <a:latin typeface="微软雅黑" panose="020B0503020204020204" pitchFamily="34" charset="-122"/>
                  <a:ea typeface="微软雅黑" panose="020B0503020204020204" pitchFamily="34" charset="-122"/>
                </a:rPr>
                <a:t>）</a:t>
              </a:r>
            </a:p>
          </p:txBody>
        </p:sp>
        <p:sp>
          <p:nvSpPr>
            <p:cNvPr id="13" name="Line 9"/>
            <p:cNvSpPr>
              <a:spLocks noChangeShapeType="1"/>
            </p:cNvSpPr>
            <p:nvPr/>
          </p:nvSpPr>
          <p:spPr bwMode="auto">
            <a:xfrm flipV="1">
              <a:off x="1392" y="1161"/>
              <a:ext cx="0" cy="25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p:cNvSpPr>
              <a:spLocks noChangeShapeType="1"/>
            </p:cNvSpPr>
            <p:nvPr/>
          </p:nvSpPr>
          <p:spPr bwMode="auto">
            <a:xfrm>
              <a:off x="1392" y="3753"/>
              <a:ext cx="34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11"/>
            <p:cNvSpPr txBox="1">
              <a:spLocks noChangeArrowheads="1"/>
            </p:cNvSpPr>
            <p:nvPr/>
          </p:nvSpPr>
          <p:spPr bwMode="auto">
            <a:xfrm>
              <a:off x="1008" y="1113"/>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zh-CN" altLang="en-US" sz="2400">
                  <a:solidFill>
                    <a:schemeClr val="tx1"/>
                  </a:solidFill>
                  <a:latin typeface="Times New Roman" panose="02020603050405020304" pitchFamily="18" charset="0"/>
                  <a:ea typeface="宋体" panose="02010600030101010101" pitchFamily="2" charset="-122"/>
                </a:rPr>
                <a:t>[</a:t>
              </a:r>
              <a:r>
                <a:rPr lang="en-US" altLang="zh-CN" sz="2400">
                  <a:solidFill>
                    <a:schemeClr val="tx1"/>
                  </a:solidFill>
                  <a:latin typeface="Times New Roman" panose="02020603050405020304" pitchFamily="18" charset="0"/>
                  <a:ea typeface="宋体" panose="02010600030101010101" pitchFamily="2" charset="-122"/>
                </a:rPr>
                <a:t>P]</a:t>
              </a:r>
            </a:p>
          </p:txBody>
        </p:sp>
        <p:sp>
          <p:nvSpPr>
            <p:cNvPr id="16" name="Text Box 12"/>
            <p:cNvSpPr txBox="1">
              <a:spLocks noChangeArrowheads="1"/>
            </p:cNvSpPr>
            <p:nvPr/>
          </p:nvSpPr>
          <p:spPr bwMode="auto">
            <a:xfrm>
              <a:off x="4560" y="3705"/>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a:spcBef>
                  <a:spcPct val="50000"/>
                </a:spcBef>
              </a:pPr>
              <a:r>
                <a:rPr lang="en-US" altLang="zh-CN" sz="2800">
                  <a:solidFill>
                    <a:schemeClr val="tx1"/>
                  </a:solidFill>
                  <a:latin typeface="Times New Roman" panose="02020603050405020304" pitchFamily="18" charset="0"/>
                  <a:ea typeface="宋体" panose="02010600030101010101" pitchFamily="2" charset="-122"/>
                </a:rPr>
                <a:t>t</a:t>
              </a:r>
            </a:p>
          </p:txBody>
        </p:sp>
      </p:grpSp>
      <p:sp>
        <p:nvSpPr>
          <p:cNvPr id="3" name="矩形 2"/>
          <p:cNvSpPr/>
          <p:nvPr/>
        </p:nvSpPr>
        <p:spPr>
          <a:xfrm>
            <a:off x="2915816" y="5995600"/>
            <a:ext cx="3527823" cy="461665"/>
          </a:xfrm>
          <a:prstGeom prst="rect">
            <a:avLst/>
          </a:prstGeom>
        </p:spPr>
        <p:txBody>
          <a:bodyPr wrap="square">
            <a:spAutoFit/>
          </a:bodyPr>
          <a:lstStyle/>
          <a:p>
            <a:r>
              <a:rPr lang="zh-CN" altLang="en-US" sz="2400" dirty="0">
                <a:solidFill>
                  <a:srgbClr val="0000CC"/>
                </a:solidFill>
                <a:latin typeface="微软雅黑" panose="020B0503020204020204" pitchFamily="34" charset="-122"/>
                <a:ea typeface="微软雅黑" panose="020B0503020204020204" pitchFamily="34" charset="-122"/>
                <a:cs typeface="+mj-cs"/>
              </a:rPr>
              <a:t>酶促反应初速度的概念</a:t>
            </a:r>
            <a:endParaRPr lang="zh-CN" altLang="en-US" sz="2400"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checkerboard(across)">
                                      <p:cBhvr>
                                        <p:cTn id="7" dur="500"/>
                                        <p:tgtEl>
                                          <p:spTgt spid="2017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zh-CN" altLang="en-US" sz="3200" b="1" dirty="0" smtClean="0">
                <a:solidFill>
                  <a:srgbClr val="0000CC"/>
                </a:solidFill>
                <a:latin typeface="微软雅黑" panose="020B0503020204020204" pitchFamily="34" charset="-122"/>
                <a:ea typeface="微软雅黑" panose="020B0503020204020204" pitchFamily="34" charset="-122"/>
              </a:rPr>
              <a:t>酶的比活力</a:t>
            </a:r>
          </a:p>
        </p:txBody>
      </p:sp>
      <p:sp>
        <p:nvSpPr>
          <p:cNvPr id="79874" name="Rectangle 3"/>
          <p:cNvSpPr>
            <a:spLocks noGrp="1" noChangeArrowheads="1"/>
          </p:cNvSpPr>
          <p:nvPr>
            <p:ph idx="1"/>
          </p:nvPr>
        </p:nvSpPr>
        <p:spPr/>
        <p:txBody>
          <a:bodyPr/>
          <a:lstStyle/>
          <a:p>
            <a:pPr eaLnBrk="1" hangingPunct="1">
              <a:lnSpc>
                <a:spcPct val="120000"/>
              </a:lnSpc>
              <a:buSzPct val="85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酶的比活力</a:t>
            </a:r>
            <a:r>
              <a:rPr lang="en-US" altLang="zh-CN" sz="2400" b="1" dirty="0">
                <a:solidFill>
                  <a:srgbClr val="CC0000"/>
                </a:solidFill>
                <a:latin typeface="微软雅黑" panose="020B0503020204020204" pitchFamily="34" charset="-122"/>
                <a:ea typeface="微软雅黑" panose="020B0503020204020204" pitchFamily="34" charset="-122"/>
              </a:rPr>
              <a:t>(specific activity)</a:t>
            </a:r>
            <a:r>
              <a:rPr lang="zh-CN" altLang="en-US" sz="2400" b="1" dirty="0">
                <a:solidFill>
                  <a:srgbClr val="CC0000"/>
                </a:solidFill>
                <a:latin typeface="微软雅黑" panose="020B0503020204020204" pitchFamily="34" charset="-122"/>
                <a:ea typeface="微软雅黑" panose="020B0503020204020204" pitchFamily="34" charset="-122"/>
              </a:rPr>
              <a:t>定义</a:t>
            </a:r>
            <a:r>
              <a:rPr lang="zh-CN" altLang="en-US" sz="2400" b="1" dirty="0">
                <a:latin typeface="微软雅黑" panose="020B0503020204020204" pitchFamily="34" charset="-122"/>
                <a:ea typeface="微软雅黑" panose="020B0503020204020204" pitchFamily="34" charset="-122"/>
              </a:rPr>
              <a:t>：</a:t>
            </a:r>
          </a:p>
          <a:p>
            <a:pPr eaLnBrk="1" hangingPunct="1">
              <a:lnSpc>
                <a:spcPct val="120000"/>
              </a:lnSpc>
              <a:buSzPct val="85000"/>
              <a:buFontTx/>
              <a:buNone/>
            </a:pPr>
            <a:r>
              <a:rPr lang="zh-CN" altLang="en-US" sz="2400" b="1" dirty="0">
                <a:latin typeface="微软雅黑" panose="020B0503020204020204" pitchFamily="34" charset="-122"/>
                <a:ea typeface="微软雅黑" panose="020B0503020204020204" pitchFamily="34" charset="-122"/>
              </a:rPr>
              <a:t>            每毫克酶蛋白所含的酶活力单位数。</a:t>
            </a:r>
          </a:p>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单位：</a:t>
            </a:r>
            <a:r>
              <a:rPr lang="en-US" altLang="zh-CN" sz="2400" b="1" dirty="0">
                <a:latin typeface="微软雅黑" panose="020B0503020204020204" pitchFamily="34" charset="-122"/>
                <a:ea typeface="微软雅黑" panose="020B0503020204020204" pitchFamily="34" charset="-122"/>
              </a:rPr>
              <a:t>u/mg </a:t>
            </a:r>
            <a:r>
              <a:rPr lang="en-US" altLang="zh-CN" sz="2400" b="1" dirty="0" err="1">
                <a:latin typeface="微软雅黑" panose="020B0503020204020204" pitchFamily="34" charset="-122"/>
                <a:ea typeface="微软雅黑" panose="020B0503020204020204" pitchFamily="34" charset="-122"/>
              </a:rPr>
              <a:t>pr</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实质：比活力是表示酶制剂纯度的一个指标。</a:t>
            </a:r>
            <a:r>
              <a:rPr lang="zh-CN" altLang="en-US" sz="2400" b="1" dirty="0">
                <a:solidFill>
                  <a:srgbClr val="008000"/>
                </a:solidFill>
                <a:latin typeface="微软雅黑" panose="020B0503020204020204" pitchFamily="34" charset="-122"/>
                <a:ea typeface="微软雅黑" panose="020B0503020204020204" pitchFamily="34" charset="-122"/>
              </a:rPr>
              <a:t>比活力愈高，表明酶愈纯。</a:t>
            </a:r>
          </a:p>
        </p:txBody>
      </p:sp>
      <p:sp>
        <p:nvSpPr>
          <p:cNvPr id="79875" name="AutoShape 5">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3959553188"/>
      </p:ext>
    </p:extLst>
  </p:cSld>
  <p:clrMapOvr>
    <a:masterClrMapping/>
  </p:clrMapOvr>
  <p:transition spd="slow">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331640"/>
            <a:ext cx="1980029" cy="400110"/>
          </a:xfrm>
          <a:prstGeom prst="rect">
            <a:avLst/>
          </a:prstGeom>
        </p:spPr>
        <p:txBody>
          <a:bodyPr wrap="none">
            <a:spAutoFit/>
          </a:bodyPr>
          <a:lstStyle/>
          <a:p>
            <a:r>
              <a:rPr lang="zh-CN" altLang="en-US" sz="2000" dirty="0">
                <a:solidFill>
                  <a:srgbClr val="0000CC"/>
                </a:solidFill>
                <a:latin typeface="微软雅黑" panose="020B0503020204020204" pitchFamily="34" charset="-122"/>
                <a:ea typeface="微软雅黑" panose="020B0503020204020204" pitchFamily="34" charset="-122"/>
              </a:rPr>
              <a:t>酶活力测定方法</a:t>
            </a:r>
          </a:p>
        </p:txBody>
      </p:sp>
      <p:sp>
        <p:nvSpPr>
          <p:cNvPr id="5" name="矩形 4"/>
          <p:cNvSpPr/>
          <p:nvPr/>
        </p:nvSpPr>
        <p:spPr>
          <a:xfrm>
            <a:off x="517666" y="2132856"/>
            <a:ext cx="7614592" cy="1938992"/>
          </a:xfrm>
          <a:prstGeom prst="rect">
            <a:avLst/>
          </a:prstGeom>
        </p:spPr>
        <p:txBody>
          <a:bodyPr wrap="square">
            <a:spAutoFit/>
          </a:bodyPr>
          <a:lstStyle/>
          <a:p>
            <a:pPr algn="just">
              <a:lnSpc>
                <a:spcPct val="150000"/>
              </a:lnSpc>
              <a:spcBef>
                <a:spcPct val="0"/>
              </a:spcBef>
            </a:pPr>
            <a:r>
              <a:rPr lang="zh-CN" altLang="en-US" sz="2000" dirty="0">
                <a:solidFill>
                  <a:srgbClr val="CC0000"/>
                </a:solidFill>
                <a:latin typeface="微软雅黑" panose="020B0503020204020204" pitchFamily="34" charset="-122"/>
                <a:ea typeface="微软雅黑" panose="020B0503020204020204" pitchFamily="34" charset="-122"/>
              </a:rPr>
              <a:t>终点法: </a:t>
            </a:r>
            <a:r>
              <a:rPr lang="zh-CN" altLang="en-US" sz="2000" dirty="0">
                <a:solidFill>
                  <a:srgbClr val="0000CC"/>
                </a:solidFill>
                <a:latin typeface="微软雅黑" panose="020B0503020204020204" pitchFamily="34" charset="-122"/>
                <a:ea typeface="微软雅黑" panose="020B0503020204020204" pitchFamily="34" charset="-122"/>
              </a:rPr>
              <a:t>酶反应进行到一定时间后终止其反应，再</a:t>
            </a:r>
            <a:r>
              <a:rPr lang="zh-CN" altLang="en-US" sz="2000" dirty="0">
                <a:solidFill>
                  <a:srgbClr val="0000CC"/>
                </a:solidFill>
                <a:latin typeface="微软雅黑" panose="020B0503020204020204" pitchFamily="34" charset="-122"/>
                <a:ea typeface="微软雅黑" panose="020B0503020204020204" pitchFamily="34" charset="-122"/>
              </a:rPr>
              <a:t>用华学</a:t>
            </a:r>
            <a:r>
              <a:rPr lang="zh-CN" altLang="en-US" sz="2000" dirty="0">
                <a:solidFill>
                  <a:srgbClr val="0000CC"/>
                </a:solidFill>
                <a:latin typeface="微软雅黑" panose="020B0503020204020204" pitchFamily="34" charset="-122"/>
                <a:ea typeface="微软雅黑" panose="020B0503020204020204" pitchFamily="34" charset="-122"/>
              </a:rPr>
              <a:t>或物理方法测定产物或反应物量的变化。    </a:t>
            </a:r>
          </a:p>
          <a:p>
            <a:pPr algn="just">
              <a:lnSpc>
                <a:spcPct val="150000"/>
              </a:lnSpc>
              <a:spcBef>
                <a:spcPct val="0"/>
              </a:spcBef>
            </a:pPr>
            <a:r>
              <a:rPr lang="zh-CN" altLang="en-US" sz="2000" dirty="0" smtClean="0">
                <a:solidFill>
                  <a:srgbClr val="CC0000"/>
                </a:solidFill>
                <a:latin typeface="微软雅黑" panose="020B0503020204020204" pitchFamily="34" charset="-122"/>
                <a:ea typeface="微软雅黑" panose="020B0503020204020204" pitchFamily="34" charset="-122"/>
              </a:rPr>
              <a:t>动力学</a:t>
            </a:r>
            <a:r>
              <a:rPr lang="zh-CN" altLang="en-US" sz="2000" dirty="0">
                <a:solidFill>
                  <a:srgbClr val="CC0000"/>
                </a:solidFill>
                <a:latin typeface="微软雅黑" panose="020B0503020204020204" pitchFamily="34" charset="-122"/>
                <a:ea typeface="微软雅黑" panose="020B0503020204020204" pitchFamily="34" charset="-122"/>
              </a:rPr>
              <a:t>法:</a:t>
            </a:r>
            <a:r>
              <a:rPr lang="zh-CN" altLang="en-US" sz="2000" dirty="0">
                <a:solidFill>
                  <a:srgbClr val="0000CC"/>
                </a:solidFill>
                <a:latin typeface="微软雅黑" panose="020B0503020204020204" pitchFamily="34" charset="-122"/>
                <a:ea typeface="微软雅黑" panose="020B0503020204020204" pitchFamily="34" charset="-122"/>
              </a:rPr>
              <a:t>连续测定反应过程中产物\底物或辅酶的变化量，直接测定出酶反应的初速度。</a:t>
            </a:r>
          </a:p>
        </p:txBody>
      </p:sp>
    </p:spTree>
    <p:extLst>
      <p:ext uri="{BB962C8B-B14F-4D97-AF65-F5344CB8AC3E}">
        <p14:creationId xmlns:p14="http://schemas.microsoft.com/office/powerpoint/2010/main" val="3912698698"/>
      </p:ext>
    </p:extLst>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683568" y="548680"/>
            <a:ext cx="3137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400" dirty="0">
                <a:solidFill>
                  <a:schemeClr val="tx1"/>
                </a:solidFill>
                <a:latin typeface="微软雅黑" panose="020B0503020204020204" pitchFamily="34" charset="-122"/>
                <a:ea typeface="微软雅黑" panose="020B0503020204020204" pitchFamily="34" charset="-122"/>
              </a:rPr>
              <a:t>某些</a:t>
            </a:r>
            <a:r>
              <a:rPr kumimoji="1" lang="en-US" altLang="zh-CN" sz="2400" dirty="0">
                <a:solidFill>
                  <a:schemeClr val="tx1"/>
                </a:solidFill>
                <a:latin typeface="微软雅黑" panose="020B0503020204020204" pitchFamily="34" charset="-122"/>
                <a:ea typeface="微软雅黑" panose="020B0503020204020204" pitchFamily="34" charset="-122"/>
              </a:rPr>
              <a:t>RNA</a:t>
            </a:r>
            <a:r>
              <a:rPr kumimoji="1" lang="zh-CN" altLang="en-US" sz="2400" dirty="0">
                <a:solidFill>
                  <a:schemeClr val="tx1"/>
                </a:solidFill>
                <a:latin typeface="微软雅黑" panose="020B0503020204020204" pitchFamily="34" charset="-122"/>
                <a:ea typeface="微软雅黑" panose="020B0503020204020204" pitchFamily="34" charset="-122"/>
              </a:rPr>
              <a:t>有催化活性 </a:t>
            </a:r>
          </a:p>
        </p:txBody>
      </p:sp>
      <p:sp>
        <p:nvSpPr>
          <p:cNvPr id="147459" name="Text Box 3"/>
          <p:cNvSpPr txBox="1">
            <a:spLocks noChangeArrowheads="1"/>
          </p:cNvSpPr>
          <p:nvPr/>
        </p:nvSpPr>
        <p:spPr bwMode="auto">
          <a:xfrm>
            <a:off x="746125" y="1581150"/>
            <a:ext cx="65690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lnSpc>
                <a:spcPct val="130000"/>
              </a:lnSpc>
              <a:spcBef>
                <a:spcPct val="0"/>
              </a:spcBef>
            </a:pPr>
            <a:r>
              <a:rPr kumimoji="1" lang="zh-CN" altLang="en-US" sz="2200" b="0" dirty="0">
                <a:solidFill>
                  <a:schemeClr val="tx1"/>
                </a:solidFill>
                <a:latin typeface="Times New Roman" panose="02020603050405020304" pitchFamily="18" charset="0"/>
                <a:ea typeface="宋体" panose="02010600030101010101" pitchFamily="2" charset="-122"/>
              </a:rPr>
              <a:t>        </a:t>
            </a:r>
            <a:r>
              <a:rPr kumimoji="1" lang="en-US" altLang="zh-CN" sz="2200" dirty="0">
                <a:solidFill>
                  <a:schemeClr val="tx1"/>
                </a:solidFill>
                <a:latin typeface="微软雅黑" panose="020B0503020204020204" pitchFamily="34" charset="-122"/>
                <a:ea typeface="微软雅黑" panose="020B0503020204020204" pitchFamily="34" charset="-122"/>
              </a:rPr>
              <a:t>1982</a:t>
            </a:r>
            <a:r>
              <a:rPr kumimoji="1" lang="zh-CN" altLang="en-US" sz="2200" dirty="0">
                <a:solidFill>
                  <a:schemeClr val="tx1"/>
                </a:solidFill>
                <a:latin typeface="微软雅黑" panose="020B0503020204020204" pitchFamily="34" charset="-122"/>
                <a:ea typeface="微软雅黑" panose="020B0503020204020204" pitchFamily="34" charset="-122"/>
              </a:rPr>
              <a:t>年美国</a:t>
            </a:r>
            <a:r>
              <a:rPr kumimoji="1" lang="en-US" altLang="zh-CN" sz="2200" dirty="0">
                <a:solidFill>
                  <a:schemeClr val="tx1"/>
                </a:solidFill>
                <a:latin typeface="微软雅黑" panose="020B0503020204020204" pitchFamily="34" charset="-122"/>
                <a:ea typeface="微软雅黑" panose="020B0503020204020204" pitchFamily="34" charset="-122"/>
              </a:rPr>
              <a:t>T. </a:t>
            </a:r>
            <a:r>
              <a:rPr kumimoji="1" lang="en-US" altLang="zh-CN" sz="2200" dirty="0" err="1">
                <a:solidFill>
                  <a:schemeClr val="tx1"/>
                </a:solidFill>
                <a:latin typeface="微软雅黑" panose="020B0503020204020204" pitchFamily="34" charset="-122"/>
                <a:ea typeface="微软雅黑" panose="020B0503020204020204" pitchFamily="34" charset="-122"/>
              </a:rPr>
              <a:t>Cech</a:t>
            </a:r>
            <a:r>
              <a:rPr kumimoji="1" lang="zh-CN" altLang="en-US" sz="2200" dirty="0">
                <a:solidFill>
                  <a:schemeClr val="tx1"/>
                </a:solidFill>
                <a:latin typeface="微软雅黑" panose="020B0503020204020204" pitchFamily="34" charset="-122"/>
                <a:ea typeface="微软雅黑" panose="020B0503020204020204" pitchFamily="34" charset="-122"/>
              </a:rPr>
              <a:t>等人发现四膜虫的</a:t>
            </a:r>
            <a:r>
              <a:rPr kumimoji="1" lang="en-US" altLang="zh-CN" sz="2200" dirty="0" err="1">
                <a:solidFill>
                  <a:schemeClr val="tx1"/>
                </a:solidFill>
                <a:latin typeface="微软雅黑" panose="020B0503020204020204" pitchFamily="34" charset="-122"/>
                <a:ea typeface="微软雅黑" panose="020B0503020204020204" pitchFamily="34" charset="-122"/>
              </a:rPr>
              <a:t>rRNA</a:t>
            </a:r>
            <a:r>
              <a:rPr kumimoji="1" lang="zh-CN" altLang="en-US" sz="2200" dirty="0">
                <a:solidFill>
                  <a:schemeClr val="tx1"/>
                </a:solidFill>
                <a:latin typeface="微软雅黑" panose="020B0503020204020204" pitchFamily="34" charset="-122"/>
                <a:ea typeface="微软雅黑" panose="020B0503020204020204" pitchFamily="34" charset="-122"/>
              </a:rPr>
              <a:t>前体能在完全没有蛋白质的情况下进行自我加工，发现</a:t>
            </a:r>
            <a:r>
              <a:rPr kumimoji="1" lang="en-US" altLang="zh-CN" sz="2200" dirty="0">
                <a:solidFill>
                  <a:schemeClr val="tx1"/>
                </a:solidFill>
                <a:latin typeface="微软雅黑" panose="020B0503020204020204" pitchFamily="34" charset="-122"/>
                <a:ea typeface="微软雅黑" panose="020B0503020204020204" pitchFamily="34" charset="-122"/>
              </a:rPr>
              <a:t>RNA</a:t>
            </a:r>
            <a:r>
              <a:rPr kumimoji="1" lang="zh-CN" altLang="en-US" sz="2200" dirty="0">
                <a:solidFill>
                  <a:schemeClr val="tx1"/>
                </a:solidFill>
                <a:latin typeface="微软雅黑" panose="020B0503020204020204" pitchFamily="34" charset="-122"/>
                <a:ea typeface="微软雅黑" panose="020B0503020204020204" pitchFamily="34" charset="-122"/>
              </a:rPr>
              <a:t>有催化活性 </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graphicFrame>
        <p:nvGraphicFramePr>
          <p:cNvPr id="147460" name="Object 4"/>
          <p:cNvGraphicFramePr>
            <a:graphicFrameLocks noChangeAspect="1"/>
          </p:cNvGraphicFramePr>
          <p:nvPr>
            <p:extLst>
              <p:ext uri="{D42A27DB-BD31-4B8C-83A1-F6EECF244321}">
                <p14:modId xmlns:p14="http://schemas.microsoft.com/office/powerpoint/2010/main" val="704631417"/>
              </p:ext>
            </p:extLst>
          </p:nvPr>
        </p:nvGraphicFramePr>
        <p:xfrm>
          <a:off x="1686101" y="3192462"/>
          <a:ext cx="2109788" cy="3276600"/>
        </p:xfrm>
        <a:graphic>
          <a:graphicData uri="http://schemas.openxmlformats.org/presentationml/2006/ole">
            <mc:AlternateContent xmlns:mc="http://schemas.openxmlformats.org/markup-compatibility/2006">
              <mc:Choice xmlns:v="urn:schemas-microsoft-com:vml" Requires="v">
                <p:oleObj spid="_x0000_s1051" name="BMP 图象" r:id="rId3" imgW="1362265" imgH="2114845" progId="Paint.Picture">
                  <p:embed/>
                </p:oleObj>
              </mc:Choice>
              <mc:Fallback>
                <p:oleObj name="BMP 图象" r:id="rId3" imgW="1362265" imgH="211484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01" y="3192462"/>
                        <a:ext cx="2109788" cy="32766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
        <p:nvSpPr>
          <p:cNvPr id="147461" name="Text Box 5"/>
          <p:cNvSpPr txBox="1">
            <a:spLocks noChangeArrowheads="1"/>
          </p:cNvSpPr>
          <p:nvPr/>
        </p:nvSpPr>
        <p:spPr bwMode="auto">
          <a:xfrm>
            <a:off x="4114800" y="4327525"/>
            <a:ext cx="30638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99FFCC"/>
                </a:solidFill>
                <a:latin typeface="楷体_GB2312" pitchFamily="49" charset="-122"/>
                <a:ea typeface="隶书" panose="02010509060101010101" pitchFamily="49" charset="-122"/>
              </a:defRPr>
            </a:lvl1pPr>
            <a:lvl2pPr marL="742950" indent="-285750" eaLnBrk="0" hangingPunct="0">
              <a:defRPr sz="3200" b="1">
                <a:solidFill>
                  <a:srgbClr val="99FFCC"/>
                </a:solidFill>
                <a:latin typeface="楷体_GB2312" pitchFamily="49" charset="-122"/>
                <a:ea typeface="隶书" panose="02010509060101010101" pitchFamily="49" charset="-122"/>
              </a:defRPr>
            </a:lvl2pPr>
            <a:lvl3pPr marL="1143000" indent="-228600" eaLnBrk="0" hangingPunct="0">
              <a:defRPr sz="3200" b="1">
                <a:solidFill>
                  <a:srgbClr val="99FFCC"/>
                </a:solidFill>
                <a:latin typeface="楷体_GB2312" pitchFamily="49" charset="-122"/>
                <a:ea typeface="隶书" panose="02010509060101010101" pitchFamily="49" charset="-122"/>
              </a:defRPr>
            </a:lvl3pPr>
            <a:lvl4pPr marL="1600200" indent="-228600" eaLnBrk="0" hangingPunct="0">
              <a:defRPr sz="3200" b="1">
                <a:solidFill>
                  <a:srgbClr val="99FFCC"/>
                </a:solidFill>
                <a:latin typeface="楷体_GB2312" pitchFamily="49" charset="-122"/>
                <a:ea typeface="隶书" panose="02010509060101010101" pitchFamily="49" charset="-122"/>
              </a:defRPr>
            </a:lvl4pPr>
            <a:lvl5pPr marL="2057400" indent="-228600" eaLnBrk="0" hangingPunct="0">
              <a:defRPr sz="3200" b="1">
                <a:solidFill>
                  <a:srgbClr val="99FFCC"/>
                </a:solidFill>
                <a:latin typeface="楷体_GB2312" pitchFamily="49" charset="-122"/>
                <a:ea typeface="隶书" panose="02010509060101010101" pitchFamily="49" charset="-122"/>
              </a:defRPr>
            </a:lvl5pPr>
            <a:lvl6pPr marL="25146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6pPr>
            <a:lvl7pPr marL="29718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7pPr>
            <a:lvl8pPr marL="34290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8pPr>
            <a:lvl9pPr marL="3886200" indent="-228600" eaLnBrk="0" fontAlgn="base" hangingPunct="0">
              <a:spcBef>
                <a:spcPct val="45000"/>
              </a:spcBef>
              <a:spcAft>
                <a:spcPct val="0"/>
              </a:spcAft>
              <a:defRPr sz="3200" b="1">
                <a:solidFill>
                  <a:srgbClr val="99FFCC"/>
                </a:solidFill>
                <a:latin typeface="楷体_GB2312" pitchFamily="49" charset="-122"/>
                <a:ea typeface="隶书" panose="02010509060101010101" pitchFamily="49" charset="-122"/>
              </a:defRPr>
            </a:lvl9pPr>
          </a:lstStyle>
          <a:p>
            <a:pPr eaLnBrk="1" hangingPunct="1">
              <a:spcBef>
                <a:spcPct val="0"/>
              </a:spcBef>
            </a:pPr>
            <a:r>
              <a:rPr kumimoji="1" lang="zh-CN" altLang="en-US" sz="2000" b="0">
                <a:solidFill>
                  <a:schemeClr val="tx1"/>
                </a:solidFill>
                <a:latin typeface="Times New Roman" panose="02020603050405020304" pitchFamily="18" charset="0"/>
                <a:ea typeface="宋体" panose="02010600030101010101" pitchFamily="2" charset="-122"/>
              </a:rPr>
              <a:t>      </a:t>
            </a:r>
            <a:r>
              <a:rPr kumimoji="1" lang="en-US" altLang="zh-CN" sz="2000" b="0">
                <a:solidFill>
                  <a:schemeClr val="tx1"/>
                </a:solidFill>
                <a:latin typeface="Times New Roman" panose="02020603050405020304" pitchFamily="18" charset="0"/>
                <a:ea typeface="宋体" panose="02010600030101010101" pitchFamily="2" charset="-122"/>
              </a:rPr>
              <a:t>Thomas Cech University of Colorado at Boulder, USA </a:t>
            </a:r>
            <a:endParaRPr kumimoji="1" lang="en-US" altLang="zh-CN" sz="2400" b="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dissolve">
                                      <p:cBhvr>
                                        <p:cTn id="7" dur="500"/>
                                        <p:tgtEl>
                                          <p:spTgt spid="147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7460"/>
                                        </p:tgtEl>
                                        <p:attrNameLst>
                                          <p:attrName>style.visibility</p:attrName>
                                        </p:attrNameLst>
                                      </p:cBhvr>
                                      <p:to>
                                        <p:strVal val="visible"/>
                                      </p:to>
                                    </p:set>
                                    <p:animEffect transition="in" filter="dissolve">
                                      <p:cBhvr>
                                        <p:cTn id="12" dur="500"/>
                                        <p:tgtEl>
                                          <p:spTgt spid="1474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461"/>
                                        </p:tgtEl>
                                        <p:attrNameLst>
                                          <p:attrName>style.visibility</p:attrName>
                                        </p:attrNameLst>
                                      </p:cBhvr>
                                      <p:to>
                                        <p:strVal val="visible"/>
                                      </p:to>
                                    </p:set>
                                    <p:animEffect transition="in" filter="dissolve">
                                      <p:cBhvr>
                                        <p:cTn id="17" dur="5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utoUpdateAnimBg="0"/>
      <p:bldP spid="14746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457200" y="138634"/>
            <a:ext cx="7886700" cy="1325563"/>
          </a:xfrm>
        </p:spPr>
        <p:txBody>
          <a:bodyPr/>
          <a:lstStyle/>
          <a:p>
            <a:pPr eaLnBrk="1" hangingPunct="1"/>
            <a:r>
              <a:rPr lang="zh-CN" altLang="en-US" sz="3600" b="1" dirty="0">
                <a:solidFill>
                  <a:srgbClr val="CC0099"/>
                </a:solidFill>
                <a:latin typeface="微软雅黑" panose="020B0503020204020204" pitchFamily="34" charset="-122"/>
                <a:ea typeface="微软雅黑" panose="020B0503020204020204" pitchFamily="34" charset="-122"/>
                <a:cs typeface="Times New Roman" panose="02020603050405020304" pitchFamily="18" charset="0"/>
              </a:rPr>
              <a:t>二</a:t>
            </a:r>
            <a:r>
              <a:rPr lang="en-US" altLang="zh-CN" sz="3600" b="1" dirty="0" smtClean="0">
                <a:solidFill>
                  <a:srgbClr val="CC009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600" b="1" dirty="0" smtClean="0">
                <a:solidFill>
                  <a:srgbClr val="CC0099"/>
                </a:solidFill>
                <a:latin typeface="微软雅黑" panose="020B0503020204020204" pitchFamily="34" charset="-122"/>
                <a:ea typeface="微软雅黑" panose="020B0503020204020204" pitchFamily="34" charset="-122"/>
                <a:cs typeface="Times New Roman" panose="02020603050405020304" pitchFamily="18" charset="0"/>
              </a:rPr>
              <a:t>酶促反应动力学</a:t>
            </a:r>
            <a:endParaRPr lang="en-US" altLang="zh-CN" sz="3600" b="1" dirty="0" smtClean="0">
              <a:solidFill>
                <a:srgbClr val="CC00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818" name="Text Box 4">
            <a:hlinkClick r:id="rId2" action="ppaction://hlinksldjump"/>
          </p:cNvPr>
          <p:cNvSpPr txBox="1">
            <a:spLocks noChangeArrowheads="1"/>
          </p:cNvSpPr>
          <p:nvPr/>
        </p:nvSpPr>
        <p:spPr bwMode="auto">
          <a:xfrm>
            <a:off x="457200" y="1676402"/>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chemeClr val="accent2"/>
              </a:buClr>
              <a:buSzPct val="75000"/>
              <a:buFont typeface="Wingdings" panose="05000000000000000000" pitchFamily="2" charset="2"/>
              <a:buChar char="p"/>
            </a:pPr>
            <a:r>
              <a:rPr lang="zh-CN" altLang="en-US" sz="2800" b="1" dirty="0">
                <a:solidFill>
                  <a:srgbClr val="000066"/>
                </a:solidFill>
              </a:rPr>
              <a:t>酶促反应的基本动力学</a:t>
            </a:r>
            <a:endParaRPr lang="en-US" altLang="zh-CN" sz="2800" b="1" dirty="0">
              <a:solidFill>
                <a:srgbClr val="000066"/>
              </a:solidFill>
            </a:endParaRPr>
          </a:p>
        </p:txBody>
      </p:sp>
      <p:sp>
        <p:nvSpPr>
          <p:cNvPr id="34819" name="Text Box 5"/>
          <p:cNvSpPr txBox="1">
            <a:spLocks noChangeArrowheads="1"/>
          </p:cNvSpPr>
          <p:nvPr/>
        </p:nvSpPr>
        <p:spPr bwMode="auto">
          <a:xfrm>
            <a:off x="457200" y="2362202"/>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chemeClr val="accent2"/>
              </a:buClr>
              <a:buSzPct val="75000"/>
              <a:buFont typeface="Wingdings" panose="05000000000000000000" pitchFamily="2" charset="2"/>
              <a:buChar char="p"/>
            </a:pPr>
            <a:r>
              <a:rPr lang="zh-CN" altLang="en-US" sz="2800" b="1" dirty="0">
                <a:solidFill>
                  <a:srgbClr val="000066"/>
                </a:solidFill>
              </a:rPr>
              <a:t>影响酶作用的因素</a:t>
            </a:r>
            <a:endParaRPr lang="en-US" altLang="zh-CN" sz="2800" b="1" dirty="0">
              <a:solidFill>
                <a:srgbClr val="000066"/>
              </a:solidFill>
            </a:endParaRPr>
          </a:p>
        </p:txBody>
      </p:sp>
      <p:sp>
        <p:nvSpPr>
          <p:cNvPr id="34820" name="Text Box 7">
            <a:hlinkClick r:id="rId3" action="ppaction://hlinksldjump"/>
          </p:cNvPr>
          <p:cNvSpPr txBox="1">
            <a:spLocks noChangeArrowheads="1"/>
          </p:cNvSpPr>
          <p:nvPr/>
        </p:nvSpPr>
        <p:spPr bwMode="auto">
          <a:xfrm>
            <a:off x="914400" y="29718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rgbClr val="008000"/>
              </a:buClr>
              <a:buSzPct val="75000"/>
              <a:buFont typeface="Wingdings" panose="05000000000000000000" pitchFamily="2" charset="2"/>
              <a:buChar char="Ø"/>
            </a:pPr>
            <a:r>
              <a:rPr lang="zh-CN" altLang="en-US" b="1" dirty="0">
                <a:solidFill>
                  <a:srgbClr val="000066"/>
                </a:solidFill>
              </a:rPr>
              <a:t>温度对酶作用的影响</a:t>
            </a:r>
            <a:endParaRPr lang="en-US" altLang="zh-CN" b="1" dirty="0">
              <a:solidFill>
                <a:srgbClr val="000066"/>
              </a:solidFill>
            </a:endParaRPr>
          </a:p>
        </p:txBody>
      </p:sp>
      <p:sp>
        <p:nvSpPr>
          <p:cNvPr id="34821" name="Text Box 9">
            <a:hlinkClick r:id="rId4" action="ppaction://hlinksldjump"/>
          </p:cNvPr>
          <p:cNvSpPr txBox="1">
            <a:spLocks noChangeArrowheads="1"/>
          </p:cNvSpPr>
          <p:nvPr/>
        </p:nvSpPr>
        <p:spPr bwMode="auto">
          <a:xfrm>
            <a:off x="914400" y="35052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rgbClr val="008000"/>
              </a:buClr>
              <a:buSzPct val="75000"/>
              <a:buFont typeface="Wingdings" panose="05000000000000000000" pitchFamily="2" charset="2"/>
              <a:buChar char="Ø"/>
            </a:pPr>
            <a:r>
              <a:rPr lang="en-US" altLang="zh-CN" b="1" dirty="0">
                <a:solidFill>
                  <a:srgbClr val="000066"/>
                </a:solidFill>
              </a:rPr>
              <a:t>PH</a:t>
            </a:r>
            <a:r>
              <a:rPr lang="zh-CN" altLang="en-US" b="1" dirty="0">
                <a:solidFill>
                  <a:srgbClr val="000066"/>
                </a:solidFill>
              </a:rPr>
              <a:t>对酶作用的影响</a:t>
            </a:r>
            <a:endParaRPr lang="en-US" altLang="zh-CN" b="1" dirty="0">
              <a:solidFill>
                <a:srgbClr val="000066"/>
              </a:solidFill>
            </a:endParaRPr>
          </a:p>
        </p:txBody>
      </p:sp>
      <p:sp>
        <p:nvSpPr>
          <p:cNvPr id="34822" name="Text Box 10">
            <a:hlinkClick r:id="rId5" action="ppaction://hlinksldjump"/>
          </p:cNvPr>
          <p:cNvSpPr txBox="1">
            <a:spLocks noChangeArrowheads="1"/>
          </p:cNvSpPr>
          <p:nvPr/>
        </p:nvSpPr>
        <p:spPr bwMode="auto">
          <a:xfrm>
            <a:off x="914400" y="40386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rgbClr val="008000"/>
              </a:buClr>
              <a:buSzPct val="75000"/>
              <a:buFont typeface="Wingdings" panose="05000000000000000000" pitchFamily="2" charset="2"/>
              <a:buChar char="Ø"/>
            </a:pPr>
            <a:r>
              <a:rPr lang="zh-CN" altLang="en-US" b="1" dirty="0">
                <a:solidFill>
                  <a:srgbClr val="000066"/>
                </a:solidFill>
              </a:rPr>
              <a:t>酶浓度对酶作用的影响</a:t>
            </a:r>
            <a:endParaRPr lang="en-US" altLang="zh-CN" b="1" dirty="0">
              <a:solidFill>
                <a:srgbClr val="000066"/>
              </a:solidFill>
            </a:endParaRPr>
          </a:p>
        </p:txBody>
      </p:sp>
      <p:sp>
        <p:nvSpPr>
          <p:cNvPr id="34823" name="Text Box 11">
            <a:hlinkClick r:id="rId6" action="ppaction://hlinksldjump"/>
          </p:cNvPr>
          <p:cNvSpPr txBox="1">
            <a:spLocks noChangeArrowheads="1"/>
          </p:cNvSpPr>
          <p:nvPr/>
        </p:nvSpPr>
        <p:spPr bwMode="auto">
          <a:xfrm>
            <a:off x="914400" y="45720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rgbClr val="008000"/>
              </a:buClr>
              <a:buSzPct val="75000"/>
              <a:buFont typeface="Wingdings" panose="05000000000000000000" pitchFamily="2" charset="2"/>
              <a:buChar char="Ø"/>
            </a:pPr>
            <a:r>
              <a:rPr lang="zh-CN" altLang="en-US" b="1" dirty="0">
                <a:solidFill>
                  <a:srgbClr val="000066"/>
                </a:solidFill>
              </a:rPr>
              <a:t>激活剂对酶作用的影响</a:t>
            </a:r>
            <a:endParaRPr lang="en-US" altLang="zh-CN" b="1" dirty="0">
              <a:solidFill>
                <a:srgbClr val="000066"/>
              </a:solidFill>
            </a:endParaRPr>
          </a:p>
        </p:txBody>
      </p:sp>
      <p:sp>
        <p:nvSpPr>
          <p:cNvPr id="34824" name="Text Box 12">
            <a:hlinkClick r:id="rId7" action="ppaction://hlinksldjump"/>
          </p:cNvPr>
          <p:cNvSpPr txBox="1">
            <a:spLocks noChangeArrowheads="1"/>
          </p:cNvSpPr>
          <p:nvPr/>
        </p:nvSpPr>
        <p:spPr bwMode="auto">
          <a:xfrm>
            <a:off x="914400" y="51054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indent="-358775">
              <a:defRPr sz="2400">
                <a:solidFill>
                  <a:schemeClr val="tx1"/>
                </a:solidFill>
                <a:latin typeface="Arial" panose="020B0604020202020204" pitchFamily="34" charset="0"/>
                <a:ea typeface="黑体" panose="02010609060101010101" pitchFamily="49" charset="-122"/>
              </a:defRPr>
            </a:lvl1pPr>
            <a:lvl2pPr>
              <a:defRPr sz="2400">
                <a:solidFill>
                  <a:schemeClr val="tx1"/>
                </a:solidFill>
                <a:latin typeface="Arial" panose="020B0604020202020204" pitchFamily="34" charset="0"/>
                <a:ea typeface="黑体" panose="02010609060101010101" pitchFamily="49" charset="-122"/>
              </a:defRPr>
            </a:lvl2pPr>
            <a:lvl3pPr>
              <a:defRPr sz="2400">
                <a:solidFill>
                  <a:schemeClr val="tx1"/>
                </a:solidFill>
                <a:latin typeface="Arial" panose="020B0604020202020204" pitchFamily="34" charset="0"/>
                <a:ea typeface="黑体" panose="02010609060101010101" pitchFamily="49" charset="-122"/>
              </a:defRPr>
            </a:lvl3pPr>
            <a:lvl4pPr>
              <a:defRPr sz="2400">
                <a:solidFill>
                  <a:schemeClr val="tx1"/>
                </a:solidFill>
                <a:latin typeface="Arial" panose="020B0604020202020204" pitchFamily="34" charset="0"/>
                <a:ea typeface="黑体" panose="02010609060101010101" pitchFamily="49" charset="-122"/>
              </a:defRPr>
            </a:lvl4pPr>
            <a:lvl5pPr>
              <a:defRPr sz="24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黑体" panose="02010609060101010101" pitchFamily="49" charset="-122"/>
              </a:defRPr>
            </a:lvl9pPr>
          </a:lstStyle>
          <a:p>
            <a:pPr>
              <a:spcBef>
                <a:spcPct val="50000"/>
              </a:spcBef>
              <a:buClr>
                <a:srgbClr val="008000"/>
              </a:buClr>
              <a:buSzPct val="75000"/>
              <a:buFont typeface="Wingdings" panose="05000000000000000000" pitchFamily="2" charset="2"/>
              <a:buChar char="Ø"/>
            </a:pPr>
            <a:r>
              <a:rPr lang="zh-CN" altLang="en-US" b="1" dirty="0">
                <a:solidFill>
                  <a:srgbClr val="000066"/>
                </a:solidFill>
              </a:rPr>
              <a:t>抑制剂对酶作用的影响</a:t>
            </a:r>
            <a:endParaRPr lang="en-US" altLang="zh-CN" b="1" dirty="0">
              <a:solidFill>
                <a:srgbClr val="000066"/>
              </a:solidFill>
            </a:endParaRPr>
          </a:p>
        </p:txBody>
      </p:sp>
      <p:sp>
        <p:nvSpPr>
          <p:cNvPr id="34825" name="AutoShape 13">
            <a:hlinkClick r:id="rId8"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2906746457"/>
      </p:ext>
    </p:extLst>
  </p:cSld>
  <p:clrMapOvr>
    <a:masterClrMapping/>
  </p:clrMapOvr>
  <p:transition spd="slow">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20767" y="35322"/>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酶促反应的基本动力学</a:t>
            </a:r>
          </a:p>
        </p:txBody>
      </p:sp>
      <p:sp>
        <p:nvSpPr>
          <p:cNvPr id="35842" name="Rectangle 3"/>
          <p:cNvSpPr>
            <a:spLocks noGrp="1" noChangeArrowheads="1"/>
          </p:cNvSpPr>
          <p:nvPr>
            <p:ph idx="1"/>
          </p:nvPr>
        </p:nvSpPr>
        <p:spPr>
          <a:xfrm>
            <a:off x="628650" y="1446684"/>
            <a:ext cx="8263830" cy="4351338"/>
          </a:xfrm>
        </p:spPr>
        <p:txBody>
          <a:bodyPr/>
          <a:lstStyle/>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研究酶促反应的速度以及各种因素对反应速度的影响，其中酶与底物之间的作用问题是研究酶促反应的核心问题。</a:t>
            </a:r>
          </a:p>
        </p:txBody>
      </p:sp>
      <p:sp>
        <p:nvSpPr>
          <p:cNvPr id="35843" name="Text Box 4">
            <a:hlinkClick r:id="rId3" action="ppaction://hlinksldjump"/>
          </p:cNvPr>
          <p:cNvSpPr txBox="1">
            <a:spLocks noChangeArrowheads="1"/>
          </p:cNvSpPr>
          <p:nvPr/>
        </p:nvSpPr>
        <p:spPr bwMode="auto">
          <a:xfrm>
            <a:off x="976184" y="2989313"/>
            <a:ext cx="44599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b="1" dirty="0">
                <a:solidFill>
                  <a:srgbClr val="008000"/>
                </a:solidFill>
                <a:latin typeface="黑体" panose="02010609060101010101" pitchFamily="49" charset="-122"/>
                <a:ea typeface="黑体" panose="02010609060101010101" pitchFamily="49" charset="-122"/>
              </a:rPr>
              <a:t>(</a:t>
            </a:r>
            <a:r>
              <a:rPr lang="zh-CN" altLang="en-US" b="1" dirty="0">
                <a:solidFill>
                  <a:srgbClr val="008000"/>
                </a:solidFill>
                <a:latin typeface="黑体" panose="02010609060101010101" pitchFamily="49" charset="-122"/>
                <a:ea typeface="黑体" panose="02010609060101010101" pitchFamily="49" charset="-122"/>
              </a:rPr>
              <a:t>一</a:t>
            </a:r>
            <a:r>
              <a:rPr lang="en-US" altLang="zh-CN" b="1" dirty="0">
                <a:solidFill>
                  <a:srgbClr val="008000"/>
                </a:solidFill>
                <a:latin typeface="黑体" panose="02010609060101010101" pitchFamily="49" charset="-122"/>
                <a:ea typeface="黑体" panose="02010609060101010101" pitchFamily="49" charset="-122"/>
              </a:rPr>
              <a:t>) </a:t>
            </a:r>
            <a:r>
              <a:rPr lang="zh-CN" altLang="en-US" b="1" dirty="0">
                <a:solidFill>
                  <a:srgbClr val="008000"/>
                </a:solidFill>
                <a:latin typeface="黑体" panose="02010609060101010101" pitchFamily="49" charset="-122"/>
                <a:ea typeface="黑体" panose="02010609060101010101" pitchFamily="49" charset="-122"/>
              </a:rPr>
              <a:t>米氏动力学方程</a:t>
            </a:r>
            <a:endParaRPr lang="en-US" altLang="zh-CN" b="1" dirty="0">
              <a:solidFill>
                <a:srgbClr val="008000"/>
              </a:solidFill>
              <a:latin typeface="黑体" panose="02010609060101010101" pitchFamily="49" charset="-122"/>
              <a:ea typeface="黑体" panose="02010609060101010101" pitchFamily="49" charset="-122"/>
            </a:endParaRPr>
          </a:p>
        </p:txBody>
      </p:sp>
      <p:sp>
        <p:nvSpPr>
          <p:cNvPr id="35844" name="Text Box 6">
            <a:hlinkClick r:id="rId4" action="ppaction://hlinksldjump"/>
          </p:cNvPr>
          <p:cNvSpPr txBox="1">
            <a:spLocks noChangeArrowheads="1"/>
          </p:cNvSpPr>
          <p:nvPr/>
        </p:nvSpPr>
        <p:spPr bwMode="auto">
          <a:xfrm>
            <a:off x="976184" y="3530243"/>
            <a:ext cx="4747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b="1" dirty="0">
                <a:solidFill>
                  <a:srgbClr val="008000"/>
                </a:solidFill>
                <a:latin typeface="黑体" panose="02010609060101010101" pitchFamily="49" charset="-122"/>
                <a:ea typeface="黑体" panose="02010609060101010101" pitchFamily="49" charset="-122"/>
              </a:rPr>
              <a:t>(</a:t>
            </a:r>
            <a:r>
              <a:rPr lang="zh-CN" altLang="en-US" b="1" dirty="0">
                <a:solidFill>
                  <a:srgbClr val="008000"/>
                </a:solidFill>
                <a:latin typeface="黑体" panose="02010609060101010101" pitchFamily="49" charset="-122"/>
                <a:ea typeface="黑体" panose="02010609060101010101" pitchFamily="49" charset="-122"/>
              </a:rPr>
              <a:t>二</a:t>
            </a:r>
            <a:r>
              <a:rPr lang="en-US" altLang="zh-CN" b="1" dirty="0">
                <a:solidFill>
                  <a:srgbClr val="008000"/>
                </a:solidFill>
                <a:latin typeface="黑体" panose="02010609060101010101" pitchFamily="49" charset="-122"/>
                <a:ea typeface="黑体" panose="02010609060101010101" pitchFamily="49" charset="-122"/>
              </a:rPr>
              <a:t>) </a:t>
            </a:r>
            <a:r>
              <a:rPr lang="zh-CN" altLang="en-US" b="1" dirty="0">
                <a:solidFill>
                  <a:srgbClr val="008000"/>
                </a:solidFill>
                <a:latin typeface="黑体" panose="02010609060101010101" pitchFamily="49" charset="-122"/>
                <a:ea typeface="黑体" panose="02010609060101010101" pitchFamily="49" charset="-122"/>
              </a:rPr>
              <a:t>米氏方程的推导</a:t>
            </a:r>
            <a:endParaRPr lang="en-US" altLang="zh-CN" b="1" dirty="0">
              <a:solidFill>
                <a:srgbClr val="008000"/>
              </a:solidFill>
              <a:latin typeface="黑体" panose="02010609060101010101" pitchFamily="49" charset="-122"/>
              <a:ea typeface="黑体" panose="02010609060101010101" pitchFamily="49" charset="-122"/>
            </a:endParaRPr>
          </a:p>
        </p:txBody>
      </p:sp>
      <p:sp>
        <p:nvSpPr>
          <p:cNvPr id="35845" name="Text Box 9">
            <a:hlinkClick r:id="rId5" action="ppaction://hlinksldjump"/>
          </p:cNvPr>
          <p:cNvSpPr txBox="1">
            <a:spLocks noChangeArrowheads="1"/>
          </p:cNvSpPr>
          <p:nvPr/>
        </p:nvSpPr>
        <p:spPr bwMode="auto">
          <a:xfrm>
            <a:off x="976184" y="4071173"/>
            <a:ext cx="4099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b="1" dirty="0">
                <a:solidFill>
                  <a:srgbClr val="008000"/>
                </a:solidFill>
                <a:latin typeface="黑体" panose="02010609060101010101" pitchFamily="49" charset="-122"/>
                <a:ea typeface="黑体" panose="02010609060101010101" pitchFamily="49" charset="-122"/>
              </a:rPr>
              <a:t>(</a:t>
            </a:r>
            <a:r>
              <a:rPr lang="zh-CN" altLang="en-US" b="1" dirty="0">
                <a:solidFill>
                  <a:srgbClr val="008000"/>
                </a:solidFill>
                <a:latin typeface="黑体" panose="02010609060101010101" pitchFamily="49" charset="-122"/>
                <a:ea typeface="黑体" panose="02010609060101010101" pitchFamily="49" charset="-122"/>
              </a:rPr>
              <a:t>三</a:t>
            </a:r>
            <a:r>
              <a:rPr lang="en-US" altLang="zh-CN" b="1" dirty="0">
                <a:solidFill>
                  <a:srgbClr val="008000"/>
                </a:solidFill>
                <a:latin typeface="黑体" panose="02010609060101010101" pitchFamily="49" charset="-122"/>
                <a:ea typeface="黑体" panose="02010609060101010101" pitchFamily="49" charset="-122"/>
              </a:rPr>
              <a:t>) </a:t>
            </a:r>
            <a:r>
              <a:rPr lang="zh-CN" altLang="en-US" b="1" dirty="0">
                <a:solidFill>
                  <a:srgbClr val="008000"/>
                </a:solidFill>
                <a:latin typeface="黑体" panose="02010609060101010101" pitchFamily="49" charset="-122"/>
                <a:ea typeface="黑体" panose="02010609060101010101" pitchFamily="49" charset="-122"/>
              </a:rPr>
              <a:t>米氏常数的意义</a:t>
            </a:r>
            <a:endParaRPr lang="en-US" altLang="zh-CN" b="1" dirty="0">
              <a:solidFill>
                <a:srgbClr val="008000"/>
              </a:solidFill>
              <a:latin typeface="黑体" panose="02010609060101010101" pitchFamily="49" charset="-122"/>
              <a:ea typeface="黑体" panose="02010609060101010101" pitchFamily="49" charset="-122"/>
            </a:endParaRPr>
          </a:p>
        </p:txBody>
      </p:sp>
      <p:sp>
        <p:nvSpPr>
          <p:cNvPr id="35846" name="Text Box 11">
            <a:hlinkClick r:id="rId4" action="ppaction://hlinksldjump"/>
          </p:cNvPr>
          <p:cNvSpPr txBox="1">
            <a:spLocks noChangeArrowheads="1"/>
          </p:cNvSpPr>
          <p:nvPr/>
        </p:nvSpPr>
        <p:spPr bwMode="auto">
          <a:xfrm>
            <a:off x="976184" y="4652431"/>
            <a:ext cx="41718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dirty="0">
                <a:solidFill>
                  <a:srgbClr val="008000"/>
                </a:solidFill>
                <a:latin typeface="黑体" panose="02010609060101010101" pitchFamily="49" charset="-122"/>
                <a:ea typeface="黑体" panose="02010609060101010101" pitchFamily="49" charset="-122"/>
              </a:rPr>
              <a:t>(</a:t>
            </a:r>
            <a:r>
              <a:rPr lang="zh-CN" altLang="en-US" dirty="0">
                <a:solidFill>
                  <a:srgbClr val="008000"/>
                </a:solidFill>
                <a:latin typeface="黑体" panose="02010609060101010101" pitchFamily="49" charset="-122"/>
                <a:ea typeface="黑体" panose="02010609060101010101" pitchFamily="49" charset="-122"/>
              </a:rPr>
              <a:t>四</a:t>
            </a:r>
            <a:r>
              <a:rPr lang="en-US" altLang="zh-CN" dirty="0">
                <a:solidFill>
                  <a:srgbClr val="008000"/>
                </a:solidFill>
                <a:latin typeface="黑体" panose="02010609060101010101" pitchFamily="49" charset="-122"/>
                <a:ea typeface="黑体" panose="02010609060101010101" pitchFamily="49" charset="-122"/>
              </a:rPr>
              <a:t>) </a:t>
            </a:r>
            <a:r>
              <a:rPr lang="zh-CN" altLang="en-US" dirty="0">
                <a:solidFill>
                  <a:srgbClr val="008000"/>
                </a:solidFill>
                <a:latin typeface="黑体" panose="02010609060101010101" pitchFamily="49" charset="-122"/>
                <a:ea typeface="黑体" panose="02010609060101010101" pitchFamily="49" charset="-122"/>
              </a:rPr>
              <a:t>米氏常数的求法</a:t>
            </a:r>
          </a:p>
        </p:txBody>
      </p:sp>
      <p:sp>
        <p:nvSpPr>
          <p:cNvPr id="35847" name="AutoShape 12">
            <a:hlinkClick r:id="rId6"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1675304916"/>
      </p:ext>
    </p:extLst>
  </p:cSld>
  <p:clrMapOvr>
    <a:masterClrMapping/>
  </p:clrMapOvr>
  <p:transition spd="slow">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2322" name="Object 2"/>
          <p:cNvGraphicFramePr>
            <a:graphicFrameLocks noChangeAspect="1"/>
          </p:cNvGraphicFramePr>
          <p:nvPr>
            <p:extLst>
              <p:ext uri="{D42A27DB-BD31-4B8C-83A1-F6EECF244321}">
                <p14:modId xmlns:p14="http://schemas.microsoft.com/office/powerpoint/2010/main" val="2441529051"/>
              </p:ext>
            </p:extLst>
          </p:nvPr>
        </p:nvGraphicFramePr>
        <p:xfrm>
          <a:off x="539552" y="292100"/>
          <a:ext cx="7543800" cy="5657850"/>
        </p:xfrm>
        <a:graphic>
          <a:graphicData uri="http://schemas.openxmlformats.org/presentationml/2006/ole">
            <mc:AlternateContent xmlns:mc="http://schemas.openxmlformats.org/markup-compatibility/2006">
              <mc:Choice xmlns:v="urn:schemas-microsoft-com:vml" Requires="v">
                <p:oleObj spid="_x0000_s44038" name="位图图像" r:id="rId3" imgW="5038095" imgH="4439270" progId="Paint.Picture">
                  <p:embed/>
                </p:oleObj>
              </mc:Choice>
              <mc:Fallback>
                <p:oleObj name="位图图像" r:id="rId3" imgW="5038095" imgH="443927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92100"/>
                        <a:ext cx="754380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2323" name="Rectangle 3"/>
          <p:cNvSpPr>
            <a:spLocks noGrp="1" noChangeArrowheads="1"/>
          </p:cNvSpPr>
          <p:nvPr>
            <p:ph type="title"/>
          </p:nvPr>
        </p:nvSpPr>
        <p:spPr>
          <a:xfrm>
            <a:off x="1371600" y="5753100"/>
            <a:ext cx="7772400" cy="1104900"/>
          </a:xfrm>
          <a:noFill/>
          <a:ln/>
        </p:spPr>
        <p:txBody>
          <a:bodyPr/>
          <a:lstStyle/>
          <a:p>
            <a:r>
              <a:rPr lang="zh-CN" altLang="en-US" sz="2800" b="1" dirty="0">
                <a:solidFill>
                  <a:srgbClr val="0000CC"/>
                </a:solidFill>
                <a:latin typeface="微软雅黑" panose="020B0503020204020204" pitchFamily="34" charset="-122"/>
                <a:ea typeface="微软雅黑" panose="020B0503020204020204" pitchFamily="34" charset="-122"/>
              </a:rPr>
              <a:t>酶反应速度与底物浓度的关系曲线</a:t>
            </a:r>
          </a:p>
        </p:txBody>
      </p:sp>
      <p:pic>
        <p:nvPicPr>
          <p:cNvPr id="312324" name="Picture 4" descr="girl">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2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0" name="Group 2"/>
          <p:cNvGrpSpPr>
            <a:grpSpLocks/>
          </p:cNvGrpSpPr>
          <p:nvPr/>
        </p:nvGrpSpPr>
        <p:grpSpPr bwMode="auto">
          <a:xfrm>
            <a:off x="1171575" y="1982788"/>
            <a:ext cx="3814763" cy="400050"/>
            <a:chOff x="480" y="1000"/>
            <a:chExt cx="2403" cy="252"/>
          </a:xfrm>
        </p:grpSpPr>
        <p:sp>
          <p:nvSpPr>
            <p:cNvPr id="206851" name="Text Box 3"/>
            <p:cNvSpPr txBox="1">
              <a:spLocks noChangeArrowheads="1"/>
            </p:cNvSpPr>
            <p:nvPr/>
          </p:nvSpPr>
          <p:spPr bwMode="auto">
            <a:xfrm>
              <a:off x="480" y="1000"/>
              <a:ext cx="2403" cy="252"/>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wrap="none">
              <a:spAutoFit/>
            </a:bodyPr>
            <a:lstStyle/>
            <a:p>
              <a:pPr>
                <a:spcBef>
                  <a:spcPct val="0"/>
                </a:spcBef>
              </a:pPr>
              <a:r>
                <a:rPr kumimoji="1" lang="zh-CN" altLang="en-US" sz="2000" b="1" dirty="0">
                  <a:solidFill>
                    <a:schemeClr val="tx1"/>
                  </a:solidFill>
                  <a:latin typeface="黑体" panose="02010609060101010101" pitchFamily="49" charset="-122"/>
                  <a:ea typeface="黑体" panose="02010609060101010101" pitchFamily="49" charset="-122"/>
                </a:rPr>
                <a:t>第一步</a:t>
              </a:r>
              <a:r>
                <a:rPr kumimoji="1" lang="en-US" altLang="zh-CN" sz="2000" b="1" dirty="0">
                  <a:solidFill>
                    <a:schemeClr val="tx1"/>
                  </a:solidFill>
                  <a:latin typeface="黑体" panose="02010609060101010101" pitchFamily="49" charset="-122"/>
                  <a:ea typeface="黑体" panose="02010609060101010101" pitchFamily="49" charset="-122"/>
                </a:rPr>
                <a:t>: E+S              ES </a:t>
              </a:r>
              <a:endParaRPr kumimoji="1" lang="en-US" altLang="zh-CN" sz="2400" b="1" dirty="0">
                <a:solidFill>
                  <a:schemeClr val="tx1"/>
                </a:solidFill>
                <a:latin typeface="黑体" panose="02010609060101010101" pitchFamily="49" charset="-122"/>
                <a:ea typeface="黑体" panose="02010609060101010101" pitchFamily="49" charset="-122"/>
              </a:endParaRPr>
            </a:p>
          </p:txBody>
        </p:sp>
        <p:graphicFrame>
          <p:nvGraphicFramePr>
            <p:cNvPr id="206852" name="Object 4"/>
            <p:cNvGraphicFramePr>
              <a:graphicFrameLocks noChangeAspect="1"/>
            </p:cNvGraphicFramePr>
            <p:nvPr/>
          </p:nvGraphicFramePr>
          <p:xfrm>
            <a:off x="1440" y="1056"/>
            <a:ext cx="430" cy="141"/>
          </p:xfrm>
          <a:graphic>
            <a:graphicData uri="http://schemas.openxmlformats.org/presentationml/2006/ole">
              <mc:AlternateContent xmlns:mc="http://schemas.openxmlformats.org/markup-compatibility/2006">
                <mc:Choice xmlns:v="urn:schemas-microsoft-com:vml" Requires="v">
                  <p:oleObj spid="_x0000_s45074" name="CS ChemDraw Drawing" r:id="rId3" imgW="683260" imgH="223520" progId="ChemDraw.Document.5.0">
                    <p:embed/>
                  </p:oleObj>
                </mc:Choice>
                <mc:Fallback>
                  <p:oleObj name="CS ChemDraw Drawing" r:id="rId3" imgW="683260" imgH="223520" progId="ChemDraw.Document.5.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056"/>
                          <a:ext cx="430" cy="141"/>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pSp>
      <p:sp>
        <p:nvSpPr>
          <p:cNvPr id="206853" name="Text Box 5"/>
          <p:cNvSpPr txBox="1">
            <a:spLocks noChangeArrowheads="1"/>
          </p:cNvSpPr>
          <p:nvPr/>
        </p:nvSpPr>
        <p:spPr bwMode="auto">
          <a:xfrm>
            <a:off x="1029729" y="1411288"/>
            <a:ext cx="2815194" cy="46166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wrap="none">
            <a:spAutoFit/>
          </a:bodyPr>
          <a:lstStyle/>
          <a:p>
            <a:pPr>
              <a:spcBef>
                <a:spcPct val="0"/>
              </a:spcBef>
            </a:pPr>
            <a:r>
              <a:rPr kumimoji="1" lang="zh-CN" altLang="en-US" sz="2400" b="1" dirty="0">
                <a:solidFill>
                  <a:schemeClr val="tx1"/>
                </a:solidFill>
                <a:latin typeface="黑体" panose="02010609060101010101" pitchFamily="49" charset="-122"/>
                <a:ea typeface="黑体" panose="02010609060101010101" pitchFamily="49" charset="-122"/>
              </a:rPr>
              <a:t>中间复合物学说： </a:t>
            </a:r>
          </a:p>
        </p:txBody>
      </p:sp>
      <p:sp>
        <p:nvSpPr>
          <p:cNvPr id="206854" name="Text Box 6"/>
          <p:cNvSpPr txBox="1">
            <a:spLocks noChangeArrowheads="1"/>
          </p:cNvSpPr>
          <p:nvPr/>
        </p:nvSpPr>
        <p:spPr bwMode="auto">
          <a:xfrm>
            <a:off x="1171575" y="2497138"/>
            <a:ext cx="2255746" cy="40011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wrap="none">
            <a:spAutoFit/>
          </a:bodyPr>
          <a:lstStyle/>
          <a:p>
            <a:pPr>
              <a:spcBef>
                <a:spcPct val="0"/>
              </a:spcBef>
            </a:pPr>
            <a:r>
              <a:rPr kumimoji="1" lang="zh-CN" altLang="en-US" sz="2000" b="1" dirty="0">
                <a:solidFill>
                  <a:schemeClr val="tx1"/>
                </a:solidFill>
                <a:latin typeface="黑体" panose="02010609060101010101" pitchFamily="49" charset="-122"/>
                <a:ea typeface="黑体" panose="02010609060101010101" pitchFamily="49" charset="-122"/>
              </a:rPr>
              <a:t>第二步</a:t>
            </a:r>
            <a:r>
              <a:rPr kumimoji="1" lang="en-US" altLang="zh-CN" sz="2000" b="1" dirty="0">
                <a:solidFill>
                  <a:schemeClr val="tx1"/>
                </a:solidFill>
                <a:latin typeface="黑体" panose="02010609060101010101" pitchFamily="49" charset="-122"/>
                <a:ea typeface="黑体" panose="02010609060101010101" pitchFamily="49" charset="-122"/>
              </a:rPr>
              <a:t>: ES→E+P </a:t>
            </a:r>
            <a:endParaRPr kumimoji="1" lang="en-US" altLang="zh-CN" sz="2400" b="1" dirty="0">
              <a:solidFill>
                <a:schemeClr val="tx1"/>
              </a:solidFill>
              <a:latin typeface="黑体" panose="02010609060101010101" pitchFamily="49" charset="-122"/>
              <a:ea typeface="黑体" panose="02010609060101010101" pitchFamily="49" charset="-122"/>
            </a:endParaRPr>
          </a:p>
        </p:txBody>
      </p:sp>
      <p:sp>
        <p:nvSpPr>
          <p:cNvPr id="206855" name="Text Box 7"/>
          <p:cNvSpPr txBox="1">
            <a:spLocks noChangeArrowheads="1"/>
          </p:cNvSpPr>
          <p:nvPr/>
        </p:nvSpPr>
        <p:spPr bwMode="auto">
          <a:xfrm>
            <a:off x="3790950" y="2497138"/>
            <a:ext cx="1176925" cy="40011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wrap="none">
            <a:spAutoFit/>
          </a:bodyPr>
          <a:lstStyle/>
          <a:p>
            <a:pPr>
              <a:spcBef>
                <a:spcPct val="0"/>
              </a:spcBef>
            </a:pPr>
            <a:r>
              <a:rPr kumimoji="1" lang="en-US" altLang="zh-CN" sz="2000" b="1" dirty="0">
                <a:solidFill>
                  <a:schemeClr val="tx1"/>
                </a:solidFill>
                <a:latin typeface="Times New Roman" panose="02020603050405020304" pitchFamily="18" charset="0"/>
                <a:ea typeface="宋体" panose="02010600030101010101" pitchFamily="2" charset="-122"/>
              </a:rPr>
              <a:t>V∝[ES] </a:t>
            </a:r>
            <a:endParaRPr kumimoji="1" lang="en-US" altLang="zh-CN" sz="2400" b="1" dirty="0">
              <a:solidFill>
                <a:schemeClr val="tx1"/>
              </a:solidFill>
              <a:latin typeface="Times New Roman" panose="02020603050405020304" pitchFamily="18" charset="0"/>
              <a:ea typeface="宋体" panose="02010600030101010101" pitchFamily="2" charset="-122"/>
            </a:endParaRPr>
          </a:p>
        </p:txBody>
      </p:sp>
      <p:sp>
        <p:nvSpPr>
          <p:cNvPr id="206856" name="Text Box 8"/>
          <p:cNvSpPr txBox="1">
            <a:spLocks noChangeArrowheads="1"/>
          </p:cNvSpPr>
          <p:nvPr/>
        </p:nvSpPr>
        <p:spPr bwMode="auto">
          <a:xfrm>
            <a:off x="1171575" y="2989263"/>
            <a:ext cx="3248025" cy="887359"/>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a:spAutoFit/>
          </a:bodyPr>
          <a:lstStyle/>
          <a:p>
            <a:pPr>
              <a:lnSpc>
                <a:spcPct val="130000"/>
              </a:lnSpc>
              <a:spcBef>
                <a:spcPct val="0"/>
              </a:spcBef>
            </a:pPr>
            <a:r>
              <a:rPr kumimoji="1" lang="zh-CN" altLang="en-US" sz="2100" b="0" dirty="0">
                <a:solidFill>
                  <a:schemeClr val="tx1"/>
                </a:solidFill>
                <a:latin typeface="Times New Roman" panose="02020603050405020304" pitchFamily="18" charset="0"/>
                <a:ea typeface="宋体" panose="02010600030101010101" pitchFamily="2" charset="-122"/>
              </a:rPr>
              <a:t>      </a:t>
            </a:r>
            <a:r>
              <a:rPr kumimoji="1" lang="en-US" altLang="zh-CN" sz="2100" b="1" dirty="0">
                <a:solidFill>
                  <a:schemeClr val="tx1"/>
                </a:solidFill>
                <a:latin typeface="黑体" panose="02010609060101010101" pitchFamily="49" charset="-122"/>
                <a:ea typeface="黑体" panose="02010609060101010101" pitchFamily="49" charset="-122"/>
              </a:rPr>
              <a:t>1913</a:t>
            </a:r>
            <a:r>
              <a:rPr kumimoji="1" lang="zh-CN" altLang="en-US" sz="2100" b="1" dirty="0">
                <a:solidFill>
                  <a:schemeClr val="tx1"/>
                </a:solidFill>
                <a:latin typeface="黑体" panose="02010609060101010101" pitchFamily="49" charset="-122"/>
                <a:ea typeface="黑体" panose="02010609060101010101" pitchFamily="49" charset="-122"/>
              </a:rPr>
              <a:t>年</a:t>
            </a:r>
            <a:r>
              <a:rPr kumimoji="1" lang="en-US" altLang="zh-CN" sz="2100" b="1" dirty="0" err="1">
                <a:solidFill>
                  <a:schemeClr val="tx1"/>
                </a:solidFill>
                <a:latin typeface="黑体" panose="02010609060101010101" pitchFamily="49" charset="-122"/>
                <a:ea typeface="黑体" panose="02010609060101010101" pitchFamily="49" charset="-122"/>
              </a:rPr>
              <a:t>Michaelis</a:t>
            </a:r>
            <a:r>
              <a:rPr kumimoji="1" lang="zh-CN" altLang="en-US" sz="2100" b="1" dirty="0">
                <a:solidFill>
                  <a:schemeClr val="tx1"/>
                </a:solidFill>
                <a:latin typeface="黑体" panose="02010609060101010101" pitchFamily="49" charset="-122"/>
                <a:ea typeface="黑体" panose="02010609060101010101" pitchFamily="49" charset="-122"/>
              </a:rPr>
              <a:t>和</a:t>
            </a:r>
            <a:r>
              <a:rPr kumimoji="1" lang="en-US" altLang="zh-CN" sz="2100" b="1" dirty="0" err="1">
                <a:solidFill>
                  <a:schemeClr val="tx1"/>
                </a:solidFill>
                <a:latin typeface="黑体" panose="02010609060101010101" pitchFamily="49" charset="-122"/>
                <a:ea typeface="黑体" panose="02010609060101010101" pitchFamily="49" charset="-122"/>
              </a:rPr>
              <a:t>Menten</a:t>
            </a:r>
            <a:r>
              <a:rPr kumimoji="1" lang="zh-CN" altLang="en-US" sz="2100" b="1" dirty="0">
                <a:solidFill>
                  <a:schemeClr val="tx1"/>
                </a:solidFill>
                <a:latin typeface="黑体" panose="02010609060101010101" pitchFamily="49" charset="-122"/>
                <a:ea typeface="黑体" panose="02010609060101010101" pitchFamily="49" charset="-122"/>
              </a:rPr>
              <a:t>推导了米氏方程 </a:t>
            </a:r>
            <a:endParaRPr kumimoji="1" lang="zh-CN" altLang="en-US" sz="2400" b="1" dirty="0">
              <a:solidFill>
                <a:schemeClr val="tx1"/>
              </a:solidFill>
              <a:latin typeface="黑体" panose="02010609060101010101" pitchFamily="49" charset="-122"/>
              <a:ea typeface="黑体" panose="02010609060101010101" pitchFamily="49" charset="-122"/>
            </a:endParaRPr>
          </a:p>
        </p:txBody>
      </p:sp>
      <p:graphicFrame>
        <p:nvGraphicFramePr>
          <p:cNvPr id="206857" name="Object 9"/>
          <p:cNvGraphicFramePr>
            <a:graphicFrameLocks noChangeAspect="1"/>
          </p:cNvGraphicFramePr>
          <p:nvPr/>
        </p:nvGraphicFramePr>
        <p:xfrm>
          <a:off x="1676400" y="4232275"/>
          <a:ext cx="1981200" cy="1023938"/>
        </p:xfrm>
        <a:graphic>
          <a:graphicData uri="http://schemas.openxmlformats.org/presentationml/2006/ole">
            <mc:AlternateContent xmlns:mc="http://schemas.openxmlformats.org/markup-compatibility/2006">
              <mc:Choice xmlns:v="urn:schemas-microsoft-com:vml" Requires="v">
                <p:oleObj spid="_x0000_s45075" r:id="rId5" imgW="863225" imgH="444307" progId="Equation.3">
                  <p:embed/>
                </p:oleObj>
              </mc:Choice>
              <mc:Fallback>
                <p:oleObj r:id="rId5" imgW="863225"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232275"/>
                        <a:ext cx="1981200"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8" name="Object 10"/>
          <p:cNvGraphicFramePr>
            <a:graphicFrameLocks noChangeAspect="1"/>
          </p:cNvGraphicFramePr>
          <p:nvPr/>
        </p:nvGraphicFramePr>
        <p:xfrm>
          <a:off x="6373813" y="1674813"/>
          <a:ext cx="1703387" cy="3124200"/>
        </p:xfrm>
        <a:graphic>
          <a:graphicData uri="http://schemas.openxmlformats.org/presentationml/2006/ole">
            <mc:AlternateContent xmlns:mc="http://schemas.openxmlformats.org/markup-compatibility/2006">
              <mc:Choice xmlns:v="urn:schemas-microsoft-com:vml" Requires="v">
                <p:oleObj spid="_x0000_s45076" name="Image" r:id="rId7" imgW="1310310" imgH="2401625" progId="Photoshop.Image.6">
                  <p:embed/>
                </p:oleObj>
              </mc:Choice>
              <mc:Fallback>
                <p:oleObj name="Image" r:id="rId7" imgW="1310310" imgH="2401625" progId="Photoshop.Image.6">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3813" y="1674813"/>
                        <a:ext cx="1703387" cy="31242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206859" name="Object 11"/>
          <p:cNvGraphicFramePr>
            <a:graphicFrameLocks noChangeAspect="1"/>
          </p:cNvGraphicFramePr>
          <p:nvPr/>
        </p:nvGraphicFramePr>
        <p:xfrm>
          <a:off x="4648200" y="3579813"/>
          <a:ext cx="1758950" cy="3124200"/>
        </p:xfrm>
        <a:graphic>
          <a:graphicData uri="http://schemas.openxmlformats.org/presentationml/2006/ole">
            <mc:AlternateContent xmlns:mc="http://schemas.openxmlformats.org/markup-compatibility/2006">
              <mc:Choice xmlns:v="urn:schemas-microsoft-com:vml" Requires="v">
                <p:oleObj spid="_x0000_s45077" name="Image" r:id="rId9" imgW="1328818" imgH="2358558" progId="Photoshop.Image.6">
                  <p:embed/>
                </p:oleObj>
              </mc:Choice>
              <mc:Fallback>
                <p:oleObj name="Image" r:id="rId9" imgW="1328818" imgH="2358558" progId="Photoshop.Image.6">
                  <p:embed/>
                  <p:pic>
                    <p:nvPicPr>
                      <p:cNvPr id="0" name=""/>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0" y="3579813"/>
                        <a:ext cx="1758950" cy="31242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
        <p:nvSpPr>
          <p:cNvPr id="2" name="矩形 1"/>
          <p:cNvSpPr/>
          <p:nvPr/>
        </p:nvSpPr>
        <p:spPr>
          <a:xfrm>
            <a:off x="1027877" y="593970"/>
            <a:ext cx="2350323" cy="461665"/>
          </a:xfrm>
          <a:prstGeom prst="rect">
            <a:avLst/>
          </a:prstGeom>
        </p:spPr>
        <p:txBody>
          <a:bodyPr wrap="none">
            <a:spAutoFit/>
          </a:bodyPr>
          <a:lstStyle/>
          <a:p>
            <a:pPr>
              <a:spcBef>
                <a:spcPct val="50000"/>
              </a:spcBef>
            </a:pPr>
            <a:r>
              <a:rPr lang="zh-CN" altLang="en-US" sz="2400" b="1" dirty="0" smtClean="0">
                <a:solidFill>
                  <a:srgbClr val="008000"/>
                </a:solidFill>
                <a:latin typeface="黑体" panose="02010609060101010101" pitchFamily="49" charset="-122"/>
                <a:ea typeface="黑体" panose="02010609060101010101" pitchFamily="49" charset="-122"/>
              </a:rPr>
              <a:t>米氏动力学方程</a:t>
            </a:r>
            <a:endParaRPr lang="en-US" altLang="zh-CN" sz="2400" b="1" dirty="0">
              <a:solidFill>
                <a:srgbClr val="008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675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06850"/>
                                        </p:tgtEl>
                                        <p:attrNameLst>
                                          <p:attrName>style.visibility</p:attrName>
                                        </p:attrNameLst>
                                      </p:cBhvr>
                                      <p:to>
                                        <p:strVal val="visible"/>
                                      </p:to>
                                    </p:set>
                                    <p:anim calcmode="lin" valueType="num">
                                      <p:cBhvr additive="base">
                                        <p:cTn id="7" dur="500" fill="hold"/>
                                        <p:tgtEl>
                                          <p:spTgt spid="206850"/>
                                        </p:tgtEl>
                                        <p:attrNameLst>
                                          <p:attrName>ppt_x</p:attrName>
                                        </p:attrNameLst>
                                      </p:cBhvr>
                                      <p:tavLst>
                                        <p:tav tm="0">
                                          <p:val>
                                            <p:strVal val="1+#ppt_w/2"/>
                                          </p:val>
                                        </p:tav>
                                        <p:tav tm="100000">
                                          <p:val>
                                            <p:strVal val="#ppt_x"/>
                                          </p:val>
                                        </p:tav>
                                      </p:tavLst>
                                    </p:anim>
                                    <p:anim calcmode="lin" valueType="num">
                                      <p:cBhvr additive="base">
                                        <p:cTn id="8" dur="500" fill="hold"/>
                                        <p:tgtEl>
                                          <p:spTgt spid="2068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6854"/>
                                        </p:tgtEl>
                                        <p:attrNameLst>
                                          <p:attrName>style.visibility</p:attrName>
                                        </p:attrNameLst>
                                      </p:cBhvr>
                                      <p:to>
                                        <p:strVal val="visible"/>
                                      </p:to>
                                    </p:set>
                                    <p:anim calcmode="lin" valueType="num">
                                      <p:cBhvr additive="base">
                                        <p:cTn id="13" dur="500" fill="hold"/>
                                        <p:tgtEl>
                                          <p:spTgt spid="206854"/>
                                        </p:tgtEl>
                                        <p:attrNameLst>
                                          <p:attrName>ppt_x</p:attrName>
                                        </p:attrNameLst>
                                      </p:cBhvr>
                                      <p:tavLst>
                                        <p:tav tm="0">
                                          <p:val>
                                            <p:strVal val="1+#ppt_w/2"/>
                                          </p:val>
                                        </p:tav>
                                        <p:tav tm="100000">
                                          <p:val>
                                            <p:strVal val="#ppt_x"/>
                                          </p:val>
                                        </p:tav>
                                      </p:tavLst>
                                    </p:anim>
                                    <p:anim calcmode="lin" valueType="num">
                                      <p:cBhvr additive="base">
                                        <p:cTn id="14" dur="500" fill="hold"/>
                                        <p:tgtEl>
                                          <p:spTgt spid="2068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6855"/>
                                        </p:tgtEl>
                                        <p:attrNameLst>
                                          <p:attrName>style.visibility</p:attrName>
                                        </p:attrNameLst>
                                      </p:cBhvr>
                                      <p:to>
                                        <p:strVal val="visible"/>
                                      </p:to>
                                    </p:set>
                                    <p:anim calcmode="lin" valueType="num">
                                      <p:cBhvr additive="base">
                                        <p:cTn id="19" dur="500" fill="hold"/>
                                        <p:tgtEl>
                                          <p:spTgt spid="206855"/>
                                        </p:tgtEl>
                                        <p:attrNameLst>
                                          <p:attrName>ppt_x</p:attrName>
                                        </p:attrNameLst>
                                      </p:cBhvr>
                                      <p:tavLst>
                                        <p:tav tm="0">
                                          <p:val>
                                            <p:strVal val="1+#ppt_w/2"/>
                                          </p:val>
                                        </p:tav>
                                        <p:tav tm="100000">
                                          <p:val>
                                            <p:strVal val="#ppt_x"/>
                                          </p:val>
                                        </p:tav>
                                      </p:tavLst>
                                    </p:anim>
                                    <p:anim calcmode="lin" valueType="num">
                                      <p:cBhvr additive="base">
                                        <p:cTn id="20" dur="500" fill="hold"/>
                                        <p:tgtEl>
                                          <p:spTgt spid="20685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6856"/>
                                        </p:tgtEl>
                                        <p:attrNameLst>
                                          <p:attrName>style.visibility</p:attrName>
                                        </p:attrNameLst>
                                      </p:cBhvr>
                                      <p:to>
                                        <p:strVal val="visible"/>
                                      </p:to>
                                    </p:set>
                                    <p:anim calcmode="lin" valueType="num">
                                      <p:cBhvr additive="base">
                                        <p:cTn id="25" dur="500" fill="hold"/>
                                        <p:tgtEl>
                                          <p:spTgt spid="206856"/>
                                        </p:tgtEl>
                                        <p:attrNameLst>
                                          <p:attrName>ppt_x</p:attrName>
                                        </p:attrNameLst>
                                      </p:cBhvr>
                                      <p:tavLst>
                                        <p:tav tm="0">
                                          <p:val>
                                            <p:strVal val="1+#ppt_w/2"/>
                                          </p:val>
                                        </p:tav>
                                        <p:tav tm="100000">
                                          <p:val>
                                            <p:strVal val="#ppt_x"/>
                                          </p:val>
                                        </p:tav>
                                      </p:tavLst>
                                    </p:anim>
                                    <p:anim calcmode="lin" valueType="num">
                                      <p:cBhvr additive="base">
                                        <p:cTn id="26" dur="500" fill="hold"/>
                                        <p:tgtEl>
                                          <p:spTgt spid="20685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box(out)">
                                      <p:cBhvr>
                                        <p:cTn id="31" dur="500"/>
                                        <p:tgtEl>
                                          <p:spTgt spid="20685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206859"/>
                                        </p:tgtEl>
                                        <p:attrNameLst>
                                          <p:attrName>style.visibility</p:attrName>
                                        </p:attrNameLst>
                                      </p:cBhvr>
                                      <p:to>
                                        <p:strVal val="visible"/>
                                      </p:to>
                                    </p:set>
                                    <p:animEffect transition="in" filter="box(out)">
                                      <p:cBhvr>
                                        <p:cTn id="36" dur="500"/>
                                        <p:tgtEl>
                                          <p:spTgt spid="20685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206857"/>
                                        </p:tgtEl>
                                        <p:attrNameLst>
                                          <p:attrName>style.visibility</p:attrName>
                                        </p:attrNameLst>
                                      </p:cBhvr>
                                      <p:to>
                                        <p:strVal val="visible"/>
                                      </p:to>
                                    </p:set>
                                    <p:animEffect transition="in" filter="dissolve">
                                      <p:cBhvr>
                                        <p:cTn id="41" dur="500"/>
                                        <p:tgtEl>
                                          <p:spTgt spid="206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4" grpId="0" autoUpdateAnimBg="0"/>
      <p:bldP spid="206855" grpId="0" autoUpdateAnimBg="0"/>
      <p:bldP spid="20685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612689" y="1202531"/>
            <a:ext cx="2108269" cy="46166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wrap="none">
            <a:spAutoFit/>
          </a:bodyPr>
          <a:lstStyle/>
          <a:p>
            <a:pPr>
              <a:spcBef>
                <a:spcPct val="0"/>
              </a:spcBef>
            </a:pPr>
            <a:r>
              <a:rPr kumimoji="1" lang="zh-CN" altLang="en-US" sz="2400" b="1" dirty="0">
                <a:solidFill>
                  <a:schemeClr val="tx1"/>
                </a:solidFill>
                <a:latin typeface="Times New Roman" panose="02020603050405020304" pitchFamily="18" charset="0"/>
                <a:ea typeface="宋体" panose="02010600030101010101" pitchFamily="2" charset="-122"/>
              </a:rPr>
              <a:t>恒态法推导： </a:t>
            </a:r>
          </a:p>
        </p:txBody>
      </p:sp>
      <p:sp>
        <p:nvSpPr>
          <p:cNvPr id="207875" name="Text Box 3"/>
          <p:cNvSpPr txBox="1">
            <a:spLocks noChangeArrowheads="1"/>
          </p:cNvSpPr>
          <p:nvPr/>
        </p:nvSpPr>
        <p:spPr bwMode="auto">
          <a:xfrm>
            <a:off x="1981200" y="1447006"/>
            <a:ext cx="6264275" cy="849528"/>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a:spAutoFit/>
          </a:bodyPr>
          <a:lstStyle/>
          <a:p>
            <a:pPr>
              <a:lnSpc>
                <a:spcPct val="130000"/>
              </a:lnSpc>
              <a:spcBef>
                <a:spcPct val="0"/>
              </a:spcBef>
            </a:pPr>
            <a:r>
              <a:rPr kumimoji="1" lang="zh-CN" altLang="en-US" sz="2000" b="0" dirty="0">
                <a:solidFill>
                  <a:schemeClr val="tx1"/>
                </a:solidFill>
                <a:latin typeface="Times New Roman" panose="02020603050405020304" pitchFamily="18" charset="0"/>
                <a:ea typeface="宋体" panose="02010600030101010101" pitchFamily="2" charset="-122"/>
              </a:rPr>
              <a:t>       </a:t>
            </a:r>
            <a:r>
              <a:rPr kumimoji="1" lang="en-US" altLang="zh-CN" sz="2000" b="1" dirty="0">
                <a:solidFill>
                  <a:schemeClr val="tx1"/>
                </a:solidFill>
                <a:latin typeface="Times New Roman" panose="02020603050405020304" pitchFamily="18" charset="0"/>
                <a:ea typeface="宋体" panose="02010600030101010101" pitchFamily="2" charset="-122"/>
              </a:rPr>
              <a:t>1925</a:t>
            </a:r>
            <a:r>
              <a:rPr kumimoji="1" lang="zh-CN" altLang="en-US" sz="2000" b="1" dirty="0">
                <a:solidFill>
                  <a:schemeClr val="tx1"/>
                </a:solidFill>
                <a:latin typeface="Times New Roman" panose="02020603050405020304" pitchFamily="18" charset="0"/>
                <a:ea typeface="宋体" panose="02010600030101010101" pitchFamily="2" charset="-122"/>
              </a:rPr>
              <a:t>年</a:t>
            </a:r>
            <a:r>
              <a:rPr kumimoji="1" lang="en-US" altLang="zh-CN" sz="2000" b="1" dirty="0">
                <a:solidFill>
                  <a:schemeClr val="tx1"/>
                </a:solidFill>
                <a:latin typeface="Times New Roman" panose="02020603050405020304" pitchFamily="18" charset="0"/>
                <a:ea typeface="宋体" panose="02010600030101010101" pitchFamily="2" charset="-122"/>
              </a:rPr>
              <a:t>Briggs</a:t>
            </a:r>
            <a:r>
              <a:rPr kumimoji="1" lang="zh-CN" altLang="en-US" sz="2000" b="1" dirty="0">
                <a:solidFill>
                  <a:schemeClr val="tx1"/>
                </a:solidFill>
                <a:latin typeface="Times New Roman" panose="02020603050405020304" pitchFamily="18" charset="0"/>
                <a:ea typeface="宋体" panose="02010600030101010101" pitchFamily="2" charset="-122"/>
              </a:rPr>
              <a:t>和</a:t>
            </a:r>
            <a:r>
              <a:rPr kumimoji="1" lang="en-US" altLang="zh-CN" sz="2000" b="1" dirty="0" err="1">
                <a:solidFill>
                  <a:schemeClr val="tx1"/>
                </a:solidFill>
                <a:latin typeface="Times New Roman" panose="02020603050405020304" pitchFamily="18" charset="0"/>
                <a:ea typeface="宋体" panose="02010600030101010101" pitchFamily="2" charset="-122"/>
              </a:rPr>
              <a:t>Haldame</a:t>
            </a:r>
            <a:r>
              <a:rPr kumimoji="1" lang="zh-CN" altLang="en-US" sz="2000" b="1" dirty="0">
                <a:solidFill>
                  <a:schemeClr val="tx1"/>
                </a:solidFill>
                <a:latin typeface="Times New Roman" panose="02020603050405020304" pitchFamily="18" charset="0"/>
                <a:ea typeface="宋体" panose="02010600030101010101" pitchFamily="2" charset="-122"/>
              </a:rPr>
              <a:t>对米氏方程作了一次重要的修正，提出了恒态的概念。 </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graphicFrame>
        <p:nvGraphicFramePr>
          <p:cNvPr id="207876" name="Object 4"/>
          <p:cNvGraphicFramePr>
            <a:graphicFrameLocks noChangeAspect="1"/>
          </p:cNvGraphicFramePr>
          <p:nvPr>
            <p:extLst/>
          </p:nvPr>
        </p:nvGraphicFramePr>
        <p:xfrm>
          <a:off x="900112" y="2170670"/>
          <a:ext cx="3419475" cy="936625"/>
        </p:xfrm>
        <a:graphic>
          <a:graphicData uri="http://schemas.openxmlformats.org/presentationml/2006/ole">
            <mc:AlternateContent xmlns:mc="http://schemas.openxmlformats.org/markup-compatibility/2006">
              <mc:Choice xmlns:v="urn:schemas-microsoft-com:vml" Requires="v">
                <p:oleObj spid="_x0000_s46094" name="CS ChemDraw Drawing" r:id="rId3" imgW="1899920" imgH="520700" progId="ChemDraw.Document.5.0">
                  <p:embed/>
                </p:oleObj>
              </mc:Choice>
              <mc:Fallback>
                <p:oleObj name="CS ChemDraw Drawing" r:id="rId3" imgW="1899920" imgH="520700" progId="ChemDraw.Document.5.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2" y="2170670"/>
                        <a:ext cx="3419475" cy="93662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
        <p:nvSpPr>
          <p:cNvPr id="207877" name="Text Box 5"/>
          <p:cNvSpPr txBox="1">
            <a:spLocks noChangeArrowheads="1"/>
          </p:cNvSpPr>
          <p:nvPr/>
        </p:nvSpPr>
        <p:spPr bwMode="auto">
          <a:xfrm>
            <a:off x="3733800" y="2781300"/>
            <a:ext cx="3886200" cy="207645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txBody>
          <a:bodyPr>
            <a:spAutoFit/>
          </a:bodyPr>
          <a:lstStyle/>
          <a:p>
            <a:pPr>
              <a:lnSpc>
                <a:spcPct val="130000"/>
              </a:lnSpc>
              <a:spcBef>
                <a:spcPct val="0"/>
              </a:spcBef>
            </a:pPr>
            <a:r>
              <a:rPr kumimoji="1" lang="zh-CN" altLang="en-US" sz="2000" b="0" dirty="0">
                <a:solidFill>
                  <a:schemeClr val="tx1"/>
                </a:solidFill>
                <a:latin typeface="Times New Roman" panose="02020603050405020304" pitchFamily="18" charset="0"/>
                <a:ea typeface="宋体" panose="02010600030101010101" pitchFamily="2" charset="-122"/>
              </a:rPr>
              <a:t>       </a:t>
            </a:r>
            <a:r>
              <a:rPr kumimoji="1" lang="zh-CN" altLang="en-US" sz="2000" b="1" dirty="0">
                <a:solidFill>
                  <a:schemeClr val="tx1"/>
                </a:solidFill>
                <a:latin typeface="Times New Roman" panose="02020603050405020304" pitchFamily="18" charset="0"/>
                <a:ea typeface="宋体" panose="02010600030101010101" pitchFamily="2" charset="-122"/>
              </a:rPr>
              <a:t>所谓恒态是指反应进行一定时间后，</a:t>
            </a:r>
            <a:r>
              <a:rPr kumimoji="1" lang="en-US" altLang="zh-CN" sz="2000" b="1" dirty="0">
                <a:solidFill>
                  <a:srgbClr val="0000FF"/>
                </a:solidFill>
                <a:latin typeface="Times New Roman" panose="02020603050405020304" pitchFamily="18" charset="0"/>
                <a:ea typeface="宋体" panose="02010600030101010101" pitchFamily="2" charset="-122"/>
              </a:rPr>
              <a:t>ES</a:t>
            </a:r>
            <a:r>
              <a:rPr kumimoji="1" lang="zh-CN" altLang="en-US" sz="2000" b="1" dirty="0">
                <a:solidFill>
                  <a:srgbClr val="0000FF"/>
                </a:solidFill>
                <a:latin typeface="Times New Roman" panose="02020603050405020304" pitchFamily="18" charset="0"/>
                <a:ea typeface="宋体" panose="02010600030101010101" pitchFamily="2" charset="-122"/>
              </a:rPr>
              <a:t>的生成速度和</a:t>
            </a:r>
            <a:r>
              <a:rPr kumimoji="1" lang="en-US" altLang="zh-CN" sz="2000" b="1" dirty="0">
                <a:solidFill>
                  <a:srgbClr val="0000FF"/>
                </a:solidFill>
                <a:latin typeface="Times New Roman" panose="02020603050405020304" pitchFamily="18" charset="0"/>
                <a:ea typeface="宋体" panose="02010600030101010101" pitchFamily="2" charset="-122"/>
              </a:rPr>
              <a:t>ES</a:t>
            </a:r>
            <a:r>
              <a:rPr kumimoji="1" lang="zh-CN" altLang="en-US" sz="2000" b="1" dirty="0">
                <a:solidFill>
                  <a:srgbClr val="0000FF"/>
                </a:solidFill>
                <a:latin typeface="Times New Roman" panose="02020603050405020304" pitchFamily="18" charset="0"/>
                <a:ea typeface="宋体" panose="02010600030101010101" pitchFamily="2" charset="-122"/>
              </a:rPr>
              <a:t>的分解速度相等</a:t>
            </a:r>
            <a:r>
              <a:rPr kumimoji="1" lang="zh-CN" altLang="en-US" sz="2000" b="1" dirty="0">
                <a:solidFill>
                  <a:schemeClr val="tx1"/>
                </a:solidFill>
                <a:latin typeface="Times New Roman" panose="02020603050405020304" pitchFamily="18" charset="0"/>
                <a:ea typeface="宋体" panose="02010600030101010101" pitchFamily="2" charset="-122"/>
              </a:rPr>
              <a:t>，亦即</a:t>
            </a:r>
            <a:r>
              <a:rPr kumimoji="1" lang="en-US" altLang="zh-CN" sz="2000" b="1" dirty="0">
                <a:solidFill>
                  <a:schemeClr val="tx1"/>
                </a:solidFill>
                <a:latin typeface="Times New Roman" panose="02020603050405020304" pitchFamily="18" charset="0"/>
                <a:ea typeface="宋体" panose="02010600030101010101" pitchFamily="2" charset="-122"/>
              </a:rPr>
              <a:t>ES</a:t>
            </a:r>
            <a:r>
              <a:rPr kumimoji="1" lang="zh-CN" altLang="en-US" sz="2000" b="1" dirty="0">
                <a:solidFill>
                  <a:schemeClr val="tx1"/>
                </a:solidFill>
                <a:latin typeface="Times New Roman" panose="02020603050405020304" pitchFamily="18" charset="0"/>
                <a:ea typeface="宋体" panose="02010600030101010101" pitchFamily="2" charset="-122"/>
              </a:rPr>
              <a:t>的净生成速度为零，此时</a:t>
            </a:r>
            <a:r>
              <a:rPr kumimoji="1" lang="en-US" altLang="zh-CN" sz="2000" b="1" dirty="0">
                <a:solidFill>
                  <a:schemeClr val="tx1"/>
                </a:solidFill>
                <a:latin typeface="Times New Roman" panose="02020603050405020304" pitchFamily="18" charset="0"/>
                <a:ea typeface="宋体" panose="02010600030101010101" pitchFamily="2" charset="-122"/>
              </a:rPr>
              <a:t>ES</a:t>
            </a:r>
            <a:r>
              <a:rPr kumimoji="1" lang="zh-CN" altLang="en-US" sz="2000" b="1" dirty="0">
                <a:solidFill>
                  <a:schemeClr val="tx1"/>
                </a:solidFill>
                <a:latin typeface="Times New Roman" panose="02020603050405020304" pitchFamily="18" charset="0"/>
                <a:ea typeface="宋体" panose="02010600030101010101" pitchFamily="2" charset="-122"/>
              </a:rPr>
              <a:t>的浓度不再改变，达到恒态，也称稳态。</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graphicFrame>
        <p:nvGraphicFramePr>
          <p:cNvPr id="207878" name="Object 6"/>
          <p:cNvGraphicFramePr>
            <a:graphicFrameLocks noChangeAspect="1"/>
          </p:cNvGraphicFramePr>
          <p:nvPr/>
        </p:nvGraphicFramePr>
        <p:xfrm>
          <a:off x="152400" y="2743200"/>
          <a:ext cx="3657600" cy="3886200"/>
        </p:xfrm>
        <a:graphic>
          <a:graphicData uri="http://schemas.openxmlformats.org/presentationml/2006/ole">
            <mc:AlternateContent xmlns:mc="http://schemas.openxmlformats.org/markup-compatibility/2006">
              <mc:Choice xmlns:v="urn:schemas-microsoft-com:vml" Requires="v">
                <p:oleObj spid="_x0000_s46095" name="Image" r:id="rId5" imgW="3059421" imgH="3114799" progId="Photoshop.Image.6">
                  <p:embed/>
                </p:oleObj>
              </mc:Choice>
              <mc:Fallback>
                <p:oleObj name="Image" r:id="rId5" imgW="3059421" imgH="3114799" progId="Photoshop.Image.6">
                  <p:embed/>
                  <p:pic>
                    <p:nvPicPr>
                      <p:cNvPr id="0" nam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2743200"/>
                        <a:ext cx="3657600" cy="38862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207879" name="Object 7"/>
          <p:cNvGraphicFramePr>
            <a:graphicFrameLocks noChangeAspect="1"/>
          </p:cNvGraphicFramePr>
          <p:nvPr/>
        </p:nvGraphicFramePr>
        <p:xfrm>
          <a:off x="3810000" y="4868863"/>
          <a:ext cx="3733800" cy="1447800"/>
        </p:xfrm>
        <a:graphic>
          <a:graphicData uri="http://schemas.openxmlformats.org/presentationml/2006/ole">
            <mc:AlternateContent xmlns:mc="http://schemas.openxmlformats.org/markup-compatibility/2006">
              <mc:Choice xmlns:v="urn:schemas-microsoft-com:vml" Requires="v">
                <p:oleObj spid="_x0000_s46096" name="Image" r:id="rId7" imgW="2596681" imgH="1011681" progId="Photoshop.Image.6">
                  <p:embed/>
                </p:oleObj>
              </mc:Choice>
              <mc:Fallback>
                <p:oleObj name="Image" r:id="rId7" imgW="2596681" imgH="1011681" progId="Photoshop.Image.6">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0" y="4868863"/>
                        <a:ext cx="3733800" cy="14478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
        <p:nvSpPr>
          <p:cNvPr id="2" name="矩形 1"/>
          <p:cNvSpPr/>
          <p:nvPr/>
        </p:nvSpPr>
        <p:spPr>
          <a:xfrm>
            <a:off x="612689" y="564287"/>
            <a:ext cx="3706898" cy="584775"/>
          </a:xfrm>
          <a:prstGeom prst="rect">
            <a:avLst/>
          </a:prstGeom>
        </p:spPr>
        <p:txBody>
          <a:bodyPr wrap="square">
            <a:spAutoFit/>
          </a:bodyPr>
          <a:lstStyle/>
          <a:p>
            <a:pPr>
              <a:spcBef>
                <a:spcPct val="50000"/>
              </a:spcBef>
            </a:pPr>
            <a:r>
              <a:rPr lang="zh-CN" altLang="en-US" b="1" dirty="0" smtClean="0">
                <a:solidFill>
                  <a:srgbClr val="008000"/>
                </a:solidFill>
                <a:latin typeface="黑体" panose="02010609060101010101" pitchFamily="49" charset="-122"/>
                <a:ea typeface="黑体" panose="02010609060101010101" pitchFamily="49" charset="-122"/>
              </a:rPr>
              <a:t>米氏方程的推导</a:t>
            </a:r>
            <a:endParaRPr lang="en-US" altLang="zh-CN" b="1" dirty="0">
              <a:solidFill>
                <a:srgbClr val="008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6438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 calcmode="lin" valueType="num">
                                      <p:cBhvr additive="base">
                                        <p:cTn id="7" dur="500" fill="hold"/>
                                        <p:tgtEl>
                                          <p:spTgt spid="207875"/>
                                        </p:tgtEl>
                                        <p:attrNameLst>
                                          <p:attrName>ppt_x</p:attrName>
                                        </p:attrNameLst>
                                      </p:cBhvr>
                                      <p:tavLst>
                                        <p:tav tm="0">
                                          <p:val>
                                            <p:strVal val="1+#ppt_w/2"/>
                                          </p:val>
                                        </p:tav>
                                        <p:tav tm="100000">
                                          <p:val>
                                            <p:strVal val="#ppt_x"/>
                                          </p:val>
                                        </p:tav>
                                      </p:tavLst>
                                    </p:anim>
                                    <p:anim calcmode="lin" valueType="num">
                                      <p:cBhvr additive="base">
                                        <p:cTn id="8" dur="500" fill="hold"/>
                                        <p:tgtEl>
                                          <p:spTgt spid="2078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07876"/>
                                        </p:tgtEl>
                                        <p:attrNameLst>
                                          <p:attrName>style.visibility</p:attrName>
                                        </p:attrNameLst>
                                      </p:cBhvr>
                                      <p:to>
                                        <p:strVal val="visible"/>
                                      </p:to>
                                    </p:set>
                                    <p:animEffect transition="in" filter="dissolve">
                                      <p:cBhvr>
                                        <p:cTn id="13" dur="500"/>
                                        <p:tgtEl>
                                          <p:spTgt spid="2078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7877"/>
                                        </p:tgtEl>
                                        <p:attrNameLst>
                                          <p:attrName>style.visibility</p:attrName>
                                        </p:attrNameLst>
                                      </p:cBhvr>
                                      <p:to>
                                        <p:strVal val="visible"/>
                                      </p:to>
                                    </p:set>
                                    <p:animEffect transition="in" filter="dissolve">
                                      <p:cBhvr>
                                        <p:cTn id="18" dur="500"/>
                                        <p:tgtEl>
                                          <p:spTgt spid="2078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07878"/>
                                        </p:tgtEl>
                                        <p:attrNameLst>
                                          <p:attrName>style.visibility</p:attrName>
                                        </p:attrNameLst>
                                      </p:cBhvr>
                                      <p:to>
                                        <p:strVal val="visible"/>
                                      </p:to>
                                    </p:set>
                                    <p:anim calcmode="lin" valueType="num">
                                      <p:cBhvr additive="base">
                                        <p:cTn id="23" dur="500" fill="hold"/>
                                        <p:tgtEl>
                                          <p:spTgt spid="207878"/>
                                        </p:tgtEl>
                                        <p:attrNameLst>
                                          <p:attrName>ppt_x</p:attrName>
                                        </p:attrNameLst>
                                      </p:cBhvr>
                                      <p:tavLst>
                                        <p:tav tm="0">
                                          <p:val>
                                            <p:strVal val="0-#ppt_w/2"/>
                                          </p:val>
                                        </p:tav>
                                        <p:tav tm="100000">
                                          <p:val>
                                            <p:strVal val="#ppt_x"/>
                                          </p:val>
                                        </p:tav>
                                      </p:tavLst>
                                    </p:anim>
                                    <p:anim calcmode="lin" valueType="num">
                                      <p:cBhvr additive="base">
                                        <p:cTn id="24" dur="500" fill="hold"/>
                                        <p:tgtEl>
                                          <p:spTgt spid="207878"/>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07879"/>
                                        </p:tgtEl>
                                        <p:attrNameLst>
                                          <p:attrName>style.visibility</p:attrName>
                                        </p:attrNameLst>
                                      </p:cBhvr>
                                      <p:to>
                                        <p:strVal val="visible"/>
                                      </p:to>
                                    </p:set>
                                    <p:animEffect transition="in" filter="dissolve">
                                      <p:cBhvr>
                                        <p:cTn id="29" dur="500"/>
                                        <p:tgtEl>
                                          <p:spTgt spid="207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utoUpdateAnimBg="0"/>
      <p:bldP spid="20787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827584" y="237629"/>
            <a:ext cx="7772400" cy="1104900"/>
          </a:xfrm>
        </p:spPr>
        <p:txBody>
          <a:bodyPr/>
          <a:lstStyle/>
          <a:p>
            <a:r>
              <a:rPr kumimoji="1" lang="zh-CN" altLang="en-US" sz="3600" b="1" dirty="0">
                <a:solidFill>
                  <a:srgbClr val="FF0066"/>
                </a:solidFill>
                <a:latin typeface="微软雅黑" panose="020B0503020204020204" pitchFamily="34" charset="-122"/>
                <a:ea typeface="微软雅黑" panose="020B0503020204020204" pitchFamily="34" charset="-122"/>
              </a:rPr>
              <a:t>单分子酶促反应的米氏方程及</a:t>
            </a:r>
            <a:r>
              <a:rPr kumimoji="1" lang="en-US" altLang="zh-CN" sz="3600" b="1" dirty="0">
                <a:solidFill>
                  <a:srgbClr val="FF0066"/>
                </a:solidFill>
                <a:latin typeface="微软雅黑" panose="020B0503020204020204" pitchFamily="34" charset="-122"/>
                <a:ea typeface="微软雅黑" panose="020B0503020204020204" pitchFamily="34" charset="-122"/>
              </a:rPr>
              <a:t>Km</a:t>
            </a:r>
            <a:endParaRPr kumimoji="1" lang="zh-CN" altLang="en-US" sz="3600" b="1" dirty="0">
              <a:solidFill>
                <a:srgbClr val="FF0066"/>
              </a:solidFill>
              <a:latin typeface="微软雅黑" panose="020B0503020204020204" pitchFamily="34" charset="-122"/>
              <a:ea typeface="微软雅黑" panose="020B0503020204020204" pitchFamily="34" charset="-122"/>
            </a:endParaRPr>
          </a:p>
        </p:txBody>
      </p:sp>
      <p:sp>
        <p:nvSpPr>
          <p:cNvPr id="208899" name="Text Box 3"/>
          <p:cNvSpPr txBox="1">
            <a:spLocks noChangeArrowheads="1"/>
          </p:cNvSpPr>
          <p:nvPr/>
        </p:nvSpPr>
        <p:spPr bwMode="auto">
          <a:xfrm>
            <a:off x="638175" y="5727699"/>
            <a:ext cx="827722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800" b="1" dirty="0">
                <a:solidFill>
                  <a:schemeClr val="accent1"/>
                </a:solidFill>
                <a:latin typeface="黑体" panose="02010609060101010101" pitchFamily="49" charset="-122"/>
                <a:ea typeface="黑体" panose="02010609060101010101" pitchFamily="49" charset="-122"/>
                <a:hlinkClick r:id="rId4" action="ppaction://hlinksldjump"/>
              </a:rPr>
              <a:t>推导</a:t>
            </a:r>
            <a:r>
              <a:rPr lang="zh-CN" altLang="en-US" sz="2800" b="1" dirty="0">
                <a:solidFill>
                  <a:schemeClr val="folHlink"/>
                </a:solidFill>
                <a:latin typeface="黑体" panose="02010609060101010101" pitchFamily="49" charset="-122"/>
                <a:ea typeface="黑体" panose="02010609060101010101" pitchFamily="49" charset="-122"/>
              </a:rPr>
              <a:t>原则</a:t>
            </a:r>
            <a:r>
              <a:rPr lang="zh-CN" altLang="en-US" sz="2800" b="1" dirty="0">
                <a:solidFill>
                  <a:schemeClr val="tx1"/>
                </a:solidFill>
                <a:latin typeface="黑体" panose="02010609060101010101" pitchFamily="49" charset="-122"/>
                <a:ea typeface="黑体" panose="02010609060101010101" pitchFamily="49" charset="-122"/>
              </a:rPr>
              <a:t>：</a:t>
            </a:r>
            <a:r>
              <a:rPr lang="zh-CN" altLang="en-US" sz="2400" b="1" dirty="0">
                <a:solidFill>
                  <a:srgbClr val="0000CC"/>
                </a:solidFill>
                <a:latin typeface="黑体" panose="02010609060101010101" pitchFamily="49" charset="-122"/>
                <a:ea typeface="黑体" panose="02010609060101010101" pitchFamily="49" charset="-122"/>
              </a:rPr>
              <a:t>从酶被底物饱和的现象出发，按照</a:t>
            </a:r>
          </a:p>
          <a:p>
            <a:pPr algn="ctr">
              <a:spcBef>
                <a:spcPct val="50000"/>
              </a:spcBef>
            </a:pPr>
            <a:r>
              <a:rPr lang="zh-CN" altLang="en-US" sz="2400" b="1" dirty="0">
                <a:solidFill>
                  <a:srgbClr val="0000CC"/>
                </a:solidFill>
                <a:latin typeface="黑体" panose="02010609060101010101" pitchFamily="49" charset="-122"/>
                <a:ea typeface="黑体" panose="02010609060101010101" pitchFamily="49" charset="-122"/>
              </a:rPr>
              <a:t>           </a:t>
            </a:r>
            <a:r>
              <a:rPr lang="zh-CN" altLang="en-US" sz="2400" b="1" dirty="0" smtClean="0">
                <a:solidFill>
                  <a:srgbClr val="0000CC"/>
                </a:solidFill>
                <a:latin typeface="黑体" panose="02010609060101010101" pitchFamily="49" charset="-122"/>
                <a:ea typeface="黑体" panose="02010609060101010101" pitchFamily="49" charset="-122"/>
              </a:rPr>
              <a:t>“稳态平衡”</a:t>
            </a:r>
            <a:r>
              <a:rPr lang="zh-CN" altLang="en-US" sz="2400" b="1" dirty="0">
                <a:solidFill>
                  <a:srgbClr val="0000CC"/>
                </a:solidFill>
                <a:latin typeface="黑体" panose="02010609060101010101" pitchFamily="49" charset="-122"/>
                <a:ea typeface="黑体" panose="02010609060101010101" pitchFamily="49" charset="-122"/>
              </a:rPr>
              <a:t>假说的设想进行</a:t>
            </a:r>
            <a:r>
              <a:rPr lang="zh-CN" altLang="en-US" sz="2400" b="1" dirty="0" smtClean="0">
                <a:solidFill>
                  <a:srgbClr val="0000CC"/>
                </a:solidFill>
                <a:latin typeface="黑体" panose="02010609060101010101" pitchFamily="49" charset="-122"/>
                <a:ea typeface="黑体" panose="02010609060101010101" pitchFamily="49" charset="-122"/>
              </a:rPr>
              <a:t>推导</a:t>
            </a:r>
            <a:endParaRPr lang="zh-CN" altLang="en-US" sz="2400" b="1" dirty="0">
              <a:solidFill>
                <a:srgbClr val="0000CC"/>
              </a:solidFill>
              <a:latin typeface="黑体" panose="02010609060101010101" pitchFamily="49" charset="-122"/>
              <a:ea typeface="黑体" panose="02010609060101010101" pitchFamily="49" charset="-122"/>
            </a:endParaRPr>
          </a:p>
        </p:txBody>
      </p:sp>
      <p:sp>
        <p:nvSpPr>
          <p:cNvPr id="208900" name="AutoShape 4">
            <a:hlinkClick r:id="rId5" action="ppaction://hlinksldjump" highlightClick="1"/>
          </p:cNvPr>
          <p:cNvSpPr>
            <a:spLocks noChangeArrowheads="1"/>
          </p:cNvSpPr>
          <p:nvPr/>
        </p:nvSpPr>
        <p:spPr bwMode="auto">
          <a:xfrm>
            <a:off x="8458200" y="6400800"/>
            <a:ext cx="533400" cy="304800"/>
          </a:xfrm>
          <a:prstGeom prst="actionButtonBackPrevious">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8901" name="Object 5"/>
          <p:cNvGraphicFramePr>
            <a:graphicFrameLocks noChangeAspect="1"/>
          </p:cNvGraphicFramePr>
          <p:nvPr>
            <p:extLst/>
          </p:nvPr>
        </p:nvGraphicFramePr>
        <p:xfrm>
          <a:off x="1941513" y="1358899"/>
          <a:ext cx="1927225" cy="752475"/>
        </p:xfrm>
        <a:graphic>
          <a:graphicData uri="http://schemas.openxmlformats.org/presentationml/2006/ole">
            <mc:AlternateContent xmlns:mc="http://schemas.openxmlformats.org/markup-compatibility/2006">
              <mc:Choice xmlns:v="urn:schemas-microsoft-com:vml" Requires="v">
                <p:oleObj spid="_x0000_s47138" name="公式" r:id="rId6" imgW="431640" imgH="203040" progId="Equation.3">
                  <p:embed/>
                </p:oleObj>
              </mc:Choice>
              <mc:Fallback>
                <p:oleObj name="公式" r:id="rId6" imgW="43164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1513" y="1358899"/>
                        <a:ext cx="1927225"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2" name="Object 6"/>
          <p:cNvGraphicFramePr>
            <a:graphicFrameLocks noChangeAspect="1"/>
          </p:cNvGraphicFramePr>
          <p:nvPr>
            <p:extLst/>
          </p:nvPr>
        </p:nvGraphicFramePr>
        <p:xfrm>
          <a:off x="381000" y="1577974"/>
          <a:ext cx="1652588" cy="617538"/>
        </p:xfrm>
        <a:graphic>
          <a:graphicData uri="http://schemas.openxmlformats.org/presentationml/2006/ole">
            <mc:AlternateContent xmlns:mc="http://schemas.openxmlformats.org/markup-compatibility/2006">
              <mc:Choice xmlns:v="urn:schemas-microsoft-com:vml" Requires="v">
                <p:oleObj spid="_x0000_s47139" name="公式" r:id="rId8" imgW="393480" imgH="177480" progId="Equation.3">
                  <p:embed/>
                </p:oleObj>
              </mc:Choice>
              <mc:Fallback>
                <p:oleObj name="公式" r:id="rId8" imgW="39348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577974"/>
                        <a:ext cx="1652588"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3" name="Object 7"/>
          <p:cNvGraphicFramePr>
            <a:graphicFrameLocks noChangeAspect="1"/>
          </p:cNvGraphicFramePr>
          <p:nvPr>
            <p:extLst/>
          </p:nvPr>
        </p:nvGraphicFramePr>
        <p:xfrm>
          <a:off x="1792288" y="1806574"/>
          <a:ext cx="2133600" cy="811213"/>
        </p:xfrm>
        <a:graphic>
          <a:graphicData uri="http://schemas.openxmlformats.org/presentationml/2006/ole">
            <mc:AlternateContent xmlns:mc="http://schemas.openxmlformats.org/markup-compatibility/2006">
              <mc:Choice xmlns:v="urn:schemas-microsoft-com:vml" Requires="v">
                <p:oleObj spid="_x0000_s47140" name="Equation" r:id="rId10" imgW="469800" imgH="215640" progId="Equation.3">
                  <p:embed/>
                </p:oleObj>
              </mc:Choice>
              <mc:Fallback>
                <p:oleObj name="Equation" r:id="rId10" imgW="46980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2288" y="1806574"/>
                        <a:ext cx="21336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4" name="Object 8"/>
          <p:cNvGraphicFramePr>
            <a:graphicFrameLocks noChangeAspect="1"/>
          </p:cNvGraphicFramePr>
          <p:nvPr>
            <p:extLst/>
          </p:nvPr>
        </p:nvGraphicFramePr>
        <p:xfrm>
          <a:off x="3959225" y="1576387"/>
          <a:ext cx="963613" cy="619125"/>
        </p:xfrm>
        <a:graphic>
          <a:graphicData uri="http://schemas.openxmlformats.org/presentationml/2006/ole">
            <mc:AlternateContent xmlns:mc="http://schemas.openxmlformats.org/markup-compatibility/2006">
              <mc:Choice xmlns:v="urn:schemas-microsoft-com:vml" Requires="v">
                <p:oleObj spid="_x0000_s47141" name="公式" r:id="rId12" imgW="228600" imgH="177480" progId="Equation.3">
                  <p:embed/>
                </p:oleObj>
              </mc:Choice>
              <mc:Fallback>
                <p:oleObj name="公式" r:id="rId12" imgW="22860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9225" y="1576387"/>
                        <a:ext cx="96361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5" name="Object 9"/>
          <p:cNvGraphicFramePr>
            <a:graphicFrameLocks noChangeAspect="1"/>
          </p:cNvGraphicFramePr>
          <p:nvPr>
            <p:extLst/>
          </p:nvPr>
        </p:nvGraphicFramePr>
        <p:xfrm>
          <a:off x="5029200" y="1511299"/>
          <a:ext cx="1927225" cy="728663"/>
        </p:xfrm>
        <a:graphic>
          <a:graphicData uri="http://schemas.openxmlformats.org/presentationml/2006/ole">
            <mc:AlternateContent xmlns:mc="http://schemas.openxmlformats.org/markup-compatibility/2006">
              <mc:Choice xmlns:v="urn:schemas-microsoft-com:vml" Requires="v">
                <p:oleObj spid="_x0000_s47142" name="Equation" r:id="rId14" imgW="444240" imgH="203040" progId="Equation.3">
                  <p:embed/>
                </p:oleObj>
              </mc:Choice>
              <mc:Fallback>
                <p:oleObj name="Equation" r:id="rId14" imgW="44424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1511299"/>
                        <a:ext cx="1927225"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6" name="Object 10"/>
          <p:cNvGraphicFramePr>
            <a:graphicFrameLocks noChangeAspect="1"/>
          </p:cNvGraphicFramePr>
          <p:nvPr>
            <p:extLst/>
          </p:nvPr>
        </p:nvGraphicFramePr>
        <p:xfrm>
          <a:off x="7172325" y="1643062"/>
          <a:ext cx="1743075" cy="541337"/>
        </p:xfrm>
        <a:graphic>
          <a:graphicData uri="http://schemas.openxmlformats.org/presentationml/2006/ole">
            <mc:AlternateContent xmlns:mc="http://schemas.openxmlformats.org/markup-compatibility/2006">
              <mc:Choice xmlns:v="urn:schemas-microsoft-com:vml" Requires="v">
                <p:oleObj spid="_x0000_s47143" name="公式" r:id="rId16" imgW="406080" imgH="152280" progId="Equation.3">
                  <p:embed/>
                </p:oleObj>
              </mc:Choice>
              <mc:Fallback>
                <p:oleObj name="公式" r:id="rId16" imgW="406080" imgH="1522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72325" y="1643062"/>
                        <a:ext cx="1743075"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7" name="Object 11"/>
          <p:cNvGraphicFramePr>
            <a:graphicFrameLocks noChangeAspect="1"/>
          </p:cNvGraphicFramePr>
          <p:nvPr>
            <p:extLst/>
          </p:nvPr>
        </p:nvGraphicFramePr>
        <p:xfrm>
          <a:off x="3505200" y="2730499"/>
          <a:ext cx="3171825" cy="1403350"/>
        </p:xfrm>
        <a:graphic>
          <a:graphicData uri="http://schemas.openxmlformats.org/presentationml/2006/ole">
            <mc:AlternateContent xmlns:mc="http://schemas.openxmlformats.org/markup-compatibility/2006">
              <mc:Choice xmlns:v="urn:schemas-microsoft-com:vml" Requires="v">
                <p:oleObj spid="_x0000_s47144" name="公式" r:id="rId18" imgW="799920" imgH="431640" progId="Equation.3">
                  <p:embed/>
                </p:oleObj>
              </mc:Choice>
              <mc:Fallback>
                <p:oleObj name="公式" r:id="rId18" imgW="799920" imgH="431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05200" y="2730499"/>
                        <a:ext cx="3171825"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908" name="Object 12"/>
          <p:cNvGraphicFramePr>
            <a:graphicFrameLocks noChangeAspect="1"/>
          </p:cNvGraphicFramePr>
          <p:nvPr>
            <p:extLst/>
          </p:nvPr>
        </p:nvGraphicFramePr>
        <p:xfrm>
          <a:off x="3533775" y="4395787"/>
          <a:ext cx="3552825" cy="1458912"/>
        </p:xfrm>
        <a:graphic>
          <a:graphicData uri="http://schemas.openxmlformats.org/presentationml/2006/ole">
            <mc:AlternateContent xmlns:mc="http://schemas.openxmlformats.org/markup-compatibility/2006">
              <mc:Choice xmlns:v="urn:schemas-microsoft-com:vml" Requires="v">
                <p:oleObj spid="_x0000_s47145" name="Equation" r:id="rId20" imgW="863280" imgH="431640" progId="Equation.3">
                  <p:embed/>
                </p:oleObj>
              </mc:Choice>
              <mc:Fallback>
                <p:oleObj name="Equation" r:id="rId20" imgW="863280" imgH="4316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33775" y="4395787"/>
                        <a:ext cx="3552825" cy="1458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09" name="Text Box 13"/>
          <p:cNvSpPr txBox="1">
            <a:spLocks noChangeArrowheads="1"/>
          </p:cNvSpPr>
          <p:nvPr/>
        </p:nvSpPr>
        <p:spPr bwMode="auto">
          <a:xfrm>
            <a:off x="1524000" y="3111499"/>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dirty="0">
                <a:solidFill>
                  <a:srgbClr val="0000CC"/>
                </a:solidFill>
                <a:latin typeface="黑体" panose="02010609060101010101" pitchFamily="49" charset="-122"/>
                <a:ea typeface="黑体" panose="02010609060101010101" pitchFamily="49" charset="-122"/>
              </a:rPr>
              <a:t>米氏方程:</a:t>
            </a:r>
          </a:p>
        </p:txBody>
      </p:sp>
      <p:sp>
        <p:nvSpPr>
          <p:cNvPr id="208910" name="Text Box 14"/>
          <p:cNvSpPr txBox="1">
            <a:spLocks noChangeArrowheads="1"/>
          </p:cNvSpPr>
          <p:nvPr/>
        </p:nvSpPr>
        <p:spPr bwMode="auto">
          <a:xfrm>
            <a:off x="1600200" y="4802187"/>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dirty="0">
                <a:solidFill>
                  <a:srgbClr val="0000CC"/>
                </a:solidFill>
                <a:latin typeface="黑体" panose="02010609060101010101" pitchFamily="49" charset="-122"/>
                <a:ea typeface="黑体" panose="02010609060101010101" pitchFamily="49" charset="-122"/>
              </a:rPr>
              <a:t>米氏常数</a:t>
            </a:r>
            <a:r>
              <a:rPr kumimoji="1" lang="en-US" altLang="zh-CN" sz="2800" dirty="0">
                <a:solidFill>
                  <a:srgbClr val="0000CC"/>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900768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8902"/>
                                        </p:tgtEl>
                                        <p:attrNameLst>
                                          <p:attrName>style.visibility</p:attrName>
                                        </p:attrNameLst>
                                      </p:cBhvr>
                                      <p:to>
                                        <p:strVal val="visible"/>
                                      </p:to>
                                    </p:set>
                                    <p:animEffect transition="in" filter="box(in)">
                                      <p:cBhvr>
                                        <p:cTn id="7" dur="500"/>
                                        <p:tgtEl>
                                          <p:spTgt spid="208902"/>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208901"/>
                                        </p:tgtEl>
                                        <p:attrNameLst>
                                          <p:attrName>style.visibility</p:attrName>
                                        </p:attrNameLst>
                                      </p:cBhvr>
                                      <p:to>
                                        <p:strVal val="visible"/>
                                      </p:to>
                                    </p:set>
                                    <p:animEffect transition="in" filter="box(in)">
                                      <p:cBhvr>
                                        <p:cTn id="11" dur="500"/>
                                        <p:tgtEl>
                                          <p:spTgt spid="20890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08904"/>
                                        </p:tgtEl>
                                        <p:attrNameLst>
                                          <p:attrName>style.visibility</p:attrName>
                                        </p:attrNameLst>
                                      </p:cBhvr>
                                      <p:to>
                                        <p:strVal val="visible"/>
                                      </p:to>
                                    </p:set>
                                    <p:animEffect transition="in" filter="dissolve">
                                      <p:cBhvr>
                                        <p:cTn id="15" dur="500"/>
                                        <p:tgtEl>
                                          <p:spTgt spid="208904"/>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208903"/>
                                        </p:tgtEl>
                                        <p:attrNameLst>
                                          <p:attrName>style.visibility</p:attrName>
                                        </p:attrNameLst>
                                      </p:cBhvr>
                                      <p:to>
                                        <p:strVal val="visible"/>
                                      </p:to>
                                    </p:set>
                                    <p:animEffect transition="in" filter="checkerboard(across)">
                                      <p:cBhvr>
                                        <p:cTn id="19" dur="500"/>
                                        <p:tgtEl>
                                          <p:spTgt spid="208903"/>
                                        </p:tgtEl>
                                      </p:cBhvr>
                                    </p:animEffect>
                                  </p:childTnLst>
                                </p:cTn>
                              </p:par>
                            </p:childTnLst>
                          </p:cTn>
                        </p:par>
                        <p:par>
                          <p:cTn id="20" fill="hold" nodeType="afterGroup">
                            <p:stCondLst>
                              <p:cond delay="2000"/>
                            </p:stCondLst>
                            <p:childTnLst>
                              <p:par>
                                <p:cTn id="21" presetID="2" presetClass="entr" presetSubtype="2" fill="hold" nodeType="afterEffect">
                                  <p:stCondLst>
                                    <p:cond delay="0"/>
                                  </p:stCondLst>
                                  <p:childTnLst>
                                    <p:set>
                                      <p:cBhvr>
                                        <p:cTn id="22" dur="1" fill="hold">
                                          <p:stCondLst>
                                            <p:cond delay="0"/>
                                          </p:stCondLst>
                                        </p:cTn>
                                        <p:tgtEl>
                                          <p:spTgt spid="208905"/>
                                        </p:tgtEl>
                                        <p:attrNameLst>
                                          <p:attrName>style.visibility</p:attrName>
                                        </p:attrNameLst>
                                      </p:cBhvr>
                                      <p:to>
                                        <p:strVal val="visible"/>
                                      </p:to>
                                    </p:set>
                                    <p:anim calcmode="lin" valueType="num">
                                      <p:cBhvr additive="base">
                                        <p:cTn id="23" dur="500" fill="hold"/>
                                        <p:tgtEl>
                                          <p:spTgt spid="208905"/>
                                        </p:tgtEl>
                                        <p:attrNameLst>
                                          <p:attrName>ppt_x</p:attrName>
                                        </p:attrNameLst>
                                      </p:cBhvr>
                                      <p:tavLst>
                                        <p:tav tm="0">
                                          <p:val>
                                            <p:strVal val="1+#ppt_w/2"/>
                                          </p:val>
                                        </p:tav>
                                        <p:tav tm="100000">
                                          <p:val>
                                            <p:strVal val="#ppt_x"/>
                                          </p:val>
                                        </p:tav>
                                      </p:tavLst>
                                    </p:anim>
                                    <p:anim calcmode="lin" valueType="num">
                                      <p:cBhvr additive="base">
                                        <p:cTn id="24" dur="500" fill="hold"/>
                                        <p:tgtEl>
                                          <p:spTgt spid="208905"/>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2500"/>
                            </p:stCondLst>
                            <p:childTnLst>
                              <p:par>
                                <p:cTn id="26" presetID="2" presetClass="entr" presetSubtype="2" fill="hold" nodeType="afterEffect">
                                  <p:stCondLst>
                                    <p:cond delay="0"/>
                                  </p:stCondLst>
                                  <p:childTnLst>
                                    <p:set>
                                      <p:cBhvr>
                                        <p:cTn id="27" dur="1" fill="hold">
                                          <p:stCondLst>
                                            <p:cond delay="0"/>
                                          </p:stCondLst>
                                        </p:cTn>
                                        <p:tgtEl>
                                          <p:spTgt spid="208906"/>
                                        </p:tgtEl>
                                        <p:attrNameLst>
                                          <p:attrName>style.visibility</p:attrName>
                                        </p:attrNameLst>
                                      </p:cBhvr>
                                      <p:to>
                                        <p:strVal val="visible"/>
                                      </p:to>
                                    </p:set>
                                    <p:anim calcmode="lin" valueType="num">
                                      <p:cBhvr additive="base">
                                        <p:cTn id="28" dur="500" fill="hold"/>
                                        <p:tgtEl>
                                          <p:spTgt spid="208906"/>
                                        </p:tgtEl>
                                        <p:attrNameLst>
                                          <p:attrName>ppt_x</p:attrName>
                                        </p:attrNameLst>
                                      </p:cBhvr>
                                      <p:tavLst>
                                        <p:tav tm="0">
                                          <p:val>
                                            <p:strVal val="1+#ppt_w/2"/>
                                          </p:val>
                                        </p:tav>
                                        <p:tav tm="100000">
                                          <p:val>
                                            <p:strVal val="#ppt_x"/>
                                          </p:val>
                                        </p:tav>
                                      </p:tavLst>
                                    </p:anim>
                                    <p:anim calcmode="lin" valueType="num">
                                      <p:cBhvr additive="base">
                                        <p:cTn id="29" dur="500" fill="hold"/>
                                        <p:tgtEl>
                                          <p:spTgt spid="208906"/>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08909"/>
                                        </p:tgtEl>
                                        <p:attrNameLst>
                                          <p:attrName>style.visibility</p:attrName>
                                        </p:attrNameLst>
                                      </p:cBhvr>
                                      <p:to>
                                        <p:strVal val="visible"/>
                                      </p:to>
                                    </p:set>
                                    <p:animEffect transition="in" filter="checkerboard(across)">
                                      <p:cBhvr>
                                        <p:cTn id="34" dur="500"/>
                                        <p:tgtEl>
                                          <p:spTgt spid="208909"/>
                                        </p:tgtEl>
                                      </p:cBhvr>
                                    </p:animEffect>
                                  </p:childTnLst>
                                </p:cTn>
                              </p:par>
                            </p:childTnLst>
                          </p:cTn>
                        </p:par>
                        <p:par>
                          <p:cTn id="35" fill="hold" nodeType="afterGroup">
                            <p:stCondLst>
                              <p:cond delay="500"/>
                            </p:stCondLst>
                            <p:childTnLst>
                              <p:par>
                                <p:cTn id="36" presetID="2" presetClass="entr" presetSubtype="2" fill="hold" nodeType="afterEffect">
                                  <p:stCondLst>
                                    <p:cond delay="0"/>
                                  </p:stCondLst>
                                  <p:childTnLst>
                                    <p:set>
                                      <p:cBhvr>
                                        <p:cTn id="37" dur="1" fill="hold">
                                          <p:stCondLst>
                                            <p:cond delay="0"/>
                                          </p:stCondLst>
                                        </p:cTn>
                                        <p:tgtEl>
                                          <p:spTgt spid="208907"/>
                                        </p:tgtEl>
                                        <p:attrNameLst>
                                          <p:attrName>style.visibility</p:attrName>
                                        </p:attrNameLst>
                                      </p:cBhvr>
                                      <p:to>
                                        <p:strVal val="visible"/>
                                      </p:to>
                                    </p:set>
                                    <p:anim calcmode="lin" valueType="num">
                                      <p:cBhvr additive="base">
                                        <p:cTn id="38" dur="500" fill="hold"/>
                                        <p:tgtEl>
                                          <p:spTgt spid="208907"/>
                                        </p:tgtEl>
                                        <p:attrNameLst>
                                          <p:attrName>ppt_x</p:attrName>
                                        </p:attrNameLst>
                                      </p:cBhvr>
                                      <p:tavLst>
                                        <p:tav tm="0">
                                          <p:val>
                                            <p:strVal val="1+#ppt_w/2"/>
                                          </p:val>
                                        </p:tav>
                                        <p:tav tm="100000">
                                          <p:val>
                                            <p:strVal val="#ppt_x"/>
                                          </p:val>
                                        </p:tav>
                                      </p:tavLst>
                                    </p:anim>
                                    <p:anim calcmode="lin" valueType="num">
                                      <p:cBhvr additive="base">
                                        <p:cTn id="39" dur="500" fill="hold"/>
                                        <p:tgtEl>
                                          <p:spTgt spid="2089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3" name="TYPE.WAV"/>
                                        </p:tgtEl>
                                      </p:cMediaNode>
                                    </p:audio>
                                  </p:sub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208910"/>
                                        </p:tgtEl>
                                        <p:attrNameLst>
                                          <p:attrName>style.visibility</p:attrName>
                                        </p:attrNameLst>
                                      </p:cBhvr>
                                      <p:to>
                                        <p:strVal val="visible"/>
                                      </p:to>
                                    </p:set>
                                    <p:animEffect transition="in" filter="box(in)">
                                      <p:cBhvr>
                                        <p:cTn id="44" dur="500"/>
                                        <p:tgtEl>
                                          <p:spTgt spid="208910"/>
                                        </p:tgtEl>
                                      </p:cBhvr>
                                    </p:animEffect>
                                  </p:childTnLst>
                                </p:cTn>
                              </p:par>
                            </p:childTnLst>
                          </p:cTn>
                        </p:par>
                        <p:par>
                          <p:cTn id="45" fill="hold" nodeType="afterGroup">
                            <p:stCondLst>
                              <p:cond delay="500"/>
                            </p:stCondLst>
                            <p:childTnLst>
                              <p:par>
                                <p:cTn id="46" presetID="5" presetClass="entr" presetSubtype="10" fill="hold" nodeType="afterEffect">
                                  <p:stCondLst>
                                    <p:cond delay="0"/>
                                  </p:stCondLst>
                                  <p:childTnLst>
                                    <p:set>
                                      <p:cBhvr>
                                        <p:cTn id="47" dur="1" fill="hold">
                                          <p:stCondLst>
                                            <p:cond delay="0"/>
                                          </p:stCondLst>
                                        </p:cTn>
                                        <p:tgtEl>
                                          <p:spTgt spid="208908"/>
                                        </p:tgtEl>
                                        <p:attrNameLst>
                                          <p:attrName>style.visibility</p:attrName>
                                        </p:attrNameLst>
                                      </p:cBhvr>
                                      <p:to>
                                        <p:strVal val="visible"/>
                                      </p:to>
                                    </p:set>
                                    <p:animEffect transition="in" filter="checkerboard(across)">
                                      <p:cBhvr>
                                        <p:cTn id="48" dur="500"/>
                                        <p:tgtEl>
                                          <p:spTgt spid="208908"/>
                                        </p:tgtEl>
                                      </p:cBhvr>
                                    </p:animEffect>
                                  </p:childTnLst>
                                  <p:subTnLst>
                                    <p:audio>
                                      <p:cMediaNode>
                                        <p:cTn display="0" masterRel="sameClick">
                                          <p:stCondLst>
                                            <p:cond evt="begin" delay="0">
                                              <p:tn val="46"/>
                                            </p:cond>
                                          </p:stCondLst>
                                          <p:endCondLst>
                                            <p:cond evt="onStopAudio" delay="0">
                                              <p:tgtEl>
                                                <p:sldTgt/>
                                              </p:tgtEl>
                                            </p:cond>
                                          </p:endCondLst>
                                        </p:cTn>
                                        <p:tgtEl>
                                          <p:sndTgt r:embed="rId3" name="TYPE.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7" presetClass="entr" presetSubtype="4" fill="hold" grpId="0" nodeType="clickEffect">
                                  <p:stCondLst>
                                    <p:cond delay="0"/>
                                  </p:stCondLst>
                                  <p:childTnLst>
                                    <p:set>
                                      <p:cBhvr>
                                        <p:cTn id="52" dur="1" fill="hold">
                                          <p:stCondLst>
                                            <p:cond delay="0"/>
                                          </p:stCondLst>
                                        </p:cTn>
                                        <p:tgtEl>
                                          <p:spTgt spid="208899"/>
                                        </p:tgtEl>
                                        <p:attrNameLst>
                                          <p:attrName>style.visibility</p:attrName>
                                        </p:attrNameLst>
                                      </p:cBhvr>
                                      <p:to>
                                        <p:strVal val="visible"/>
                                      </p:to>
                                    </p:set>
                                    <p:anim calcmode="lin" valueType="num">
                                      <p:cBhvr additive="base">
                                        <p:cTn id="53" dur="5000" fill="hold"/>
                                        <p:tgtEl>
                                          <p:spTgt spid="208899"/>
                                        </p:tgtEl>
                                        <p:attrNameLst>
                                          <p:attrName>ppt_x</p:attrName>
                                        </p:attrNameLst>
                                      </p:cBhvr>
                                      <p:tavLst>
                                        <p:tav tm="0">
                                          <p:val>
                                            <p:strVal val="#ppt_x"/>
                                          </p:val>
                                        </p:tav>
                                        <p:tav tm="100000">
                                          <p:val>
                                            <p:strVal val="#ppt_x"/>
                                          </p:val>
                                        </p:tav>
                                      </p:tavLst>
                                    </p:anim>
                                    <p:anim calcmode="lin" valueType="num">
                                      <p:cBhvr additive="base">
                                        <p:cTn id="54" dur="5000" fill="hold"/>
                                        <p:tgtEl>
                                          <p:spTgt spid="208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autoUpdateAnimBg="0"/>
      <p:bldP spid="208909" grpId="0" autoUpdateAnimBg="0"/>
      <p:bldP spid="20891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00100" y="103188"/>
            <a:ext cx="8172450" cy="675481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0946" name="Rectangle 2"/>
          <p:cNvSpPr>
            <a:spLocks noGrp="1" noChangeArrowheads="1"/>
          </p:cNvSpPr>
          <p:nvPr>
            <p:ph type="title"/>
          </p:nvPr>
        </p:nvSpPr>
        <p:spPr>
          <a:xfrm>
            <a:off x="152400" y="1993900"/>
            <a:ext cx="762000" cy="2781300"/>
          </a:xfrm>
        </p:spPr>
        <p:txBody>
          <a:bodyPr>
            <a:normAutofit fontScale="90000"/>
          </a:bodyPr>
          <a:lstStyle/>
          <a:p>
            <a:r>
              <a:rPr lang="zh-CN" altLang="en-US" sz="3200" b="1" dirty="0">
                <a:solidFill>
                  <a:srgbClr val="CC0000"/>
                </a:solidFill>
                <a:latin typeface="黑体" panose="02010609060101010101" pitchFamily="49" charset="-122"/>
                <a:ea typeface="黑体" panose="02010609060101010101" pitchFamily="49" charset="-122"/>
              </a:rPr>
              <a:t>米氏方程的推导</a:t>
            </a:r>
          </a:p>
        </p:txBody>
      </p:sp>
      <p:graphicFrame>
        <p:nvGraphicFramePr>
          <p:cNvPr id="210947" name="Object 3"/>
          <p:cNvGraphicFramePr>
            <a:graphicFrameLocks noChangeAspect="1"/>
          </p:cNvGraphicFramePr>
          <p:nvPr/>
        </p:nvGraphicFramePr>
        <p:xfrm>
          <a:off x="6142038" y="1981200"/>
          <a:ext cx="2681287" cy="703263"/>
        </p:xfrm>
        <a:graphic>
          <a:graphicData uri="http://schemas.openxmlformats.org/presentationml/2006/ole">
            <mc:AlternateContent xmlns:mc="http://schemas.openxmlformats.org/markup-compatibility/2006">
              <mc:Choice xmlns:v="urn:schemas-microsoft-com:vml" Requires="v">
                <p:oleObj spid="_x0000_s48217" name="Equation" r:id="rId4" imgW="1638000" imgH="431640" progId="Equation.3">
                  <p:embed/>
                </p:oleObj>
              </mc:Choice>
              <mc:Fallback>
                <p:oleObj name="Equation" r:id="rId4" imgW="16380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038" y="1981200"/>
                        <a:ext cx="2681287"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0948" name="Group 4"/>
          <p:cNvGrpSpPr>
            <a:grpSpLocks/>
          </p:cNvGrpSpPr>
          <p:nvPr/>
        </p:nvGrpSpPr>
        <p:grpSpPr bwMode="auto">
          <a:xfrm>
            <a:off x="1143000" y="2590800"/>
            <a:ext cx="2022475" cy="704850"/>
            <a:chOff x="720" y="1680"/>
            <a:chExt cx="1274" cy="444"/>
          </a:xfrm>
        </p:grpSpPr>
        <p:sp>
          <p:nvSpPr>
            <p:cNvPr id="210949" name="Text Box 5"/>
            <p:cNvSpPr txBox="1">
              <a:spLocks noChangeArrowheads="1"/>
            </p:cNvSpPr>
            <p:nvPr/>
          </p:nvSpPr>
          <p:spPr bwMode="auto">
            <a:xfrm>
              <a:off x="720" y="1727"/>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令</a:t>
              </a:r>
              <a:r>
                <a:rPr lang="zh-CN" altLang="en-US" sz="2000" b="0">
                  <a:solidFill>
                    <a:schemeClr val="tx1"/>
                  </a:solidFill>
                  <a:latin typeface="Times New Roman" panose="02020603050405020304" pitchFamily="18" charset="0"/>
                  <a:ea typeface="宋体" panose="02010600030101010101" pitchFamily="2" charset="-122"/>
                </a:rPr>
                <a:t>：</a:t>
              </a:r>
            </a:p>
          </p:txBody>
        </p:sp>
        <p:graphicFrame>
          <p:nvGraphicFramePr>
            <p:cNvPr id="210950" name="Object 6"/>
            <p:cNvGraphicFramePr>
              <a:graphicFrameLocks noChangeAspect="1"/>
            </p:cNvGraphicFramePr>
            <p:nvPr/>
          </p:nvGraphicFramePr>
          <p:xfrm>
            <a:off x="1078" y="1680"/>
            <a:ext cx="916" cy="444"/>
          </p:xfrm>
          <a:graphic>
            <a:graphicData uri="http://schemas.openxmlformats.org/presentationml/2006/ole">
              <mc:AlternateContent xmlns:mc="http://schemas.openxmlformats.org/markup-compatibility/2006">
                <mc:Choice xmlns:v="urn:schemas-microsoft-com:vml" Requires="v">
                  <p:oleObj spid="_x0000_s48218" name="Equation" r:id="rId6" imgW="888840" imgH="431640" progId="Equation.3">
                    <p:embed/>
                  </p:oleObj>
                </mc:Choice>
                <mc:Fallback>
                  <p:oleObj name="Equation" r:id="rId6" imgW="88884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 y="1680"/>
                          <a:ext cx="916"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0951" name="Text Box 7"/>
          <p:cNvSpPr txBox="1">
            <a:spLocks noChangeArrowheads="1"/>
          </p:cNvSpPr>
          <p:nvPr/>
        </p:nvSpPr>
        <p:spPr bwMode="auto">
          <a:xfrm>
            <a:off x="1219200" y="6172200"/>
            <a:ext cx="297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将</a:t>
            </a:r>
            <a:r>
              <a:rPr lang="zh-CN" altLang="en-US" sz="1600">
                <a:solidFill>
                  <a:srgbClr val="CC0000"/>
                </a:solidFill>
                <a:latin typeface="Times New Roman" panose="02020603050405020304" pitchFamily="18" charset="0"/>
                <a:ea typeface="宋体" panose="02010600030101010101" pitchFamily="2" charset="-122"/>
              </a:rPr>
              <a:t>（4）</a:t>
            </a:r>
            <a:r>
              <a:rPr lang="zh-CN" altLang="en-US" sz="1600">
                <a:solidFill>
                  <a:srgbClr val="0000CC"/>
                </a:solidFill>
                <a:latin typeface="Times New Roman" panose="02020603050405020304" pitchFamily="18" charset="0"/>
                <a:ea typeface="宋体" panose="02010600030101010101" pitchFamily="2" charset="-122"/>
              </a:rPr>
              <a:t>代入</a:t>
            </a:r>
            <a:r>
              <a:rPr lang="zh-CN" altLang="en-US" sz="1600">
                <a:solidFill>
                  <a:srgbClr val="CC0000"/>
                </a:solidFill>
                <a:latin typeface="Times New Roman" panose="02020603050405020304" pitchFamily="18" charset="0"/>
                <a:ea typeface="宋体" panose="02010600030101010101" pitchFamily="2" charset="-122"/>
              </a:rPr>
              <a:t>（3）</a:t>
            </a:r>
            <a:r>
              <a:rPr lang="zh-CN" altLang="en-US" sz="1600">
                <a:solidFill>
                  <a:srgbClr val="0000CC"/>
                </a:solidFill>
                <a:latin typeface="Times New Roman" panose="02020603050405020304" pitchFamily="18" charset="0"/>
                <a:ea typeface="宋体" panose="02010600030101010101" pitchFamily="2" charset="-122"/>
              </a:rPr>
              <a:t>，则</a:t>
            </a:r>
            <a:r>
              <a:rPr lang="zh-CN" altLang="en-US" sz="2000" b="0">
                <a:solidFill>
                  <a:schemeClr val="tx1"/>
                </a:solidFill>
                <a:latin typeface="Times New Roman" panose="02020603050405020304" pitchFamily="18" charset="0"/>
                <a:ea typeface="宋体" panose="02010600030101010101" pitchFamily="2" charset="-122"/>
              </a:rPr>
              <a:t>：</a:t>
            </a:r>
          </a:p>
        </p:txBody>
      </p:sp>
      <p:graphicFrame>
        <p:nvGraphicFramePr>
          <p:cNvPr id="210952" name="Object 8"/>
          <p:cNvGraphicFramePr>
            <a:graphicFrameLocks noChangeAspect="1"/>
          </p:cNvGraphicFramePr>
          <p:nvPr/>
        </p:nvGraphicFramePr>
        <p:xfrm>
          <a:off x="4267200" y="5943600"/>
          <a:ext cx="1433513" cy="771525"/>
        </p:xfrm>
        <a:graphic>
          <a:graphicData uri="http://schemas.openxmlformats.org/presentationml/2006/ole">
            <mc:AlternateContent xmlns:mc="http://schemas.openxmlformats.org/markup-compatibility/2006">
              <mc:Choice xmlns:v="urn:schemas-microsoft-com:vml" Requires="v">
                <p:oleObj spid="_x0000_s48219" name="Equation" r:id="rId8" imgW="799920" imgH="431640" progId="Equation.3">
                  <p:embed/>
                </p:oleObj>
              </mc:Choice>
              <mc:Fallback>
                <p:oleObj name="Equation" r:id="rId8" imgW="79992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5943600"/>
                        <a:ext cx="1433513" cy="771525"/>
                      </a:xfrm>
                      <a:prstGeom prst="rect">
                        <a:avLst/>
                      </a:prstGeom>
                      <a:solidFill>
                        <a:srgbClr val="FFCCFF"/>
                      </a:solidFill>
                      <a:ln w="9525">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0953" name="Group 9"/>
          <p:cNvGrpSpPr>
            <a:grpSpLocks/>
          </p:cNvGrpSpPr>
          <p:nvPr/>
        </p:nvGrpSpPr>
        <p:grpSpPr bwMode="auto">
          <a:xfrm>
            <a:off x="1219200" y="41275"/>
            <a:ext cx="6477000" cy="873125"/>
            <a:chOff x="768" y="0"/>
            <a:chExt cx="4080" cy="550"/>
          </a:xfrm>
        </p:grpSpPr>
        <p:graphicFrame>
          <p:nvGraphicFramePr>
            <p:cNvPr id="210954" name="Object 10"/>
            <p:cNvGraphicFramePr>
              <a:graphicFrameLocks noChangeAspect="1"/>
            </p:cNvGraphicFramePr>
            <p:nvPr/>
          </p:nvGraphicFramePr>
          <p:xfrm>
            <a:off x="1680" y="0"/>
            <a:ext cx="816" cy="318"/>
          </p:xfrm>
          <a:graphic>
            <a:graphicData uri="http://schemas.openxmlformats.org/presentationml/2006/ole">
              <mc:AlternateContent xmlns:mc="http://schemas.openxmlformats.org/markup-compatibility/2006">
                <mc:Choice xmlns:v="urn:schemas-microsoft-com:vml" Requires="v">
                  <p:oleObj spid="_x0000_s48220" name="Equation" r:id="rId10" imgW="431640" imgH="203040" progId="Equation.3">
                    <p:embed/>
                  </p:oleObj>
                </mc:Choice>
                <mc:Fallback>
                  <p:oleObj name="Equation" r:id="rId10" imgW="4316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0" y="0"/>
                          <a:ext cx="816"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5" name="Object 11"/>
            <p:cNvGraphicFramePr>
              <a:graphicFrameLocks noChangeAspect="1"/>
            </p:cNvGraphicFramePr>
            <p:nvPr/>
          </p:nvGraphicFramePr>
          <p:xfrm>
            <a:off x="796" y="114"/>
            <a:ext cx="644" cy="241"/>
          </p:xfrm>
          <a:graphic>
            <a:graphicData uri="http://schemas.openxmlformats.org/presentationml/2006/ole">
              <mc:AlternateContent xmlns:mc="http://schemas.openxmlformats.org/markup-compatibility/2006">
                <mc:Choice xmlns:v="urn:schemas-microsoft-com:vml" Requires="v">
                  <p:oleObj spid="_x0000_s48221" name="Equation" r:id="rId12" imgW="393480" imgH="177480" progId="Equation.3">
                    <p:embed/>
                  </p:oleObj>
                </mc:Choice>
                <mc:Fallback>
                  <p:oleObj name="Equation" r:id="rId12" imgW="3934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 y="114"/>
                          <a:ext cx="644"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6" name="Object 12"/>
            <p:cNvGraphicFramePr>
              <a:graphicFrameLocks noChangeAspect="1"/>
            </p:cNvGraphicFramePr>
            <p:nvPr/>
          </p:nvGraphicFramePr>
          <p:xfrm>
            <a:off x="1632" y="144"/>
            <a:ext cx="857" cy="326"/>
          </p:xfrm>
          <a:graphic>
            <a:graphicData uri="http://schemas.openxmlformats.org/presentationml/2006/ole">
              <mc:AlternateContent xmlns:mc="http://schemas.openxmlformats.org/markup-compatibility/2006">
                <mc:Choice xmlns:v="urn:schemas-microsoft-com:vml" Requires="v">
                  <p:oleObj spid="_x0000_s48222" name="Equation" r:id="rId14" imgW="469800" imgH="215640" progId="Equation.3">
                    <p:embed/>
                  </p:oleObj>
                </mc:Choice>
                <mc:Fallback>
                  <p:oleObj name="Equation" r:id="rId14" imgW="46980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2" y="144"/>
                          <a:ext cx="857"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7" name="Object 13"/>
            <p:cNvGraphicFramePr>
              <a:graphicFrameLocks noChangeAspect="1"/>
            </p:cNvGraphicFramePr>
            <p:nvPr/>
          </p:nvGraphicFramePr>
          <p:xfrm>
            <a:off x="2688" y="96"/>
            <a:ext cx="336" cy="216"/>
          </p:xfrm>
          <a:graphic>
            <a:graphicData uri="http://schemas.openxmlformats.org/presentationml/2006/ole">
              <mc:AlternateContent xmlns:mc="http://schemas.openxmlformats.org/markup-compatibility/2006">
                <mc:Choice xmlns:v="urn:schemas-microsoft-com:vml" Requires="v">
                  <p:oleObj spid="_x0000_s48223" name="公式" r:id="rId16" imgW="228600" imgH="177480" progId="Equation.3">
                    <p:embed/>
                  </p:oleObj>
                </mc:Choice>
                <mc:Fallback>
                  <p:oleObj name="公式" r:id="rId16" imgW="228600" imgH="177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8" y="96"/>
                          <a:ext cx="33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8" name="Object 14"/>
            <p:cNvGraphicFramePr>
              <a:graphicFrameLocks noChangeAspect="1"/>
            </p:cNvGraphicFramePr>
            <p:nvPr/>
          </p:nvGraphicFramePr>
          <p:xfrm>
            <a:off x="3168" y="39"/>
            <a:ext cx="912" cy="345"/>
          </p:xfrm>
          <a:graphic>
            <a:graphicData uri="http://schemas.openxmlformats.org/presentationml/2006/ole">
              <mc:AlternateContent xmlns:mc="http://schemas.openxmlformats.org/markup-compatibility/2006">
                <mc:Choice xmlns:v="urn:schemas-microsoft-com:vml" Requires="v">
                  <p:oleObj spid="_x0000_s48224" name="Equation" r:id="rId18" imgW="444240" imgH="203040" progId="Equation.3">
                    <p:embed/>
                  </p:oleObj>
                </mc:Choice>
                <mc:Fallback>
                  <p:oleObj name="Equation" r:id="rId18" imgW="444240" imgH="2030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 y="39"/>
                          <a:ext cx="912"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9" name="Object 15"/>
            <p:cNvGraphicFramePr>
              <a:graphicFrameLocks noChangeAspect="1"/>
            </p:cNvGraphicFramePr>
            <p:nvPr/>
          </p:nvGraphicFramePr>
          <p:xfrm>
            <a:off x="4176" y="126"/>
            <a:ext cx="672" cy="210"/>
          </p:xfrm>
          <a:graphic>
            <a:graphicData uri="http://schemas.openxmlformats.org/presentationml/2006/ole">
              <mc:AlternateContent xmlns:mc="http://schemas.openxmlformats.org/markup-compatibility/2006">
                <mc:Choice xmlns:v="urn:schemas-microsoft-com:vml" Requires="v">
                  <p:oleObj spid="_x0000_s48225" name="公式" r:id="rId20" imgW="406080" imgH="152280" progId="Equation.3">
                    <p:embed/>
                  </p:oleObj>
                </mc:Choice>
                <mc:Fallback>
                  <p:oleObj name="公式" r:id="rId20" imgW="406080" imgH="1522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76" y="126"/>
                          <a:ext cx="67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60" name="Object 16"/>
            <p:cNvGraphicFramePr>
              <a:graphicFrameLocks noChangeAspect="1"/>
            </p:cNvGraphicFramePr>
            <p:nvPr/>
          </p:nvGraphicFramePr>
          <p:xfrm>
            <a:off x="1104" y="384"/>
            <a:ext cx="480" cy="166"/>
          </p:xfrm>
          <a:graphic>
            <a:graphicData uri="http://schemas.openxmlformats.org/presentationml/2006/ole">
              <mc:AlternateContent xmlns:mc="http://schemas.openxmlformats.org/markup-compatibility/2006">
                <mc:Choice xmlns:v="urn:schemas-microsoft-com:vml" Requires="v">
                  <p:oleObj spid="_x0000_s48226" name="Equation" r:id="rId22" imgW="660240" imgH="228600" progId="Equation.3">
                    <p:embed/>
                  </p:oleObj>
                </mc:Choice>
                <mc:Fallback>
                  <p:oleObj name="Equation" r:id="rId22" imgW="66024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4" y="384"/>
                          <a:ext cx="480" cy="166"/>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61" name="Object 17"/>
            <p:cNvGraphicFramePr>
              <a:graphicFrameLocks noChangeAspect="1"/>
            </p:cNvGraphicFramePr>
            <p:nvPr/>
          </p:nvGraphicFramePr>
          <p:xfrm>
            <a:off x="768" y="384"/>
            <a:ext cx="144" cy="144"/>
          </p:xfrm>
          <a:graphic>
            <a:graphicData uri="http://schemas.openxmlformats.org/presentationml/2006/ole">
              <mc:AlternateContent xmlns:mc="http://schemas.openxmlformats.org/markup-compatibility/2006">
                <mc:Choice xmlns:v="urn:schemas-microsoft-com:vml" Requires="v">
                  <p:oleObj spid="_x0000_s48227" name="Equation" r:id="rId24" imgW="215640" imgH="215640" progId="Equation.3">
                    <p:embed/>
                  </p:oleObj>
                </mc:Choice>
                <mc:Fallback>
                  <p:oleObj name="Equation" r:id="rId24" imgW="21564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8" y="384"/>
                          <a:ext cx="144" cy="144"/>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62" name="Object 18"/>
            <p:cNvGraphicFramePr>
              <a:graphicFrameLocks noChangeAspect="1"/>
            </p:cNvGraphicFramePr>
            <p:nvPr/>
          </p:nvGraphicFramePr>
          <p:xfrm>
            <a:off x="2736" y="336"/>
            <a:ext cx="240" cy="170"/>
          </p:xfrm>
          <a:graphic>
            <a:graphicData uri="http://schemas.openxmlformats.org/presentationml/2006/ole">
              <mc:AlternateContent xmlns:mc="http://schemas.openxmlformats.org/markup-compatibility/2006">
                <mc:Choice xmlns:v="urn:schemas-microsoft-com:vml" Requires="v">
                  <p:oleObj spid="_x0000_s48228" name="Equation" r:id="rId26" imgW="304560" imgH="215640" progId="Equation.3">
                    <p:embed/>
                  </p:oleObj>
                </mc:Choice>
                <mc:Fallback>
                  <p:oleObj name="Equation" r:id="rId26" imgW="30456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36" y="336"/>
                          <a:ext cx="240" cy="170"/>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63" name="Group 19"/>
          <p:cNvGrpSpPr>
            <a:grpSpLocks/>
          </p:cNvGrpSpPr>
          <p:nvPr/>
        </p:nvGrpSpPr>
        <p:grpSpPr bwMode="auto">
          <a:xfrm>
            <a:off x="1143000" y="1066800"/>
            <a:ext cx="3627438" cy="396875"/>
            <a:chOff x="720" y="624"/>
            <a:chExt cx="2285" cy="250"/>
          </a:xfrm>
        </p:grpSpPr>
        <p:sp>
          <p:nvSpPr>
            <p:cNvPr id="210964" name="Text Box 20"/>
            <p:cNvSpPr txBox="1">
              <a:spLocks noChangeArrowheads="1"/>
            </p:cNvSpPr>
            <p:nvPr/>
          </p:nvSpPr>
          <p:spPr bwMode="auto">
            <a:xfrm>
              <a:off x="720" y="624"/>
              <a:ext cx="11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a:t>
              </a:r>
              <a:r>
                <a:rPr lang="en-US" altLang="zh-CN" sz="1600">
                  <a:solidFill>
                    <a:srgbClr val="0000CC"/>
                  </a:solidFill>
                  <a:latin typeface="Times New Roman" panose="02020603050405020304" pitchFamily="18" charset="0"/>
                  <a:ea typeface="宋体" panose="02010600030101010101" pitchFamily="2" charset="-122"/>
                </a:rPr>
                <a:t>ES]</a:t>
              </a:r>
              <a:r>
                <a:rPr lang="zh-CN" altLang="en-US" sz="1600">
                  <a:solidFill>
                    <a:srgbClr val="0000CC"/>
                  </a:solidFill>
                  <a:latin typeface="Times New Roman" panose="02020603050405020304" pitchFamily="18" charset="0"/>
                  <a:ea typeface="宋体" panose="02010600030101010101" pitchFamily="2" charset="-122"/>
                </a:rPr>
                <a:t>生成速度</a:t>
              </a:r>
              <a:r>
                <a:rPr lang="zh-CN" altLang="en-US" sz="2000">
                  <a:solidFill>
                    <a:srgbClr val="0000CC"/>
                  </a:solidFill>
                  <a:latin typeface="Times New Roman" panose="02020603050405020304" pitchFamily="18" charset="0"/>
                  <a:ea typeface="宋体" panose="02010600030101010101" pitchFamily="2" charset="-122"/>
                </a:rPr>
                <a:t>：</a:t>
              </a:r>
            </a:p>
          </p:txBody>
        </p:sp>
        <p:graphicFrame>
          <p:nvGraphicFramePr>
            <p:cNvPr id="210965" name="Object 21"/>
            <p:cNvGraphicFramePr>
              <a:graphicFrameLocks noChangeAspect="1"/>
            </p:cNvGraphicFramePr>
            <p:nvPr/>
          </p:nvGraphicFramePr>
          <p:xfrm>
            <a:off x="1680" y="624"/>
            <a:ext cx="1325" cy="232"/>
          </p:xfrm>
          <a:graphic>
            <a:graphicData uri="http://schemas.openxmlformats.org/presentationml/2006/ole">
              <mc:AlternateContent xmlns:mc="http://schemas.openxmlformats.org/markup-compatibility/2006">
                <mc:Choice xmlns:v="urn:schemas-microsoft-com:vml" Requires="v">
                  <p:oleObj spid="_x0000_s48229" name="Equation" r:id="rId28" imgW="1307880" imgH="228600" progId="Equation.3">
                    <p:embed/>
                  </p:oleObj>
                </mc:Choice>
                <mc:Fallback>
                  <p:oleObj name="Equation" r:id="rId28" imgW="1307880" imgH="2286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80" y="624"/>
                          <a:ext cx="1325"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66" name="Group 22"/>
          <p:cNvGrpSpPr>
            <a:grpSpLocks/>
          </p:cNvGrpSpPr>
          <p:nvPr/>
        </p:nvGrpSpPr>
        <p:grpSpPr bwMode="auto">
          <a:xfrm>
            <a:off x="4800600" y="990600"/>
            <a:ext cx="3810000" cy="400050"/>
            <a:chOff x="720" y="920"/>
            <a:chExt cx="2400" cy="252"/>
          </a:xfrm>
        </p:grpSpPr>
        <p:sp>
          <p:nvSpPr>
            <p:cNvPr id="210967" name="Text Box 23"/>
            <p:cNvSpPr txBox="1">
              <a:spLocks noChangeArrowheads="1"/>
            </p:cNvSpPr>
            <p:nvPr/>
          </p:nvSpPr>
          <p:spPr bwMode="auto">
            <a:xfrm>
              <a:off x="720" y="960"/>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chemeClr val="tx1"/>
                  </a:solidFill>
                  <a:latin typeface="Times New Roman" panose="02020603050405020304" pitchFamily="18" charset="0"/>
                  <a:ea typeface="宋体" panose="02010600030101010101" pitchFamily="2" charset="-122"/>
                </a:rPr>
                <a:t>，</a:t>
              </a:r>
              <a:r>
                <a:rPr lang="zh-CN" altLang="en-US" sz="1600">
                  <a:solidFill>
                    <a:srgbClr val="0000CC"/>
                  </a:solidFill>
                  <a:latin typeface="Times New Roman" panose="02020603050405020304" pitchFamily="18" charset="0"/>
                  <a:ea typeface="宋体" panose="02010600030101010101" pitchFamily="2" charset="-122"/>
                </a:rPr>
                <a:t>[</a:t>
              </a:r>
              <a:r>
                <a:rPr lang="en-US" altLang="zh-CN" sz="1600">
                  <a:solidFill>
                    <a:srgbClr val="0000CC"/>
                  </a:solidFill>
                  <a:latin typeface="Times New Roman" panose="02020603050405020304" pitchFamily="18" charset="0"/>
                  <a:ea typeface="宋体" panose="02010600030101010101" pitchFamily="2" charset="-122"/>
                </a:rPr>
                <a:t>ES]</a:t>
              </a:r>
              <a:r>
                <a:rPr lang="zh-CN" altLang="en-US" sz="1600">
                  <a:solidFill>
                    <a:srgbClr val="0000CC"/>
                  </a:solidFill>
                  <a:latin typeface="Times New Roman" panose="02020603050405020304" pitchFamily="18" charset="0"/>
                  <a:ea typeface="宋体" panose="02010600030101010101" pitchFamily="2" charset="-122"/>
                </a:rPr>
                <a:t>分解速度</a:t>
              </a:r>
              <a:r>
                <a:rPr lang="zh-CN" altLang="en-US" sz="1600">
                  <a:solidFill>
                    <a:schemeClr val="tx1"/>
                  </a:solidFill>
                  <a:latin typeface="Times New Roman" panose="02020603050405020304" pitchFamily="18" charset="0"/>
                  <a:ea typeface="宋体" panose="02010600030101010101" pitchFamily="2" charset="-122"/>
                </a:rPr>
                <a:t>：</a:t>
              </a:r>
            </a:p>
          </p:txBody>
        </p:sp>
        <p:graphicFrame>
          <p:nvGraphicFramePr>
            <p:cNvPr id="210968" name="Object 24"/>
            <p:cNvGraphicFramePr>
              <a:graphicFrameLocks noChangeAspect="1"/>
            </p:cNvGraphicFramePr>
            <p:nvPr/>
          </p:nvGraphicFramePr>
          <p:xfrm>
            <a:off x="1776" y="920"/>
            <a:ext cx="1344" cy="224"/>
          </p:xfrm>
          <a:graphic>
            <a:graphicData uri="http://schemas.openxmlformats.org/presentationml/2006/ole">
              <mc:AlternateContent xmlns:mc="http://schemas.openxmlformats.org/markup-compatibility/2006">
                <mc:Choice xmlns:v="urn:schemas-microsoft-com:vml" Requires="v">
                  <p:oleObj spid="_x0000_s48230" name="Equation" r:id="rId30" imgW="1295280" imgH="215640" progId="Equation.3">
                    <p:embed/>
                  </p:oleObj>
                </mc:Choice>
                <mc:Fallback>
                  <p:oleObj name="Equation" r:id="rId30" imgW="1295280" imgH="21564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76" y="920"/>
                          <a:ext cx="134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69" name="Group 25"/>
          <p:cNvGrpSpPr>
            <a:grpSpLocks/>
          </p:cNvGrpSpPr>
          <p:nvPr/>
        </p:nvGrpSpPr>
        <p:grpSpPr bwMode="auto">
          <a:xfrm>
            <a:off x="1143000" y="2057400"/>
            <a:ext cx="4114800" cy="449263"/>
            <a:chOff x="720" y="1488"/>
            <a:chExt cx="2592" cy="283"/>
          </a:xfrm>
        </p:grpSpPr>
        <p:sp>
          <p:nvSpPr>
            <p:cNvPr id="210970" name="Text Box 26"/>
            <p:cNvSpPr txBox="1">
              <a:spLocks noChangeArrowheads="1"/>
            </p:cNvSpPr>
            <p:nvPr/>
          </p:nvSpPr>
          <p:spPr bwMode="auto">
            <a:xfrm>
              <a:off x="720" y="148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即</a:t>
              </a:r>
              <a:r>
                <a:rPr lang="zh-CN" altLang="en-US" sz="2000" b="0">
                  <a:solidFill>
                    <a:schemeClr val="tx1"/>
                  </a:solidFill>
                  <a:latin typeface="Times New Roman" panose="02020603050405020304" pitchFamily="18" charset="0"/>
                  <a:ea typeface="宋体" panose="02010600030101010101" pitchFamily="2" charset="-122"/>
                </a:rPr>
                <a:t>：</a:t>
              </a:r>
            </a:p>
          </p:txBody>
        </p:sp>
        <p:graphicFrame>
          <p:nvGraphicFramePr>
            <p:cNvPr id="210971" name="Object 27"/>
            <p:cNvGraphicFramePr>
              <a:graphicFrameLocks noChangeAspect="1"/>
            </p:cNvGraphicFramePr>
            <p:nvPr/>
          </p:nvGraphicFramePr>
          <p:xfrm>
            <a:off x="1104" y="1536"/>
            <a:ext cx="2208" cy="235"/>
          </p:xfrm>
          <a:graphic>
            <a:graphicData uri="http://schemas.openxmlformats.org/presentationml/2006/ole">
              <mc:AlternateContent xmlns:mc="http://schemas.openxmlformats.org/markup-compatibility/2006">
                <mc:Choice xmlns:v="urn:schemas-microsoft-com:vml" Requires="v">
                  <p:oleObj spid="_x0000_s48231" name="Equation" r:id="rId32" imgW="2158920" imgH="228600" progId="Equation.3">
                    <p:embed/>
                  </p:oleObj>
                </mc:Choice>
                <mc:Fallback>
                  <p:oleObj name="Equation" r:id="rId32" imgW="215892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04" y="1536"/>
                          <a:ext cx="2208"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72" name="Group 28"/>
          <p:cNvGrpSpPr>
            <a:grpSpLocks/>
          </p:cNvGrpSpPr>
          <p:nvPr/>
        </p:nvGrpSpPr>
        <p:grpSpPr bwMode="auto">
          <a:xfrm>
            <a:off x="3505200" y="2667000"/>
            <a:ext cx="3048000" cy="433388"/>
            <a:chOff x="2352" y="1824"/>
            <a:chExt cx="1920" cy="273"/>
          </a:xfrm>
        </p:grpSpPr>
        <p:sp>
          <p:nvSpPr>
            <p:cNvPr id="210973" name="Text Box 29"/>
            <p:cNvSpPr txBox="1">
              <a:spLocks noChangeArrowheads="1"/>
            </p:cNvSpPr>
            <p:nvPr/>
          </p:nvSpPr>
          <p:spPr bwMode="auto">
            <a:xfrm>
              <a:off x="2352" y="1824"/>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则</a:t>
              </a:r>
              <a:r>
                <a:rPr lang="zh-CN" altLang="en-US" sz="2000" b="0">
                  <a:solidFill>
                    <a:schemeClr val="tx1"/>
                  </a:solidFill>
                  <a:latin typeface="Times New Roman" panose="02020603050405020304" pitchFamily="18" charset="0"/>
                  <a:ea typeface="宋体" panose="02010600030101010101" pitchFamily="2" charset="-122"/>
                </a:rPr>
                <a:t>：</a:t>
              </a:r>
            </a:p>
          </p:txBody>
        </p:sp>
        <p:graphicFrame>
          <p:nvGraphicFramePr>
            <p:cNvPr id="210974" name="Object 30"/>
            <p:cNvGraphicFramePr>
              <a:graphicFrameLocks noChangeAspect="1"/>
            </p:cNvGraphicFramePr>
            <p:nvPr/>
          </p:nvGraphicFramePr>
          <p:xfrm>
            <a:off x="2688" y="1872"/>
            <a:ext cx="1584" cy="225"/>
          </p:xfrm>
          <a:graphic>
            <a:graphicData uri="http://schemas.openxmlformats.org/presentationml/2006/ole">
              <mc:AlternateContent xmlns:mc="http://schemas.openxmlformats.org/markup-compatibility/2006">
                <mc:Choice xmlns:v="urn:schemas-microsoft-com:vml" Requires="v">
                  <p:oleObj spid="_x0000_s48232" name="Equation" r:id="rId34" imgW="1612800" imgH="228600" progId="Equation.3">
                    <p:embed/>
                  </p:oleObj>
                </mc:Choice>
                <mc:Fallback>
                  <p:oleObj name="Equation" r:id="rId34" imgW="1612800" imgH="2286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88" y="1872"/>
                          <a:ext cx="158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75" name="Group 31"/>
          <p:cNvGrpSpPr>
            <a:grpSpLocks/>
          </p:cNvGrpSpPr>
          <p:nvPr/>
        </p:nvGrpSpPr>
        <p:grpSpPr bwMode="auto">
          <a:xfrm>
            <a:off x="1143000" y="3200400"/>
            <a:ext cx="3962400" cy="795338"/>
            <a:chOff x="720" y="2187"/>
            <a:chExt cx="2496" cy="501"/>
          </a:xfrm>
        </p:grpSpPr>
        <p:sp>
          <p:nvSpPr>
            <p:cNvPr id="210976" name="Text Box 32"/>
            <p:cNvSpPr txBox="1">
              <a:spLocks noChangeArrowheads="1"/>
            </p:cNvSpPr>
            <p:nvPr/>
          </p:nvSpPr>
          <p:spPr bwMode="auto">
            <a:xfrm>
              <a:off x="2784" y="2332"/>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CC0000"/>
                  </a:solidFill>
                  <a:latin typeface="Times New Roman" panose="02020603050405020304" pitchFamily="18" charset="0"/>
                  <a:ea typeface="宋体" panose="02010600030101010101" pitchFamily="2" charset="-122"/>
                </a:rPr>
                <a:t>(1)</a:t>
              </a:r>
            </a:p>
          </p:txBody>
        </p:sp>
        <p:sp>
          <p:nvSpPr>
            <p:cNvPr id="210977" name="Text Box 33"/>
            <p:cNvSpPr txBox="1">
              <a:spLocks noChangeArrowheads="1"/>
            </p:cNvSpPr>
            <p:nvPr/>
          </p:nvSpPr>
          <p:spPr bwMode="auto">
            <a:xfrm>
              <a:off x="720" y="230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经整理得</a:t>
              </a:r>
              <a:r>
                <a:rPr lang="zh-CN" altLang="en-US" sz="2000" b="0">
                  <a:solidFill>
                    <a:schemeClr val="tx1"/>
                  </a:solidFill>
                  <a:latin typeface="Times New Roman" panose="02020603050405020304" pitchFamily="18" charset="0"/>
                  <a:ea typeface="宋体" panose="02010600030101010101" pitchFamily="2" charset="-122"/>
                </a:rPr>
                <a:t>：</a:t>
              </a:r>
            </a:p>
          </p:txBody>
        </p:sp>
        <p:grpSp>
          <p:nvGrpSpPr>
            <p:cNvPr id="210978" name="Group 34"/>
            <p:cNvGrpSpPr>
              <a:grpSpLocks/>
            </p:cNvGrpSpPr>
            <p:nvPr/>
          </p:nvGrpSpPr>
          <p:grpSpPr bwMode="auto">
            <a:xfrm>
              <a:off x="1536" y="2187"/>
              <a:ext cx="1248" cy="501"/>
              <a:chOff x="1920" y="2270"/>
              <a:chExt cx="1248" cy="501"/>
            </a:xfrm>
          </p:grpSpPr>
          <p:graphicFrame>
            <p:nvGraphicFramePr>
              <p:cNvPr id="210979" name="Object 35"/>
              <p:cNvGraphicFramePr>
                <a:graphicFrameLocks noChangeAspect="1"/>
              </p:cNvGraphicFramePr>
              <p:nvPr/>
            </p:nvGraphicFramePr>
            <p:xfrm>
              <a:off x="2304" y="2270"/>
              <a:ext cx="864" cy="501"/>
            </p:xfrm>
            <a:graphic>
              <a:graphicData uri="http://schemas.openxmlformats.org/presentationml/2006/ole">
                <mc:AlternateContent xmlns:mc="http://schemas.openxmlformats.org/markup-compatibility/2006">
                  <mc:Choice xmlns:v="urn:schemas-microsoft-com:vml" Requires="v">
                    <p:oleObj spid="_x0000_s48233" name="Equation" r:id="rId36" imgW="482400" imgH="279360" progId="Equation.3">
                      <p:embed/>
                    </p:oleObj>
                  </mc:Choice>
                  <mc:Fallback>
                    <p:oleObj name="Equation" r:id="rId36" imgW="482400" imgH="27936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304" y="2270"/>
                            <a:ext cx="864" cy="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80" name="Object 36"/>
              <p:cNvGraphicFramePr>
                <a:graphicFrameLocks noChangeAspect="1"/>
              </p:cNvGraphicFramePr>
              <p:nvPr/>
            </p:nvGraphicFramePr>
            <p:xfrm>
              <a:off x="1920" y="2434"/>
              <a:ext cx="288" cy="204"/>
            </p:xfrm>
            <a:graphic>
              <a:graphicData uri="http://schemas.openxmlformats.org/presentationml/2006/ole">
                <mc:AlternateContent xmlns:mc="http://schemas.openxmlformats.org/markup-compatibility/2006">
                  <mc:Choice xmlns:v="urn:schemas-microsoft-com:vml" Requires="v">
                    <p:oleObj spid="_x0000_s48234" name="Equation" r:id="rId38" imgW="304560" imgH="215640" progId="Equation.3">
                      <p:embed/>
                    </p:oleObj>
                  </mc:Choice>
                  <mc:Fallback>
                    <p:oleObj name="Equation" r:id="rId38" imgW="304560" imgH="21564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20" y="2434"/>
                            <a:ext cx="28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10981" name="Group 37"/>
          <p:cNvGrpSpPr>
            <a:grpSpLocks/>
          </p:cNvGrpSpPr>
          <p:nvPr/>
        </p:nvGrpSpPr>
        <p:grpSpPr bwMode="auto">
          <a:xfrm>
            <a:off x="1143000" y="4038600"/>
            <a:ext cx="4495800" cy="398463"/>
            <a:chOff x="720" y="2736"/>
            <a:chExt cx="2832" cy="251"/>
          </a:xfrm>
        </p:grpSpPr>
        <p:sp>
          <p:nvSpPr>
            <p:cNvPr id="210982" name="Text Box 38"/>
            <p:cNvSpPr txBox="1">
              <a:spLocks noChangeArrowheads="1"/>
            </p:cNvSpPr>
            <p:nvPr/>
          </p:nvSpPr>
          <p:spPr bwMode="auto">
            <a:xfrm>
              <a:off x="720" y="2764"/>
              <a:ext cx="28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由于酶促反应速度由[</a:t>
              </a:r>
              <a:r>
                <a:rPr lang="en-US" altLang="zh-CN" sz="1600">
                  <a:solidFill>
                    <a:srgbClr val="0000CC"/>
                  </a:solidFill>
                  <a:latin typeface="Times New Roman" panose="02020603050405020304" pitchFamily="18" charset="0"/>
                  <a:ea typeface="宋体" panose="02010600030101010101" pitchFamily="2" charset="-122"/>
                </a:rPr>
                <a:t>ES]</a:t>
              </a:r>
              <a:r>
                <a:rPr lang="zh-CN" altLang="en-US" sz="1600">
                  <a:solidFill>
                    <a:srgbClr val="0000CC"/>
                  </a:solidFill>
                  <a:latin typeface="Times New Roman" panose="02020603050405020304" pitchFamily="18" charset="0"/>
                  <a:ea typeface="宋体" panose="02010600030101010101" pitchFamily="2" charset="-122"/>
                </a:rPr>
                <a:t>决定，即</a:t>
              </a:r>
            </a:p>
          </p:txBody>
        </p:sp>
        <p:graphicFrame>
          <p:nvGraphicFramePr>
            <p:cNvPr id="210983" name="Object 39"/>
            <p:cNvGraphicFramePr>
              <a:graphicFrameLocks noChangeAspect="1"/>
            </p:cNvGraphicFramePr>
            <p:nvPr/>
          </p:nvGraphicFramePr>
          <p:xfrm>
            <a:off x="2784" y="2736"/>
            <a:ext cx="768" cy="251"/>
          </p:xfrm>
          <a:graphic>
            <a:graphicData uri="http://schemas.openxmlformats.org/presentationml/2006/ole">
              <mc:AlternateContent xmlns:mc="http://schemas.openxmlformats.org/markup-compatibility/2006">
                <mc:Choice xmlns:v="urn:schemas-microsoft-com:vml" Requires="v">
                  <p:oleObj spid="_x0000_s48235" name="Equation" r:id="rId40" imgW="660240" imgH="215640" progId="Equation.3">
                    <p:embed/>
                  </p:oleObj>
                </mc:Choice>
                <mc:Fallback>
                  <p:oleObj name="Equation" r:id="rId40" imgW="660240" imgH="21564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84" y="2736"/>
                          <a:ext cx="76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84" name="Group 40"/>
          <p:cNvGrpSpPr>
            <a:grpSpLocks/>
          </p:cNvGrpSpPr>
          <p:nvPr/>
        </p:nvGrpSpPr>
        <p:grpSpPr bwMode="auto">
          <a:xfrm>
            <a:off x="5943600" y="3733800"/>
            <a:ext cx="2895600" cy="908050"/>
            <a:chOff x="3744" y="2592"/>
            <a:chExt cx="1824" cy="572"/>
          </a:xfrm>
        </p:grpSpPr>
        <p:grpSp>
          <p:nvGrpSpPr>
            <p:cNvPr id="210985" name="Group 41"/>
            <p:cNvGrpSpPr>
              <a:grpSpLocks/>
            </p:cNvGrpSpPr>
            <p:nvPr/>
          </p:nvGrpSpPr>
          <p:grpSpPr bwMode="auto">
            <a:xfrm>
              <a:off x="4320" y="2592"/>
              <a:ext cx="808" cy="572"/>
              <a:chOff x="4622" y="2496"/>
              <a:chExt cx="808" cy="572"/>
            </a:xfrm>
          </p:grpSpPr>
          <p:graphicFrame>
            <p:nvGraphicFramePr>
              <p:cNvPr id="210986" name="Object 42"/>
              <p:cNvGraphicFramePr>
                <a:graphicFrameLocks noChangeAspect="1"/>
              </p:cNvGraphicFramePr>
              <p:nvPr/>
            </p:nvGraphicFramePr>
            <p:xfrm>
              <a:off x="4992" y="2496"/>
              <a:ext cx="438" cy="572"/>
            </p:xfrm>
            <a:graphic>
              <a:graphicData uri="http://schemas.openxmlformats.org/presentationml/2006/ole">
                <mc:AlternateContent xmlns:mc="http://schemas.openxmlformats.org/markup-compatibility/2006">
                  <mc:Choice xmlns:v="urn:schemas-microsoft-com:vml" Requires="v">
                    <p:oleObj spid="_x0000_s48236" name="Equation" r:id="rId42" imgW="330120" imgH="431640" progId="Equation.3">
                      <p:embed/>
                    </p:oleObj>
                  </mc:Choice>
                  <mc:Fallback>
                    <p:oleObj name="Equation" r:id="rId42" imgW="330120" imgH="431640"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92" y="2496"/>
                            <a:ext cx="438"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87" name="Object 43"/>
              <p:cNvGraphicFramePr>
                <a:graphicFrameLocks noChangeAspect="1"/>
              </p:cNvGraphicFramePr>
              <p:nvPr/>
            </p:nvGraphicFramePr>
            <p:xfrm>
              <a:off x="4622" y="2640"/>
              <a:ext cx="322" cy="228"/>
            </p:xfrm>
            <a:graphic>
              <a:graphicData uri="http://schemas.openxmlformats.org/presentationml/2006/ole">
                <mc:AlternateContent xmlns:mc="http://schemas.openxmlformats.org/markup-compatibility/2006">
                  <mc:Choice xmlns:v="urn:schemas-microsoft-com:vml" Requires="v">
                    <p:oleObj spid="_x0000_s48237" name="Equation" r:id="rId44" imgW="304560" imgH="215640" progId="Equation.3">
                      <p:embed/>
                    </p:oleObj>
                  </mc:Choice>
                  <mc:Fallback>
                    <p:oleObj name="Equation" r:id="rId44" imgW="304560" imgH="21564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622" y="2640"/>
                            <a:ext cx="32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0988" name="Text Box 44"/>
            <p:cNvSpPr txBox="1">
              <a:spLocks noChangeArrowheads="1"/>
            </p:cNvSpPr>
            <p:nvPr/>
          </p:nvSpPr>
          <p:spPr bwMode="auto">
            <a:xfrm>
              <a:off x="3744" y="2726"/>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a:solidFill>
                    <a:schemeClr val="tx1"/>
                  </a:solidFill>
                  <a:latin typeface="Times New Roman" panose="02020603050405020304" pitchFamily="18" charset="0"/>
                  <a:ea typeface="宋体" panose="02010600030101010101" pitchFamily="2" charset="-122"/>
                </a:rPr>
                <a:t>，</a:t>
              </a:r>
              <a:r>
                <a:rPr lang="zh-CN" altLang="en-US" sz="1600">
                  <a:solidFill>
                    <a:srgbClr val="0000CC"/>
                  </a:solidFill>
                  <a:latin typeface="Times New Roman" panose="02020603050405020304" pitchFamily="18" charset="0"/>
                  <a:ea typeface="宋体" panose="02010600030101010101" pitchFamily="2" charset="-122"/>
                </a:rPr>
                <a:t>所以</a:t>
              </a:r>
            </a:p>
          </p:txBody>
        </p:sp>
        <p:sp>
          <p:nvSpPr>
            <p:cNvPr id="210989" name="Text Box 45"/>
            <p:cNvSpPr txBox="1">
              <a:spLocks noChangeArrowheads="1"/>
            </p:cNvSpPr>
            <p:nvPr/>
          </p:nvSpPr>
          <p:spPr bwMode="auto">
            <a:xfrm>
              <a:off x="5136" y="2736"/>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CC0000"/>
                  </a:solidFill>
                  <a:latin typeface="Times New Roman" panose="02020603050405020304" pitchFamily="18" charset="0"/>
                  <a:ea typeface="宋体" panose="02010600030101010101" pitchFamily="2" charset="-122"/>
                </a:rPr>
                <a:t>(2)</a:t>
              </a:r>
            </a:p>
          </p:txBody>
        </p:sp>
      </p:grpSp>
      <p:grpSp>
        <p:nvGrpSpPr>
          <p:cNvPr id="210990" name="Group 46"/>
          <p:cNvGrpSpPr>
            <a:grpSpLocks/>
          </p:cNvGrpSpPr>
          <p:nvPr/>
        </p:nvGrpSpPr>
        <p:grpSpPr bwMode="auto">
          <a:xfrm>
            <a:off x="1143000" y="4648200"/>
            <a:ext cx="3810000" cy="712788"/>
            <a:chOff x="720" y="3055"/>
            <a:chExt cx="2400" cy="449"/>
          </a:xfrm>
        </p:grpSpPr>
        <p:sp>
          <p:nvSpPr>
            <p:cNvPr id="210991" name="Text Box 47"/>
            <p:cNvSpPr txBox="1">
              <a:spLocks noChangeArrowheads="1"/>
            </p:cNvSpPr>
            <p:nvPr/>
          </p:nvSpPr>
          <p:spPr bwMode="auto">
            <a:xfrm>
              <a:off x="720" y="3148"/>
              <a:ext cx="1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将</a:t>
              </a:r>
              <a:r>
                <a:rPr lang="zh-CN" altLang="en-US" sz="1600">
                  <a:solidFill>
                    <a:srgbClr val="CC0000"/>
                  </a:solidFill>
                  <a:latin typeface="Times New Roman" panose="02020603050405020304" pitchFamily="18" charset="0"/>
                  <a:ea typeface="宋体" panose="02010600030101010101" pitchFamily="2" charset="-122"/>
                </a:rPr>
                <a:t>（2）</a:t>
              </a:r>
              <a:r>
                <a:rPr lang="zh-CN" altLang="en-US" sz="1600">
                  <a:solidFill>
                    <a:srgbClr val="0000CC"/>
                  </a:solidFill>
                  <a:latin typeface="Times New Roman" panose="02020603050405020304" pitchFamily="18" charset="0"/>
                  <a:ea typeface="宋体" panose="02010600030101010101" pitchFamily="2" charset="-122"/>
                </a:rPr>
                <a:t>代入</a:t>
              </a:r>
              <a:r>
                <a:rPr lang="zh-CN" altLang="en-US" sz="1600">
                  <a:solidFill>
                    <a:srgbClr val="CC0000"/>
                  </a:solidFill>
                  <a:latin typeface="Times New Roman" panose="02020603050405020304" pitchFamily="18" charset="0"/>
                  <a:ea typeface="宋体" panose="02010600030101010101" pitchFamily="2" charset="-122"/>
                </a:rPr>
                <a:t>（1）</a:t>
              </a:r>
              <a:r>
                <a:rPr lang="zh-CN" altLang="en-US" sz="1600">
                  <a:solidFill>
                    <a:srgbClr val="0000CC"/>
                  </a:solidFill>
                  <a:latin typeface="Times New Roman" panose="02020603050405020304" pitchFamily="18" charset="0"/>
                  <a:ea typeface="宋体" panose="02010600030101010101" pitchFamily="2" charset="-122"/>
                </a:rPr>
                <a:t>得</a:t>
              </a:r>
              <a:r>
                <a:rPr lang="zh-CN" altLang="en-US" sz="1600">
                  <a:solidFill>
                    <a:schemeClr val="tx1"/>
                  </a:solidFill>
                  <a:latin typeface="Times New Roman" panose="02020603050405020304" pitchFamily="18" charset="0"/>
                  <a:ea typeface="宋体" panose="02010600030101010101" pitchFamily="2" charset="-122"/>
                </a:rPr>
                <a:t>：</a:t>
              </a:r>
            </a:p>
          </p:txBody>
        </p:sp>
        <p:graphicFrame>
          <p:nvGraphicFramePr>
            <p:cNvPr id="210992" name="Object 48"/>
            <p:cNvGraphicFramePr>
              <a:graphicFrameLocks noChangeAspect="1"/>
            </p:cNvGraphicFramePr>
            <p:nvPr/>
          </p:nvGraphicFramePr>
          <p:xfrm>
            <a:off x="2208" y="3055"/>
            <a:ext cx="912" cy="449"/>
          </p:xfrm>
          <a:graphic>
            <a:graphicData uri="http://schemas.openxmlformats.org/presentationml/2006/ole">
              <mc:AlternateContent xmlns:mc="http://schemas.openxmlformats.org/markup-compatibility/2006">
                <mc:Choice xmlns:v="urn:schemas-microsoft-com:vml" Requires="v">
                  <p:oleObj spid="_x0000_s48238" name="Equation" r:id="rId46" imgW="876240" imgH="431640" progId="Equation.3">
                    <p:embed/>
                  </p:oleObj>
                </mc:Choice>
                <mc:Fallback>
                  <p:oleObj name="Equation" r:id="rId46" imgW="876240" imgH="43164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208" y="3055"/>
                          <a:ext cx="912"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93" name="Group 49"/>
          <p:cNvGrpSpPr>
            <a:grpSpLocks/>
          </p:cNvGrpSpPr>
          <p:nvPr/>
        </p:nvGrpSpPr>
        <p:grpSpPr bwMode="auto">
          <a:xfrm>
            <a:off x="6096000" y="4648200"/>
            <a:ext cx="2133600" cy="692150"/>
            <a:chOff x="3840" y="3068"/>
            <a:chExt cx="1344" cy="436"/>
          </a:xfrm>
        </p:grpSpPr>
        <p:grpSp>
          <p:nvGrpSpPr>
            <p:cNvPr id="210994" name="Group 50"/>
            <p:cNvGrpSpPr>
              <a:grpSpLocks/>
            </p:cNvGrpSpPr>
            <p:nvPr/>
          </p:nvGrpSpPr>
          <p:grpSpPr bwMode="auto">
            <a:xfrm>
              <a:off x="3840" y="3068"/>
              <a:ext cx="878" cy="436"/>
              <a:chOff x="4162" y="3072"/>
              <a:chExt cx="878" cy="436"/>
            </a:xfrm>
          </p:grpSpPr>
          <p:graphicFrame>
            <p:nvGraphicFramePr>
              <p:cNvPr id="210995" name="Object 51"/>
              <p:cNvGraphicFramePr>
                <a:graphicFrameLocks noChangeAspect="1"/>
              </p:cNvGraphicFramePr>
              <p:nvPr/>
            </p:nvGraphicFramePr>
            <p:xfrm>
              <a:off x="4320" y="3072"/>
              <a:ext cx="720" cy="436"/>
            </p:xfrm>
            <a:graphic>
              <a:graphicData uri="http://schemas.openxmlformats.org/presentationml/2006/ole">
                <mc:AlternateContent xmlns:mc="http://schemas.openxmlformats.org/markup-compatibility/2006">
                  <mc:Choice xmlns:v="urn:schemas-microsoft-com:vml" Requires="v">
                    <p:oleObj spid="_x0000_s48239" name="Equation" r:id="rId48" imgW="711000" imgH="431640" progId="Equation.3">
                      <p:embed/>
                    </p:oleObj>
                  </mc:Choice>
                  <mc:Fallback>
                    <p:oleObj name="Equation" r:id="rId48" imgW="711000" imgH="431640" progId="Equation.3">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320" y="3072"/>
                            <a:ext cx="720" cy="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96" name="Object 52"/>
              <p:cNvGraphicFramePr>
                <a:graphicFrameLocks noChangeAspect="1"/>
              </p:cNvGraphicFramePr>
              <p:nvPr/>
            </p:nvGraphicFramePr>
            <p:xfrm>
              <a:off x="4162" y="3216"/>
              <a:ext cx="158" cy="192"/>
            </p:xfrm>
            <a:graphic>
              <a:graphicData uri="http://schemas.openxmlformats.org/presentationml/2006/ole">
                <mc:AlternateContent xmlns:mc="http://schemas.openxmlformats.org/markup-compatibility/2006">
                  <mc:Choice xmlns:v="urn:schemas-microsoft-com:vml" Requires="v">
                    <p:oleObj spid="_x0000_s48240" name="Equation" r:id="rId50" imgW="114120" imgH="139680" progId="Equation.3">
                      <p:embed/>
                    </p:oleObj>
                  </mc:Choice>
                  <mc:Fallback>
                    <p:oleObj name="Equation" r:id="rId50" imgW="114120" imgH="139680" progId="Equation.3">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162" y="3216"/>
                            <a:ext cx="15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0997" name="Text Box 53"/>
            <p:cNvSpPr txBox="1">
              <a:spLocks noChangeArrowheads="1"/>
            </p:cNvSpPr>
            <p:nvPr/>
          </p:nvSpPr>
          <p:spPr bwMode="auto">
            <a:xfrm>
              <a:off x="4752" y="3148"/>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CC0000"/>
                  </a:solidFill>
                  <a:latin typeface="Times New Roman" panose="02020603050405020304" pitchFamily="18" charset="0"/>
                  <a:ea typeface="宋体" panose="02010600030101010101" pitchFamily="2" charset="-122"/>
                </a:rPr>
                <a:t>(3)</a:t>
              </a:r>
            </a:p>
          </p:txBody>
        </p:sp>
      </p:grpSp>
      <p:graphicFrame>
        <p:nvGraphicFramePr>
          <p:cNvPr id="210998" name="Object 54"/>
          <p:cNvGraphicFramePr>
            <a:graphicFrameLocks noChangeAspect="1"/>
          </p:cNvGraphicFramePr>
          <p:nvPr/>
        </p:nvGraphicFramePr>
        <p:xfrm>
          <a:off x="5486400" y="2057400"/>
          <a:ext cx="533400" cy="427038"/>
        </p:xfrm>
        <a:graphic>
          <a:graphicData uri="http://schemas.openxmlformats.org/presentationml/2006/ole">
            <mc:AlternateContent xmlns:mc="http://schemas.openxmlformats.org/markup-compatibility/2006">
              <mc:Choice xmlns:v="urn:schemas-microsoft-com:vml" Requires="v">
                <p:oleObj spid="_x0000_s48241" name="Equation" r:id="rId52" imgW="190440" imgH="152280" progId="Equation.3">
                  <p:embed/>
                </p:oleObj>
              </mc:Choice>
              <mc:Fallback>
                <p:oleObj name="Equation" r:id="rId52" imgW="190440" imgH="152280" progId="Equation.3">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486400" y="2057400"/>
                        <a:ext cx="53340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99" name="Object 55"/>
          <p:cNvGraphicFramePr>
            <a:graphicFrameLocks noChangeAspect="1"/>
          </p:cNvGraphicFramePr>
          <p:nvPr/>
        </p:nvGraphicFramePr>
        <p:xfrm>
          <a:off x="5257800" y="4800600"/>
          <a:ext cx="914400" cy="427038"/>
        </p:xfrm>
        <a:graphic>
          <a:graphicData uri="http://schemas.openxmlformats.org/presentationml/2006/ole">
            <mc:AlternateContent xmlns:mc="http://schemas.openxmlformats.org/markup-compatibility/2006">
              <mc:Choice xmlns:v="urn:schemas-microsoft-com:vml" Requires="v">
                <p:oleObj spid="_x0000_s48242" name="Equation" r:id="rId54" imgW="190440" imgH="152280" progId="Equation.3">
                  <p:embed/>
                </p:oleObj>
              </mc:Choice>
              <mc:Fallback>
                <p:oleObj name="Equation" r:id="rId54" imgW="190440" imgH="152280" progId="Equation.3">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257800" y="4800600"/>
                        <a:ext cx="91440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1000" name="Group 56"/>
          <p:cNvGrpSpPr>
            <a:grpSpLocks/>
          </p:cNvGrpSpPr>
          <p:nvPr/>
        </p:nvGrpSpPr>
        <p:grpSpPr bwMode="auto">
          <a:xfrm>
            <a:off x="1143000" y="1524000"/>
            <a:ext cx="3429000" cy="419100"/>
            <a:chOff x="720" y="1152"/>
            <a:chExt cx="2160" cy="264"/>
          </a:xfrm>
        </p:grpSpPr>
        <p:sp>
          <p:nvSpPr>
            <p:cNvPr id="211001" name="Text Box 57"/>
            <p:cNvSpPr txBox="1">
              <a:spLocks noChangeArrowheads="1"/>
            </p:cNvSpPr>
            <p:nvPr/>
          </p:nvSpPr>
          <p:spPr bwMode="auto">
            <a:xfrm>
              <a:off x="720" y="1200"/>
              <a:ext cx="18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当酶反应体系处于</a:t>
              </a:r>
              <a:r>
                <a:rPr lang="zh-CN" altLang="en-US" sz="1600">
                  <a:solidFill>
                    <a:srgbClr val="CC0000"/>
                  </a:solidFill>
                  <a:latin typeface="Times New Roman" panose="02020603050405020304" pitchFamily="18" charset="0"/>
                  <a:ea typeface="宋体" panose="02010600030101010101" pitchFamily="2" charset="-122"/>
                </a:rPr>
                <a:t>恒态</a:t>
              </a:r>
              <a:r>
                <a:rPr lang="zh-CN" altLang="en-US" sz="1600">
                  <a:solidFill>
                    <a:srgbClr val="0000CC"/>
                  </a:solidFill>
                  <a:latin typeface="Times New Roman" panose="02020603050405020304" pitchFamily="18" charset="0"/>
                  <a:ea typeface="宋体" panose="02010600030101010101" pitchFamily="2" charset="-122"/>
                </a:rPr>
                <a:t>时</a:t>
              </a:r>
              <a:r>
                <a:rPr lang="zh-CN" altLang="en-US" sz="1600">
                  <a:solidFill>
                    <a:schemeClr val="tx1"/>
                  </a:solidFill>
                  <a:latin typeface="Times New Roman" panose="02020603050405020304" pitchFamily="18" charset="0"/>
                  <a:ea typeface="宋体" panose="02010600030101010101" pitchFamily="2" charset="-122"/>
                </a:rPr>
                <a:t>：</a:t>
              </a:r>
              <a:endParaRPr lang="en-US" altLang="zh-CN" sz="2000" baseline="-25000">
                <a:solidFill>
                  <a:schemeClr val="tx1"/>
                </a:solidFill>
                <a:latin typeface="Times New Roman" panose="02020603050405020304" pitchFamily="18" charset="0"/>
                <a:ea typeface="宋体" panose="02010600030101010101" pitchFamily="2" charset="-122"/>
              </a:endParaRPr>
            </a:p>
          </p:txBody>
        </p:sp>
        <p:graphicFrame>
          <p:nvGraphicFramePr>
            <p:cNvPr id="211002" name="Object 58"/>
            <p:cNvGraphicFramePr>
              <a:graphicFrameLocks noChangeAspect="1"/>
            </p:cNvGraphicFramePr>
            <p:nvPr/>
          </p:nvGraphicFramePr>
          <p:xfrm>
            <a:off x="2352" y="1152"/>
            <a:ext cx="528" cy="264"/>
          </p:xfrm>
          <a:graphic>
            <a:graphicData uri="http://schemas.openxmlformats.org/presentationml/2006/ole">
              <mc:AlternateContent xmlns:mc="http://schemas.openxmlformats.org/markup-compatibility/2006">
                <mc:Choice xmlns:v="urn:schemas-microsoft-com:vml" Requires="v">
                  <p:oleObj spid="_x0000_s48243" name="Equation" r:id="rId55" imgW="431640" imgH="215640" progId="Equation.3">
                    <p:embed/>
                  </p:oleObj>
                </mc:Choice>
                <mc:Fallback>
                  <p:oleObj name="Equation" r:id="rId55" imgW="431640" imgH="215640"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52" y="1152"/>
                          <a:ext cx="52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1003" name="Group 59"/>
          <p:cNvGrpSpPr>
            <a:grpSpLocks/>
          </p:cNvGrpSpPr>
          <p:nvPr/>
        </p:nvGrpSpPr>
        <p:grpSpPr bwMode="auto">
          <a:xfrm>
            <a:off x="1219200" y="5486400"/>
            <a:ext cx="2438400" cy="466725"/>
            <a:chOff x="720" y="3594"/>
            <a:chExt cx="1536" cy="294"/>
          </a:xfrm>
        </p:grpSpPr>
        <p:sp>
          <p:nvSpPr>
            <p:cNvPr id="211004" name="Text Box 60"/>
            <p:cNvSpPr txBox="1">
              <a:spLocks noChangeArrowheads="1"/>
            </p:cNvSpPr>
            <p:nvPr/>
          </p:nvSpPr>
          <p:spPr bwMode="auto">
            <a:xfrm>
              <a:off x="720" y="3600"/>
              <a:ext cx="11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当[</a:t>
              </a:r>
              <a:r>
                <a:rPr lang="en-US" altLang="zh-CN" sz="1600">
                  <a:solidFill>
                    <a:srgbClr val="0000CC"/>
                  </a:solidFill>
                  <a:latin typeface="Times New Roman" panose="02020603050405020304" pitchFamily="18" charset="0"/>
                  <a:ea typeface="宋体" panose="02010600030101010101" pitchFamily="2" charset="-122"/>
                </a:rPr>
                <a:t>Et]=[ES]</a:t>
              </a:r>
              <a:r>
                <a:rPr lang="zh-CN" altLang="en-US" sz="1600">
                  <a:solidFill>
                    <a:srgbClr val="0000CC"/>
                  </a:solidFill>
                  <a:latin typeface="Times New Roman" panose="02020603050405020304" pitchFamily="18" charset="0"/>
                  <a:ea typeface="宋体" panose="02010600030101010101" pitchFamily="2" charset="-122"/>
                </a:rPr>
                <a:t>时</a:t>
              </a:r>
              <a:r>
                <a:rPr lang="zh-CN" altLang="en-US" sz="1600">
                  <a:solidFill>
                    <a:schemeClr val="tx1"/>
                  </a:solidFill>
                  <a:latin typeface="Times New Roman" panose="02020603050405020304" pitchFamily="18" charset="0"/>
                  <a:ea typeface="宋体" panose="02010600030101010101" pitchFamily="2" charset="-122"/>
                </a:rPr>
                <a:t>，</a:t>
              </a:r>
              <a:endParaRPr lang="zh-CN" altLang="en-US" sz="2000" b="0">
                <a:solidFill>
                  <a:schemeClr val="tx1"/>
                </a:solidFill>
                <a:latin typeface="Times New Roman" panose="02020603050405020304" pitchFamily="18" charset="0"/>
                <a:ea typeface="宋体" panose="02010600030101010101" pitchFamily="2" charset="-122"/>
              </a:endParaRPr>
            </a:p>
          </p:txBody>
        </p:sp>
        <p:graphicFrame>
          <p:nvGraphicFramePr>
            <p:cNvPr id="211005" name="Object 61"/>
            <p:cNvGraphicFramePr>
              <a:graphicFrameLocks noChangeAspect="1"/>
            </p:cNvGraphicFramePr>
            <p:nvPr/>
          </p:nvGraphicFramePr>
          <p:xfrm>
            <a:off x="1728" y="3594"/>
            <a:ext cx="528" cy="294"/>
          </p:xfrm>
          <a:graphic>
            <a:graphicData uri="http://schemas.openxmlformats.org/presentationml/2006/ole">
              <mc:AlternateContent xmlns:mc="http://schemas.openxmlformats.org/markup-compatibility/2006">
                <mc:Choice xmlns:v="urn:schemas-microsoft-com:vml" Requires="v">
                  <p:oleObj spid="_x0000_s48244" name="Equation" r:id="rId57" imgW="457200" imgH="253800" progId="Equation.3">
                    <p:embed/>
                  </p:oleObj>
                </mc:Choice>
                <mc:Fallback>
                  <p:oleObj name="Equation" r:id="rId57" imgW="457200" imgH="253800"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728" y="3594"/>
                          <a:ext cx="528"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1006" name="Group 62"/>
          <p:cNvGrpSpPr>
            <a:grpSpLocks/>
          </p:cNvGrpSpPr>
          <p:nvPr/>
        </p:nvGrpSpPr>
        <p:grpSpPr bwMode="auto">
          <a:xfrm>
            <a:off x="3962400" y="5486400"/>
            <a:ext cx="2819400" cy="398463"/>
            <a:chOff x="2496" y="3590"/>
            <a:chExt cx="1776" cy="251"/>
          </a:xfrm>
        </p:grpSpPr>
        <p:graphicFrame>
          <p:nvGraphicFramePr>
            <p:cNvPr id="211007" name="Object 63"/>
            <p:cNvGraphicFramePr>
              <a:graphicFrameLocks noChangeAspect="1"/>
            </p:cNvGraphicFramePr>
            <p:nvPr/>
          </p:nvGraphicFramePr>
          <p:xfrm>
            <a:off x="2908" y="3593"/>
            <a:ext cx="760" cy="248"/>
          </p:xfrm>
          <a:graphic>
            <a:graphicData uri="http://schemas.openxmlformats.org/presentationml/2006/ole">
              <mc:AlternateContent xmlns:mc="http://schemas.openxmlformats.org/markup-compatibility/2006">
                <mc:Choice xmlns:v="urn:schemas-microsoft-com:vml" Requires="v">
                  <p:oleObj spid="_x0000_s48245" name="Equation" r:id="rId59" imgW="698400" imgH="228600" progId="Equation.3">
                    <p:embed/>
                  </p:oleObj>
                </mc:Choice>
                <mc:Fallback>
                  <p:oleObj name="Equation" r:id="rId59" imgW="698400" imgH="228600"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908" y="3593"/>
                          <a:ext cx="76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008" name="Text Box 64"/>
            <p:cNvSpPr txBox="1">
              <a:spLocks noChangeArrowheads="1"/>
            </p:cNvSpPr>
            <p:nvPr/>
          </p:nvSpPr>
          <p:spPr bwMode="auto">
            <a:xfrm>
              <a:off x="3840" y="360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CC0000"/>
                  </a:solidFill>
                  <a:latin typeface="Times New Roman" panose="02020603050405020304" pitchFamily="18" charset="0"/>
                  <a:ea typeface="宋体" panose="02010600030101010101" pitchFamily="2" charset="-122"/>
                </a:rPr>
                <a:t>(4)</a:t>
              </a:r>
            </a:p>
          </p:txBody>
        </p:sp>
        <p:sp>
          <p:nvSpPr>
            <p:cNvPr id="211009" name="Text Box 65"/>
            <p:cNvSpPr txBox="1">
              <a:spLocks noChangeArrowheads="1"/>
            </p:cNvSpPr>
            <p:nvPr/>
          </p:nvSpPr>
          <p:spPr bwMode="auto">
            <a:xfrm>
              <a:off x="2496" y="359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600">
                  <a:solidFill>
                    <a:srgbClr val="0000CC"/>
                  </a:solidFill>
                  <a:latin typeface="Times New Roman" panose="02020603050405020304" pitchFamily="18" charset="0"/>
                  <a:ea typeface="宋体" panose="02010600030101010101" pitchFamily="2" charset="-122"/>
                </a:rPr>
                <a:t>所以</a:t>
              </a:r>
              <a:r>
                <a:rPr lang="zh-CN" altLang="en-US" sz="2000" b="0">
                  <a:solidFill>
                    <a:schemeClr val="tx1"/>
                  </a:solidFill>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428870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0953"/>
                                        </p:tgtEl>
                                        <p:attrNameLst>
                                          <p:attrName>style.visibility</p:attrName>
                                        </p:attrNameLst>
                                      </p:cBhvr>
                                      <p:to>
                                        <p:strVal val="visible"/>
                                      </p:to>
                                    </p:set>
                                    <p:animEffect transition="in" filter="blinds(horizontal)">
                                      <p:cBhvr>
                                        <p:cTn id="7" dur="500"/>
                                        <p:tgtEl>
                                          <p:spTgt spid="2109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0963"/>
                                        </p:tgtEl>
                                        <p:attrNameLst>
                                          <p:attrName>style.visibility</p:attrName>
                                        </p:attrNameLst>
                                      </p:cBhvr>
                                      <p:to>
                                        <p:strVal val="visible"/>
                                      </p:to>
                                    </p:set>
                                    <p:animEffect transition="in" filter="blinds(horizontal)">
                                      <p:cBhvr>
                                        <p:cTn id="12" dur="500"/>
                                        <p:tgtEl>
                                          <p:spTgt spid="2109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0966"/>
                                        </p:tgtEl>
                                        <p:attrNameLst>
                                          <p:attrName>style.visibility</p:attrName>
                                        </p:attrNameLst>
                                      </p:cBhvr>
                                      <p:to>
                                        <p:strVal val="visible"/>
                                      </p:to>
                                    </p:set>
                                    <p:animEffect transition="in" filter="checkerboard(across)">
                                      <p:cBhvr>
                                        <p:cTn id="17" dur="500"/>
                                        <p:tgtEl>
                                          <p:spTgt spid="2109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1000"/>
                                        </p:tgtEl>
                                        <p:attrNameLst>
                                          <p:attrName>style.visibility</p:attrName>
                                        </p:attrNameLst>
                                      </p:cBhvr>
                                      <p:to>
                                        <p:strVal val="visible"/>
                                      </p:to>
                                    </p:set>
                                    <p:animEffect transition="in" filter="box(in)">
                                      <p:cBhvr>
                                        <p:cTn id="22" dur="500"/>
                                        <p:tgtEl>
                                          <p:spTgt spid="2110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210969"/>
                                        </p:tgtEl>
                                        <p:attrNameLst>
                                          <p:attrName>style.visibility</p:attrName>
                                        </p:attrNameLst>
                                      </p:cBhvr>
                                      <p:to>
                                        <p:strVal val="visible"/>
                                      </p:to>
                                    </p:set>
                                    <p:animEffect transition="in" filter="barn(outVertical)">
                                      <p:cBhvr>
                                        <p:cTn id="27" dur="500"/>
                                        <p:tgtEl>
                                          <p:spTgt spid="2109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210998"/>
                                        </p:tgtEl>
                                        <p:attrNameLst>
                                          <p:attrName>style.visibility</p:attrName>
                                        </p:attrNameLst>
                                      </p:cBhvr>
                                      <p:to>
                                        <p:strVal val="visible"/>
                                      </p:to>
                                    </p:set>
                                    <p:anim calcmode="lin" valueType="num">
                                      <p:cBhvr>
                                        <p:cTn id="32" dur="500" fill="hold"/>
                                        <p:tgtEl>
                                          <p:spTgt spid="210998"/>
                                        </p:tgtEl>
                                        <p:attrNameLst>
                                          <p:attrName>ppt_x</p:attrName>
                                        </p:attrNameLst>
                                      </p:cBhvr>
                                      <p:tavLst>
                                        <p:tav tm="0">
                                          <p:val>
                                            <p:strVal val="#ppt_x-#ppt_w/2"/>
                                          </p:val>
                                        </p:tav>
                                        <p:tav tm="100000">
                                          <p:val>
                                            <p:strVal val="#ppt_x"/>
                                          </p:val>
                                        </p:tav>
                                      </p:tavLst>
                                    </p:anim>
                                    <p:anim calcmode="lin" valueType="num">
                                      <p:cBhvr>
                                        <p:cTn id="33" dur="500" fill="hold"/>
                                        <p:tgtEl>
                                          <p:spTgt spid="210998"/>
                                        </p:tgtEl>
                                        <p:attrNameLst>
                                          <p:attrName>ppt_y</p:attrName>
                                        </p:attrNameLst>
                                      </p:cBhvr>
                                      <p:tavLst>
                                        <p:tav tm="0">
                                          <p:val>
                                            <p:strVal val="#ppt_y"/>
                                          </p:val>
                                        </p:tav>
                                        <p:tav tm="100000">
                                          <p:val>
                                            <p:strVal val="#ppt_y"/>
                                          </p:val>
                                        </p:tav>
                                      </p:tavLst>
                                    </p:anim>
                                    <p:anim calcmode="lin" valueType="num">
                                      <p:cBhvr>
                                        <p:cTn id="34" dur="500" fill="hold"/>
                                        <p:tgtEl>
                                          <p:spTgt spid="210998"/>
                                        </p:tgtEl>
                                        <p:attrNameLst>
                                          <p:attrName>ppt_w</p:attrName>
                                        </p:attrNameLst>
                                      </p:cBhvr>
                                      <p:tavLst>
                                        <p:tav tm="0">
                                          <p:val>
                                            <p:fltVal val="0"/>
                                          </p:val>
                                        </p:tav>
                                        <p:tav tm="100000">
                                          <p:val>
                                            <p:strVal val="#ppt_w"/>
                                          </p:val>
                                        </p:tav>
                                      </p:tavLst>
                                    </p:anim>
                                    <p:anim calcmode="lin" valueType="num">
                                      <p:cBhvr>
                                        <p:cTn id="35" dur="500" fill="hold"/>
                                        <p:tgtEl>
                                          <p:spTgt spid="210998"/>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nodeType="clickEffect">
                                  <p:stCondLst>
                                    <p:cond delay="0"/>
                                  </p:stCondLst>
                                  <p:childTnLst>
                                    <p:set>
                                      <p:cBhvr>
                                        <p:cTn id="39" dur="1" fill="hold">
                                          <p:stCondLst>
                                            <p:cond delay="0"/>
                                          </p:stCondLst>
                                        </p:cTn>
                                        <p:tgtEl>
                                          <p:spTgt spid="210947"/>
                                        </p:tgtEl>
                                        <p:attrNameLst>
                                          <p:attrName>style.visibility</p:attrName>
                                        </p:attrNameLst>
                                      </p:cBhvr>
                                      <p:to>
                                        <p:strVal val="visible"/>
                                      </p:to>
                                    </p:set>
                                    <p:animEffect transition="in" filter="checkerboard(across)">
                                      <p:cBhvr>
                                        <p:cTn id="40" dur="500"/>
                                        <p:tgtEl>
                                          <p:spTgt spid="21094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210948"/>
                                        </p:tgtEl>
                                        <p:attrNameLst>
                                          <p:attrName>style.visibility</p:attrName>
                                        </p:attrNameLst>
                                      </p:cBhvr>
                                      <p:to>
                                        <p:strVal val="visible"/>
                                      </p:to>
                                    </p:set>
                                    <p:animEffect transition="in" filter="blinds(horizontal)">
                                      <p:cBhvr>
                                        <p:cTn id="45" dur="500"/>
                                        <p:tgtEl>
                                          <p:spTgt spid="21094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210972"/>
                                        </p:tgtEl>
                                        <p:attrNameLst>
                                          <p:attrName>style.visibility</p:attrName>
                                        </p:attrNameLst>
                                      </p:cBhvr>
                                      <p:to>
                                        <p:strVal val="visible"/>
                                      </p:to>
                                    </p:set>
                                    <p:anim calcmode="lin" valueType="num">
                                      <p:cBhvr>
                                        <p:cTn id="50" dur="500" fill="hold"/>
                                        <p:tgtEl>
                                          <p:spTgt spid="210972"/>
                                        </p:tgtEl>
                                        <p:attrNameLst>
                                          <p:attrName>ppt_w</p:attrName>
                                        </p:attrNameLst>
                                      </p:cBhvr>
                                      <p:tavLst>
                                        <p:tav tm="0">
                                          <p:val>
                                            <p:fltVal val="0"/>
                                          </p:val>
                                        </p:tav>
                                        <p:tav tm="100000">
                                          <p:val>
                                            <p:strVal val="#ppt_w"/>
                                          </p:val>
                                        </p:tav>
                                      </p:tavLst>
                                    </p:anim>
                                    <p:anim calcmode="lin" valueType="num">
                                      <p:cBhvr>
                                        <p:cTn id="51" dur="500" fill="hold"/>
                                        <p:tgtEl>
                                          <p:spTgt spid="210972"/>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210975"/>
                                        </p:tgtEl>
                                        <p:attrNameLst>
                                          <p:attrName>style.visibility</p:attrName>
                                        </p:attrNameLst>
                                      </p:cBhvr>
                                      <p:to>
                                        <p:strVal val="visible"/>
                                      </p:to>
                                    </p:set>
                                    <p:animEffect transition="in" filter="dissolve">
                                      <p:cBhvr>
                                        <p:cTn id="56" dur="500"/>
                                        <p:tgtEl>
                                          <p:spTgt spid="21097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nodeType="clickEffect">
                                  <p:stCondLst>
                                    <p:cond delay="0"/>
                                  </p:stCondLst>
                                  <p:childTnLst>
                                    <p:set>
                                      <p:cBhvr>
                                        <p:cTn id="60" dur="1" fill="hold">
                                          <p:stCondLst>
                                            <p:cond delay="0"/>
                                          </p:stCondLst>
                                        </p:cTn>
                                        <p:tgtEl>
                                          <p:spTgt spid="210981"/>
                                        </p:tgtEl>
                                        <p:attrNameLst>
                                          <p:attrName>style.visibility</p:attrName>
                                        </p:attrNameLst>
                                      </p:cBhvr>
                                      <p:to>
                                        <p:strVal val="visible"/>
                                      </p:to>
                                    </p:set>
                                    <p:animEffect transition="in" filter="box(in)">
                                      <p:cBhvr>
                                        <p:cTn id="61" dur="500"/>
                                        <p:tgtEl>
                                          <p:spTgt spid="21098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210984"/>
                                        </p:tgtEl>
                                        <p:attrNameLst>
                                          <p:attrName>style.visibility</p:attrName>
                                        </p:attrNameLst>
                                      </p:cBhvr>
                                      <p:to>
                                        <p:strVal val="visible"/>
                                      </p:to>
                                    </p:set>
                                    <p:animEffect transition="in" filter="dissolve">
                                      <p:cBhvr>
                                        <p:cTn id="66" dur="500"/>
                                        <p:tgtEl>
                                          <p:spTgt spid="21098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3" presetClass="entr" presetSubtype="16" fill="hold" nodeType="clickEffect">
                                  <p:stCondLst>
                                    <p:cond delay="0"/>
                                  </p:stCondLst>
                                  <p:childTnLst>
                                    <p:set>
                                      <p:cBhvr>
                                        <p:cTn id="70" dur="1" fill="hold">
                                          <p:stCondLst>
                                            <p:cond delay="0"/>
                                          </p:stCondLst>
                                        </p:cTn>
                                        <p:tgtEl>
                                          <p:spTgt spid="210990"/>
                                        </p:tgtEl>
                                        <p:attrNameLst>
                                          <p:attrName>style.visibility</p:attrName>
                                        </p:attrNameLst>
                                      </p:cBhvr>
                                      <p:to>
                                        <p:strVal val="visible"/>
                                      </p:to>
                                    </p:set>
                                    <p:anim calcmode="lin" valueType="num">
                                      <p:cBhvr>
                                        <p:cTn id="71" dur="500" fill="hold"/>
                                        <p:tgtEl>
                                          <p:spTgt spid="210990"/>
                                        </p:tgtEl>
                                        <p:attrNameLst>
                                          <p:attrName>ppt_w</p:attrName>
                                        </p:attrNameLst>
                                      </p:cBhvr>
                                      <p:tavLst>
                                        <p:tav tm="0">
                                          <p:val>
                                            <p:fltVal val="0"/>
                                          </p:val>
                                        </p:tav>
                                        <p:tav tm="100000">
                                          <p:val>
                                            <p:strVal val="#ppt_w"/>
                                          </p:val>
                                        </p:tav>
                                      </p:tavLst>
                                    </p:anim>
                                    <p:anim calcmode="lin" valueType="num">
                                      <p:cBhvr>
                                        <p:cTn id="72" dur="500" fill="hold"/>
                                        <p:tgtEl>
                                          <p:spTgt spid="210990"/>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nodeType="clickEffect">
                                  <p:stCondLst>
                                    <p:cond delay="0"/>
                                  </p:stCondLst>
                                  <p:childTnLst>
                                    <p:set>
                                      <p:cBhvr>
                                        <p:cTn id="76" dur="1" fill="hold">
                                          <p:stCondLst>
                                            <p:cond delay="0"/>
                                          </p:stCondLst>
                                        </p:cTn>
                                        <p:tgtEl>
                                          <p:spTgt spid="210999"/>
                                        </p:tgtEl>
                                        <p:attrNameLst>
                                          <p:attrName>style.visibility</p:attrName>
                                        </p:attrNameLst>
                                      </p:cBhvr>
                                      <p:to>
                                        <p:strVal val="visible"/>
                                      </p:to>
                                    </p:set>
                                    <p:anim calcmode="lin" valueType="num">
                                      <p:cBhvr>
                                        <p:cTn id="77" dur="500" fill="hold"/>
                                        <p:tgtEl>
                                          <p:spTgt spid="210999"/>
                                        </p:tgtEl>
                                        <p:attrNameLst>
                                          <p:attrName>ppt_x</p:attrName>
                                        </p:attrNameLst>
                                      </p:cBhvr>
                                      <p:tavLst>
                                        <p:tav tm="0">
                                          <p:val>
                                            <p:strVal val="#ppt_x-#ppt_w/2"/>
                                          </p:val>
                                        </p:tav>
                                        <p:tav tm="100000">
                                          <p:val>
                                            <p:strVal val="#ppt_x"/>
                                          </p:val>
                                        </p:tav>
                                      </p:tavLst>
                                    </p:anim>
                                    <p:anim calcmode="lin" valueType="num">
                                      <p:cBhvr>
                                        <p:cTn id="78" dur="500" fill="hold"/>
                                        <p:tgtEl>
                                          <p:spTgt spid="210999"/>
                                        </p:tgtEl>
                                        <p:attrNameLst>
                                          <p:attrName>ppt_y</p:attrName>
                                        </p:attrNameLst>
                                      </p:cBhvr>
                                      <p:tavLst>
                                        <p:tav tm="0">
                                          <p:val>
                                            <p:strVal val="#ppt_y"/>
                                          </p:val>
                                        </p:tav>
                                        <p:tav tm="100000">
                                          <p:val>
                                            <p:strVal val="#ppt_y"/>
                                          </p:val>
                                        </p:tav>
                                      </p:tavLst>
                                    </p:anim>
                                    <p:anim calcmode="lin" valueType="num">
                                      <p:cBhvr>
                                        <p:cTn id="79" dur="500" fill="hold"/>
                                        <p:tgtEl>
                                          <p:spTgt spid="210999"/>
                                        </p:tgtEl>
                                        <p:attrNameLst>
                                          <p:attrName>ppt_w</p:attrName>
                                        </p:attrNameLst>
                                      </p:cBhvr>
                                      <p:tavLst>
                                        <p:tav tm="0">
                                          <p:val>
                                            <p:fltVal val="0"/>
                                          </p:val>
                                        </p:tav>
                                        <p:tav tm="100000">
                                          <p:val>
                                            <p:strVal val="#ppt_w"/>
                                          </p:val>
                                        </p:tav>
                                      </p:tavLst>
                                    </p:anim>
                                    <p:anim calcmode="lin" valueType="num">
                                      <p:cBhvr>
                                        <p:cTn id="80" dur="500" fill="hold"/>
                                        <p:tgtEl>
                                          <p:spTgt spid="210999"/>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5" presetClass="entr" presetSubtype="10" fill="hold" nodeType="clickEffect">
                                  <p:stCondLst>
                                    <p:cond delay="0"/>
                                  </p:stCondLst>
                                  <p:childTnLst>
                                    <p:set>
                                      <p:cBhvr>
                                        <p:cTn id="84" dur="1" fill="hold">
                                          <p:stCondLst>
                                            <p:cond delay="0"/>
                                          </p:stCondLst>
                                        </p:cTn>
                                        <p:tgtEl>
                                          <p:spTgt spid="210993"/>
                                        </p:tgtEl>
                                        <p:attrNameLst>
                                          <p:attrName>style.visibility</p:attrName>
                                        </p:attrNameLst>
                                      </p:cBhvr>
                                      <p:to>
                                        <p:strVal val="visible"/>
                                      </p:to>
                                    </p:set>
                                    <p:animEffect transition="in" filter="checkerboard(across)">
                                      <p:cBhvr>
                                        <p:cTn id="85" dur="500"/>
                                        <p:tgtEl>
                                          <p:spTgt spid="21099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211003"/>
                                        </p:tgtEl>
                                        <p:attrNameLst>
                                          <p:attrName>style.visibility</p:attrName>
                                        </p:attrNameLst>
                                      </p:cBhvr>
                                      <p:to>
                                        <p:strVal val="visible"/>
                                      </p:to>
                                    </p:set>
                                    <p:animEffect transition="in" filter="blinds(horizontal)">
                                      <p:cBhvr>
                                        <p:cTn id="90" dur="500"/>
                                        <p:tgtEl>
                                          <p:spTgt spid="21100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nodeType="clickEffect">
                                  <p:stCondLst>
                                    <p:cond delay="0"/>
                                  </p:stCondLst>
                                  <p:childTnLst>
                                    <p:set>
                                      <p:cBhvr>
                                        <p:cTn id="94" dur="1" fill="hold">
                                          <p:stCondLst>
                                            <p:cond delay="0"/>
                                          </p:stCondLst>
                                        </p:cTn>
                                        <p:tgtEl>
                                          <p:spTgt spid="211006"/>
                                        </p:tgtEl>
                                        <p:attrNameLst>
                                          <p:attrName>style.visibility</p:attrName>
                                        </p:attrNameLst>
                                      </p:cBhvr>
                                      <p:to>
                                        <p:strVal val="visible"/>
                                      </p:to>
                                    </p:set>
                                    <p:animEffect transition="in" filter="blinds(horizontal)">
                                      <p:cBhvr>
                                        <p:cTn id="95" dur="500"/>
                                        <p:tgtEl>
                                          <p:spTgt spid="211006"/>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10951"/>
                                        </p:tgtEl>
                                        <p:attrNameLst>
                                          <p:attrName>style.visibility</p:attrName>
                                        </p:attrNameLst>
                                      </p:cBhvr>
                                      <p:to>
                                        <p:strVal val="visible"/>
                                      </p:to>
                                    </p:set>
                                    <p:animEffect transition="in" filter="blinds(horizontal)">
                                      <p:cBhvr>
                                        <p:cTn id="100" dur="500"/>
                                        <p:tgtEl>
                                          <p:spTgt spid="21095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nodeType="clickEffect">
                                  <p:stCondLst>
                                    <p:cond delay="0"/>
                                  </p:stCondLst>
                                  <p:childTnLst>
                                    <p:set>
                                      <p:cBhvr>
                                        <p:cTn id="104" dur="1" fill="hold">
                                          <p:stCondLst>
                                            <p:cond delay="0"/>
                                          </p:stCondLst>
                                        </p:cTn>
                                        <p:tgtEl>
                                          <p:spTgt spid="210952"/>
                                        </p:tgtEl>
                                        <p:attrNameLst>
                                          <p:attrName>style.visibility</p:attrName>
                                        </p:attrNameLst>
                                      </p:cBhvr>
                                      <p:to>
                                        <p:strVal val="visible"/>
                                      </p:to>
                                    </p:set>
                                    <p:animEffect transition="in" filter="dissolve">
                                      <p:cBhvr>
                                        <p:cTn id="105" dur="500"/>
                                        <p:tgtEl>
                                          <p:spTgt spid="210952"/>
                                        </p:tgtEl>
                                      </p:cBhvr>
                                    </p:animEffect>
                                  </p:childTnLst>
                                  <p:subTnLst>
                                    <p:audio>
                                      <p:cMediaNode>
                                        <p:cTn display="0" masterRel="sameClick">
                                          <p:stCondLst>
                                            <p:cond evt="begin" delay="0">
                                              <p:tn val="10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1"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627784" y="-99392"/>
            <a:ext cx="3886200" cy="1790700"/>
          </a:xfrm>
        </p:spPr>
        <p:txBody>
          <a:bodyPr/>
          <a:lstStyle/>
          <a:p>
            <a:r>
              <a:rPr lang="zh-CN" altLang="en-US" sz="3600" b="1" dirty="0">
                <a:solidFill>
                  <a:srgbClr val="00B050"/>
                </a:solidFill>
                <a:latin typeface="微软雅黑" panose="020B0503020204020204" pitchFamily="34" charset="-122"/>
                <a:ea typeface="微软雅黑" panose="020B0503020204020204" pitchFamily="34" charset="-122"/>
              </a:rPr>
              <a:t>米氏常数的意义</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211971" name="Text Box 3"/>
          <p:cNvSpPr txBox="1">
            <a:spLocks noChangeArrowheads="1"/>
          </p:cNvSpPr>
          <p:nvPr/>
        </p:nvSpPr>
        <p:spPr bwMode="auto">
          <a:xfrm>
            <a:off x="835025" y="1236663"/>
            <a:ext cx="762000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50000"/>
              </a:lnSpc>
              <a:spcBef>
                <a:spcPct val="0"/>
              </a:spcBef>
            </a:pPr>
            <a:r>
              <a:rPr lang="zh-CN" altLang="en-US" sz="2800" b="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2400" b="1"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2400" b="1" baseline="-2500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max</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Km=[S]</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Km</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的单位为浓度单位）</a:t>
            </a:r>
          </a:p>
          <a:p>
            <a:pPr algn="just" eaLnBrk="0" hangingPunct="0">
              <a:lnSpc>
                <a:spcPct val="150000"/>
              </a:lnSpc>
              <a:spcBef>
                <a:spcPct val="0"/>
              </a:spcBef>
            </a:pPr>
            <a:r>
              <a:rPr lang="en-US" altLang="zh-CN" sz="2800" b="1"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是酶在一定条件下的</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特征物理常数</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，通过测定</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的数值，可鉴别酶。</a:t>
            </a:r>
          </a:p>
          <a:p>
            <a:pPr algn="just" eaLnBrk="0" hangingPunct="0">
              <a:lnSpc>
                <a:spcPct val="150000"/>
              </a:lnSpc>
              <a:spcBef>
                <a:spcPct val="0"/>
              </a:spcBef>
            </a:pPr>
            <a:r>
              <a:rPr lang="zh-CN" altLang="en-US" sz="2800" b="1"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可近似表示酶和底物亲合力，</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愈小，</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的亲合力愈大，</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愈大，</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b="1"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的亲合力愈小</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p>
            <a:pPr algn="just" eaLnBrk="0" hangingPunct="0">
              <a:lnSpc>
                <a:spcPct val="150000"/>
              </a:lnSpc>
              <a:spcBef>
                <a:spcPct val="0"/>
              </a:spcBef>
            </a:pPr>
            <a:r>
              <a:rPr lang="zh-CN" altLang="en-US" sz="2800" b="1"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在已知</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的情况下，应用米氏方程可计算任意[</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或任何</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用</a:t>
            </a:r>
            <a:r>
              <a:rPr lang="en-US" altLang="zh-CN" sz="2400" b="1"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的倍数表示）</a:t>
            </a:r>
          </a:p>
          <a:p>
            <a:pPr algn="just" eaLnBrk="0" hangingPunct="0">
              <a:lnSpc>
                <a:spcPct val="150000"/>
              </a:lnSpc>
              <a:spcBef>
                <a:spcPct val="0"/>
              </a:spcBef>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练习题：已知某酶的</a:t>
            </a:r>
            <a:r>
              <a:rPr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Km</a:t>
            </a: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值为0.05</a:t>
            </a:r>
            <a:r>
              <a:rPr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mol.L</a:t>
            </a:r>
            <a:r>
              <a:rPr lang="en-US" altLang="zh-CN" sz="2000" b="1" baseline="30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要使此酶所催化的反应速度达到最大反应速度的80％时底物的浓度应为多少？</a:t>
            </a:r>
            <a:r>
              <a:rPr lang="zh-CN" altLang="en-US" sz="20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11973" name="Picture 5" descr="girl">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2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Effect transition="in" filter="randombar(horizontal)">
                                      <p:cBhvr>
                                        <p:cTn id="7" dur="500"/>
                                        <p:tgtEl>
                                          <p:spTgt spid="211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1971">
                                            <p:txEl>
                                              <p:pRg st="1" end="1"/>
                                            </p:txEl>
                                          </p:spTgt>
                                        </p:tgtEl>
                                        <p:attrNameLst>
                                          <p:attrName>style.visibility</p:attrName>
                                        </p:attrNameLst>
                                      </p:cBhvr>
                                      <p:to>
                                        <p:strVal val="visible"/>
                                      </p:to>
                                    </p:set>
                                    <p:animEffect transition="in" filter="randombar(horizontal)">
                                      <p:cBhvr>
                                        <p:cTn id="12" dur="500"/>
                                        <p:tgtEl>
                                          <p:spTgt spid="2119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1971">
                                            <p:txEl>
                                              <p:pRg st="2" end="2"/>
                                            </p:txEl>
                                          </p:spTgt>
                                        </p:tgtEl>
                                        <p:attrNameLst>
                                          <p:attrName>style.visibility</p:attrName>
                                        </p:attrNameLst>
                                      </p:cBhvr>
                                      <p:to>
                                        <p:strVal val="visible"/>
                                      </p:to>
                                    </p:set>
                                    <p:animEffect transition="in" filter="randombar(horizontal)">
                                      <p:cBhvr>
                                        <p:cTn id="17" dur="500"/>
                                        <p:tgtEl>
                                          <p:spTgt spid="2119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1971">
                                            <p:txEl>
                                              <p:pRg st="3" end="3"/>
                                            </p:txEl>
                                          </p:spTgt>
                                        </p:tgtEl>
                                        <p:attrNameLst>
                                          <p:attrName>style.visibility</p:attrName>
                                        </p:attrNameLst>
                                      </p:cBhvr>
                                      <p:to>
                                        <p:strVal val="visible"/>
                                      </p:to>
                                    </p:set>
                                    <p:animEffect transition="in" filter="randombar(horizontal)">
                                      <p:cBhvr>
                                        <p:cTn id="22" dur="500"/>
                                        <p:tgtEl>
                                          <p:spTgt spid="2119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11971">
                                            <p:txEl>
                                              <p:pRg st="4" end="4"/>
                                            </p:txEl>
                                          </p:spTgt>
                                        </p:tgtEl>
                                        <p:attrNameLst>
                                          <p:attrName>style.visibility</p:attrName>
                                        </p:attrNameLst>
                                      </p:cBhvr>
                                      <p:to>
                                        <p:strVal val="visible"/>
                                      </p:to>
                                    </p:set>
                                    <p:animEffect transition="in" filter="randombar(horizontal)">
                                      <p:cBhvr>
                                        <p:cTn id="27" dur="500"/>
                                        <p:tgtEl>
                                          <p:spTgt spid="211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2667000" y="358553"/>
            <a:ext cx="4038600" cy="1104900"/>
          </a:xfrm>
        </p:spPr>
        <p:txBody>
          <a:bodyPr>
            <a:normAutofit fontScale="90000"/>
          </a:bodyPr>
          <a:lstStyle/>
          <a:p>
            <a:r>
              <a:rPr lang="zh-CN" altLang="en-US" dirty="0">
                <a:solidFill>
                  <a:schemeClr val="tx1"/>
                </a:solidFill>
              </a:rPr>
              <a:t> </a:t>
            </a:r>
            <a:r>
              <a:rPr lang="zh-CN" altLang="en-US" sz="3600" b="1" dirty="0">
                <a:solidFill>
                  <a:srgbClr val="CC0000"/>
                </a:solidFill>
                <a:latin typeface="微软雅黑" panose="020B0503020204020204" pitchFamily="34" charset="-122"/>
                <a:ea typeface="微软雅黑" panose="020B0503020204020204" pitchFamily="34" charset="-122"/>
              </a:rPr>
              <a:t>米氏常数的测定</a:t>
            </a:r>
            <a:r>
              <a:rPr lang="zh-CN" altLang="en-US" sz="3600" dirty="0">
                <a:solidFill>
                  <a:srgbClr val="CC0000"/>
                </a:solidFill>
                <a:latin typeface="微软雅黑" panose="020B0503020204020204" pitchFamily="34" charset="-122"/>
                <a:ea typeface="微软雅黑" panose="020B0503020204020204" pitchFamily="34" charset="-122"/>
              </a:rPr>
              <a:t/>
            </a:r>
            <a:br>
              <a:rPr lang="zh-CN" altLang="en-US" sz="3600" dirty="0">
                <a:solidFill>
                  <a:srgbClr val="CC0000"/>
                </a:solidFill>
                <a:latin typeface="微软雅黑" panose="020B0503020204020204" pitchFamily="34" charset="-122"/>
                <a:ea typeface="微软雅黑" panose="020B0503020204020204" pitchFamily="34" charset="-122"/>
              </a:rPr>
            </a:b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212995" name="Text Box 3"/>
          <p:cNvSpPr txBox="1">
            <a:spLocks noChangeArrowheads="1"/>
          </p:cNvSpPr>
          <p:nvPr/>
        </p:nvSpPr>
        <p:spPr bwMode="auto">
          <a:xfrm>
            <a:off x="762000" y="1219200"/>
            <a:ext cx="7848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60000"/>
              </a:lnSpc>
              <a:spcBef>
                <a:spcPct val="0"/>
              </a:spcBef>
            </a:pPr>
            <a:r>
              <a:rPr lang="zh-CN" altLang="en-US" sz="2800" b="1" dirty="0">
                <a:solidFill>
                  <a:schemeClr val="accent1"/>
                </a:solidFill>
                <a:latin typeface="黑体" panose="02010609060101010101" pitchFamily="49" charset="-122"/>
                <a:ea typeface="黑体" panose="02010609060101010101" pitchFamily="49" charset="-122"/>
              </a:rPr>
              <a:t>基本原则</a:t>
            </a:r>
            <a:r>
              <a:rPr lang="zh-CN" altLang="en-US" sz="2800" b="1" dirty="0">
                <a:solidFill>
                  <a:schemeClr val="tx1"/>
                </a:solidFill>
                <a:latin typeface="黑体" panose="02010609060101010101" pitchFamily="49" charset="-122"/>
                <a:ea typeface="黑体" panose="02010609060101010101" pitchFamily="49" charset="-122"/>
              </a:rPr>
              <a:t>：</a:t>
            </a:r>
          </a:p>
          <a:p>
            <a:pPr algn="just" eaLnBrk="0" hangingPunct="0">
              <a:lnSpc>
                <a:spcPct val="160000"/>
              </a:lnSpc>
              <a:spcBef>
                <a:spcPct val="0"/>
              </a:spcBef>
            </a:pPr>
            <a:r>
              <a:rPr lang="zh-CN" altLang="en-US" sz="2800" b="0" dirty="0">
                <a:solidFill>
                  <a:schemeClr val="tx1"/>
                </a:solidFill>
                <a:latin typeface="黑体" panose="02010609060101010101" pitchFamily="49" charset="-122"/>
                <a:ea typeface="黑体" panose="02010609060101010101" pitchFamily="49" charset="-122"/>
              </a:rPr>
              <a:t>    </a:t>
            </a:r>
            <a:r>
              <a:rPr lang="zh-CN" altLang="en-US" sz="2800" dirty="0">
                <a:solidFill>
                  <a:schemeClr val="tx1"/>
                </a:solidFill>
                <a:latin typeface="黑体" panose="02010609060101010101" pitchFamily="49" charset="-122"/>
                <a:ea typeface="黑体" panose="02010609060101010101" pitchFamily="49" charset="-122"/>
              </a:rPr>
              <a:t>将米氏方程变化成相当于</a:t>
            </a:r>
            <a:r>
              <a:rPr lang="en-US" altLang="zh-CN" sz="2800" dirty="0">
                <a:solidFill>
                  <a:srgbClr val="CC0000"/>
                </a:solidFill>
                <a:latin typeface="黑体" panose="02010609060101010101" pitchFamily="49" charset="-122"/>
                <a:ea typeface="黑体" panose="02010609060101010101" pitchFamily="49" charset="-122"/>
              </a:rPr>
              <a:t>y=</a:t>
            </a:r>
            <a:r>
              <a:rPr lang="en-US" altLang="zh-CN" sz="2800" dirty="0" err="1">
                <a:solidFill>
                  <a:srgbClr val="CC0000"/>
                </a:solidFill>
                <a:latin typeface="黑体" panose="02010609060101010101" pitchFamily="49" charset="-122"/>
                <a:ea typeface="黑体" panose="02010609060101010101" pitchFamily="49" charset="-122"/>
              </a:rPr>
              <a:t>ax+b</a:t>
            </a:r>
            <a:r>
              <a:rPr lang="zh-CN" altLang="en-US" sz="2800" dirty="0">
                <a:solidFill>
                  <a:schemeClr val="tx1"/>
                </a:solidFill>
                <a:latin typeface="黑体" panose="02010609060101010101" pitchFamily="49" charset="-122"/>
                <a:ea typeface="黑体" panose="02010609060101010101" pitchFamily="49" charset="-122"/>
              </a:rPr>
              <a:t>的直线方程，再用作图法求出</a:t>
            </a:r>
            <a:r>
              <a:rPr lang="en-US" altLang="zh-CN" sz="2800" dirty="0">
                <a:solidFill>
                  <a:schemeClr val="tx1"/>
                </a:solidFill>
                <a:latin typeface="黑体" panose="02010609060101010101" pitchFamily="49" charset="-122"/>
                <a:ea typeface="黑体" panose="02010609060101010101" pitchFamily="49" charset="-122"/>
              </a:rPr>
              <a:t>Km。</a:t>
            </a:r>
          </a:p>
          <a:p>
            <a:pPr algn="just" eaLnBrk="0" hangingPunct="0">
              <a:lnSpc>
                <a:spcPct val="160000"/>
              </a:lnSpc>
              <a:spcBef>
                <a:spcPct val="0"/>
              </a:spcBef>
            </a:pPr>
            <a:r>
              <a:rPr lang="zh-CN" altLang="en-US" sz="2800" dirty="0">
                <a:solidFill>
                  <a:schemeClr val="tx1"/>
                </a:solidFill>
                <a:latin typeface="黑体" panose="02010609060101010101" pitchFamily="49" charset="-122"/>
                <a:ea typeface="黑体" panose="02010609060101010101" pitchFamily="49" charset="-122"/>
              </a:rPr>
              <a:t> 例：</a:t>
            </a:r>
            <a:r>
              <a:rPr lang="zh-CN" altLang="en-US" sz="2800" dirty="0">
                <a:solidFill>
                  <a:schemeClr val="accent1"/>
                </a:solidFill>
                <a:latin typeface="黑体" panose="02010609060101010101" pitchFamily="49" charset="-122"/>
                <a:ea typeface="黑体" panose="02010609060101010101" pitchFamily="49" charset="-122"/>
                <a:hlinkClick r:id="rId2" action="ppaction://hlinksldjump"/>
              </a:rPr>
              <a:t>双倒数作图法</a:t>
            </a:r>
            <a:r>
              <a:rPr lang="zh-CN" altLang="en-US" sz="2800" dirty="0">
                <a:solidFill>
                  <a:schemeClr val="tx1"/>
                </a:solidFill>
                <a:latin typeface="黑体" panose="02010609060101010101" pitchFamily="49" charset="-122"/>
                <a:ea typeface="黑体" panose="02010609060101010101" pitchFamily="49" charset="-122"/>
              </a:rPr>
              <a:t>（</a:t>
            </a:r>
            <a:r>
              <a:rPr lang="en-US" altLang="zh-CN" sz="2800" dirty="0" err="1">
                <a:solidFill>
                  <a:schemeClr val="tx1"/>
                </a:solidFill>
                <a:latin typeface="黑体" panose="02010609060101010101" pitchFamily="49" charset="-122"/>
                <a:ea typeface="黑体" panose="02010609060101010101" pitchFamily="49" charset="-122"/>
              </a:rPr>
              <a:t>Lineweaver</a:t>
            </a:r>
            <a:r>
              <a:rPr lang="en-US" altLang="zh-CN" sz="2800" dirty="0">
                <a:solidFill>
                  <a:schemeClr val="tx1"/>
                </a:solidFill>
                <a:latin typeface="黑体" panose="02010609060101010101" pitchFamily="49" charset="-122"/>
                <a:ea typeface="黑体" panose="02010609060101010101" pitchFamily="49" charset="-122"/>
              </a:rPr>
              <a:t>-Burk</a:t>
            </a:r>
            <a:r>
              <a:rPr lang="zh-CN" altLang="en-US" sz="2800" dirty="0">
                <a:solidFill>
                  <a:schemeClr val="tx1"/>
                </a:solidFill>
                <a:latin typeface="黑体" panose="02010609060101010101" pitchFamily="49" charset="-122"/>
                <a:ea typeface="黑体" panose="02010609060101010101" pitchFamily="49" charset="-122"/>
              </a:rPr>
              <a:t>法）</a:t>
            </a:r>
          </a:p>
          <a:p>
            <a:pPr algn="just" eaLnBrk="0" hangingPunct="0">
              <a:lnSpc>
                <a:spcPct val="160000"/>
              </a:lnSpc>
              <a:spcBef>
                <a:spcPct val="0"/>
              </a:spcBef>
            </a:pPr>
            <a:r>
              <a:rPr lang="zh-CN" altLang="en-US" sz="2800" dirty="0">
                <a:solidFill>
                  <a:schemeClr val="tx1"/>
                </a:solidFill>
                <a:latin typeface="黑体" panose="02010609060101010101" pitchFamily="49" charset="-122"/>
                <a:ea typeface="黑体" panose="02010609060101010101" pitchFamily="49" charset="-122"/>
              </a:rPr>
              <a:t>          米氏方程的双倒数形式：</a:t>
            </a:r>
            <a:r>
              <a:rPr kumimoji="1" lang="zh-CN" altLang="en-US" sz="2800" dirty="0">
                <a:solidFill>
                  <a:schemeClr val="tx1"/>
                </a:solidFill>
                <a:latin typeface="黑体" panose="02010609060101010101" pitchFamily="49" charset="-122"/>
                <a:ea typeface="黑体" panose="02010609060101010101" pitchFamily="49" charset="-122"/>
              </a:rPr>
              <a:t>                      </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2997" name="Text Box 5"/>
          <p:cNvSpPr txBox="1">
            <a:spLocks noChangeArrowheads="1"/>
          </p:cNvSpPr>
          <p:nvPr/>
        </p:nvSpPr>
        <p:spPr bwMode="auto">
          <a:xfrm>
            <a:off x="923925" y="5032597"/>
            <a:ext cx="6172200" cy="129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solidFill>
                  <a:schemeClr val="tx1"/>
                </a:solidFill>
                <a:latin typeface="Times New Roman" panose="02020603050405020304" pitchFamily="18" charset="0"/>
                <a:ea typeface="宋体" panose="02010600030101010101" pitchFamily="2" charset="-122"/>
              </a:rPr>
              <a:t>                      </a:t>
            </a:r>
            <a:r>
              <a:rPr kumimoji="1" lang="zh-CN" altLang="en-US" sz="2800" b="1" dirty="0">
                <a:solidFill>
                  <a:schemeClr val="tx1"/>
                </a:solidFill>
                <a:latin typeface="Times New Roman" panose="02020603050405020304" pitchFamily="18" charset="0"/>
                <a:ea typeface="宋体" panose="02010600030101010101" pitchFamily="2" charset="-122"/>
              </a:rPr>
              <a:t>1        </a:t>
            </a:r>
            <a:r>
              <a:rPr lang="en-US" altLang="zh-CN" sz="2800" b="1" dirty="0">
                <a:solidFill>
                  <a:schemeClr val="tx1"/>
                </a:solidFill>
                <a:latin typeface="宋体" panose="02010600030101010101" pitchFamily="2" charset="-122"/>
                <a:ea typeface="宋体" panose="02010600030101010101" pitchFamily="2" charset="-122"/>
              </a:rPr>
              <a:t>Km</a:t>
            </a:r>
            <a:r>
              <a:rPr kumimoji="1" lang="zh-CN" altLang="en-US" sz="2800" b="1" dirty="0">
                <a:solidFill>
                  <a:schemeClr val="tx1"/>
                </a:solidFill>
                <a:latin typeface="Times New Roman" panose="02020603050405020304" pitchFamily="18" charset="0"/>
                <a:ea typeface="宋体" panose="02010600030101010101" pitchFamily="2" charset="-122"/>
              </a:rPr>
              <a:t>        1         1</a:t>
            </a:r>
          </a:p>
          <a:p>
            <a:pPr>
              <a:lnSpc>
                <a:spcPct val="30000"/>
              </a:lnSpc>
              <a:spcBef>
                <a:spcPct val="50000"/>
              </a:spcBef>
            </a:pPr>
            <a:r>
              <a:rPr kumimoji="1" lang="zh-CN" altLang="en-US" sz="2800" b="1" dirty="0">
                <a:solidFill>
                  <a:schemeClr val="tx1"/>
                </a:solidFill>
                <a:latin typeface="Times New Roman" panose="02020603050405020304" pitchFamily="18" charset="0"/>
                <a:ea typeface="宋体" panose="02010600030101010101" pitchFamily="2" charset="-122"/>
              </a:rPr>
              <a:t>                     —  =  —— .  — + ——</a:t>
            </a:r>
          </a:p>
          <a:p>
            <a:pPr>
              <a:lnSpc>
                <a:spcPct val="40000"/>
              </a:lnSpc>
              <a:spcBef>
                <a:spcPct val="50000"/>
              </a:spcBef>
            </a:pPr>
            <a:r>
              <a:rPr kumimoji="1" lang="zh-CN" altLang="en-US" sz="2800" b="1" dirty="0">
                <a:solidFill>
                  <a:schemeClr val="tx1"/>
                </a:solidFill>
                <a:latin typeface="Times New Roman" panose="02020603050405020304" pitchFamily="18" charset="0"/>
                <a:ea typeface="宋体" panose="02010600030101010101" pitchFamily="2" charset="-122"/>
              </a:rPr>
              <a:t>                      </a:t>
            </a:r>
            <a:r>
              <a:rPr lang="en-US" altLang="zh-CN" sz="2400" b="1" dirty="0">
                <a:solidFill>
                  <a:schemeClr val="tx1"/>
                </a:solidFill>
                <a:latin typeface="Times New Roman" panose="02020603050405020304" pitchFamily="18" charset="0"/>
                <a:ea typeface="宋体" panose="02010600030101010101" pitchFamily="2" charset="-122"/>
              </a:rPr>
              <a:t>v        </a:t>
            </a:r>
            <a:r>
              <a:rPr lang="en-US" altLang="zh-CN" sz="2400" b="1" dirty="0" err="1">
                <a:solidFill>
                  <a:schemeClr val="tx1"/>
                </a:solidFill>
                <a:latin typeface="Times New Roman" panose="02020603050405020304" pitchFamily="18" charset="0"/>
                <a:ea typeface="宋体" panose="02010600030101010101" pitchFamily="2" charset="-122"/>
              </a:rPr>
              <a:t>Vmax</a:t>
            </a:r>
            <a:r>
              <a:rPr lang="en-US" altLang="zh-CN" sz="2400" b="1" dirty="0">
                <a:solidFill>
                  <a:schemeClr val="tx1"/>
                </a:solidFill>
                <a:latin typeface="Times New Roman" panose="02020603050405020304" pitchFamily="18" charset="0"/>
                <a:ea typeface="宋体" panose="02010600030101010101" pitchFamily="2" charset="-122"/>
              </a:rPr>
              <a:t>    </a:t>
            </a:r>
            <a:r>
              <a:rPr lang="en-US" altLang="zh-CN"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Times New Roman" panose="02020603050405020304" pitchFamily="18" charset="0"/>
                <a:ea typeface="宋体" panose="02010600030101010101" pitchFamily="2" charset="-122"/>
              </a:rPr>
              <a:t>S</a:t>
            </a:r>
            <a:r>
              <a:rPr lang="en-US" altLang="zh-CN"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Times New Roman" panose="02020603050405020304" pitchFamily="18" charset="0"/>
                <a:ea typeface="宋体" panose="02010600030101010101" pitchFamily="2" charset="-122"/>
              </a:rPr>
              <a:t>    </a:t>
            </a:r>
            <a:r>
              <a:rPr lang="en-US" altLang="zh-CN" sz="2400" b="1" dirty="0" err="1">
                <a:solidFill>
                  <a:schemeClr val="tx1"/>
                </a:solidFill>
                <a:latin typeface="Times New Roman" panose="02020603050405020304" pitchFamily="18" charset="0"/>
                <a:ea typeface="宋体" panose="02010600030101010101" pitchFamily="2" charset="-122"/>
              </a:rPr>
              <a:t>Vmax</a:t>
            </a:r>
            <a:r>
              <a:rPr lang="en-US" altLang="zh-CN" sz="2400" b="1" dirty="0">
                <a:solidFill>
                  <a:schemeClr val="tx1"/>
                </a:solidFill>
                <a:latin typeface="Times New Roman" panose="02020603050405020304" pitchFamily="18" charset="0"/>
                <a:ea typeface="宋体" panose="02010600030101010101" pitchFamily="2" charset="-122"/>
              </a:rPr>
              <a:t> </a:t>
            </a:r>
            <a:endParaRPr lang="zh-CN" altLang="en-US" sz="2400" b="1" dirty="0">
              <a:solidFill>
                <a:schemeClr val="tx1"/>
              </a:solidFill>
              <a:latin typeface="Times New Roman" panose="02020603050405020304" pitchFamily="18" charset="0"/>
              <a:ea typeface="宋体" panose="02010600030101010101" pitchFamily="2" charset="-122"/>
            </a:endParaRPr>
          </a:p>
        </p:txBody>
      </p:sp>
      <p:pic>
        <p:nvPicPr>
          <p:cNvPr id="212998" name="Picture 6" descr="girl">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604250" y="5949950"/>
            <a:ext cx="425450" cy="75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750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Effect transition="in" filter="checkerboard(across)">
                                      <p:cBhvr>
                                        <p:cTn id="7" dur="500"/>
                                        <p:tgtEl>
                                          <p:spTgt spid="212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2995">
                                            <p:txEl>
                                              <p:pRg st="1" end="1"/>
                                            </p:txEl>
                                          </p:spTgt>
                                        </p:tgtEl>
                                        <p:attrNameLst>
                                          <p:attrName>style.visibility</p:attrName>
                                        </p:attrNameLst>
                                      </p:cBhvr>
                                      <p:to>
                                        <p:strVal val="visible"/>
                                      </p:to>
                                    </p:set>
                                    <p:animEffect transition="in" filter="checkerboard(across)">
                                      <p:cBhvr>
                                        <p:cTn id="12" dur="500"/>
                                        <p:tgtEl>
                                          <p:spTgt spid="2129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2995">
                                            <p:txEl>
                                              <p:pRg st="2" end="2"/>
                                            </p:txEl>
                                          </p:spTgt>
                                        </p:tgtEl>
                                        <p:attrNameLst>
                                          <p:attrName>style.visibility</p:attrName>
                                        </p:attrNameLst>
                                      </p:cBhvr>
                                      <p:to>
                                        <p:strVal val="visible"/>
                                      </p:to>
                                    </p:set>
                                    <p:animEffect transition="in" filter="checkerboard(across)">
                                      <p:cBhvr>
                                        <p:cTn id="17" dur="500"/>
                                        <p:tgtEl>
                                          <p:spTgt spid="2129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2995">
                                            <p:txEl>
                                              <p:pRg st="3" end="3"/>
                                            </p:txEl>
                                          </p:spTgt>
                                        </p:tgtEl>
                                        <p:attrNameLst>
                                          <p:attrName>style.visibility</p:attrName>
                                        </p:attrNameLst>
                                      </p:cBhvr>
                                      <p:to>
                                        <p:strVal val="visible"/>
                                      </p:to>
                                    </p:set>
                                    <p:animEffect transition="in" filter="checkerboard(across)">
                                      <p:cBhvr>
                                        <p:cTn id="22" dur="500"/>
                                        <p:tgtEl>
                                          <p:spTgt spid="2129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2997"/>
                                        </p:tgtEl>
                                        <p:attrNameLst>
                                          <p:attrName>style.visibility</p:attrName>
                                        </p:attrNameLst>
                                      </p:cBhvr>
                                      <p:to>
                                        <p:strVal val="visible"/>
                                      </p:to>
                                    </p:set>
                                    <p:anim calcmode="lin" valueType="num">
                                      <p:cBhvr additive="base">
                                        <p:cTn id="27" dur="500" fill="hold"/>
                                        <p:tgtEl>
                                          <p:spTgt spid="212997"/>
                                        </p:tgtEl>
                                        <p:attrNameLst>
                                          <p:attrName>ppt_x</p:attrName>
                                        </p:attrNameLst>
                                      </p:cBhvr>
                                      <p:tavLst>
                                        <p:tav tm="0">
                                          <p:val>
                                            <p:strVal val="#ppt_x"/>
                                          </p:val>
                                        </p:tav>
                                        <p:tav tm="100000">
                                          <p:val>
                                            <p:strVal val="#ppt_x"/>
                                          </p:val>
                                        </p:tav>
                                      </p:tavLst>
                                    </p:anim>
                                    <p:anim calcmode="lin" valueType="num">
                                      <p:cBhvr additive="base">
                                        <p:cTn id="28" dur="500" fill="hold"/>
                                        <p:tgtEl>
                                          <p:spTgt spid="2129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utoUpdateAnimBg="0"/>
      <p:bldP spid="212997"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53364" y="1378722"/>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buFontTx/>
              <a:buBlip>
                <a:blip r:embed="rId3"/>
              </a:buBlip>
            </a:pPr>
            <a:r>
              <a:rPr lang="zh-CN" altLang="en-US" sz="2400" dirty="0" smtClean="0">
                <a:ea typeface="黑体" panose="02010609060101010101" pitchFamily="49" charset="-122"/>
              </a:rPr>
              <a:t>米氏常数的求法：双倒数图</a:t>
            </a:r>
            <a:endParaRPr lang="zh-CN" altLang="en-US" sz="2400" dirty="0">
              <a:ea typeface="黑体" panose="02010609060101010101" pitchFamily="49" charset="-122"/>
            </a:endParaRP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39" y="1905774"/>
            <a:ext cx="7677150" cy="420052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219363"/>
      </p:ext>
    </p:extLst>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1436490317"/>
              </p:ext>
            </p:extLst>
          </p:nvPr>
        </p:nvGraphicFramePr>
        <p:xfrm>
          <a:off x="1043608" y="186564"/>
          <a:ext cx="3286125" cy="3962400"/>
        </p:xfrm>
        <a:graphic>
          <a:graphicData uri="http://schemas.openxmlformats.org/presentationml/2006/ole">
            <mc:AlternateContent xmlns:mc="http://schemas.openxmlformats.org/markup-compatibility/2006">
              <mc:Choice xmlns:v="urn:schemas-microsoft-com:vml" Requires="v">
                <p:oleObj spid="_x0000_s2116" name="Image" r:id="rId3" imgW="2961910" imgH="3571961" progId="Photoshop.Image.6">
                  <p:embed/>
                </p:oleObj>
              </mc:Choice>
              <mc:Fallback>
                <p:oleObj name="Image" r:id="rId3" imgW="2961910" imgH="3571961" progId="Photoshop.Image.6">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86564"/>
                        <a:ext cx="3286125" cy="39624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5167313" y="330200"/>
          <a:ext cx="3076575" cy="5791200"/>
        </p:xfrm>
        <a:graphic>
          <a:graphicData uri="http://schemas.openxmlformats.org/presentationml/2006/ole">
            <mc:AlternateContent xmlns:mc="http://schemas.openxmlformats.org/markup-compatibility/2006">
              <mc:Choice xmlns:v="urn:schemas-microsoft-com:vml" Requires="v">
                <p:oleObj spid="_x0000_s2117" name="Image" r:id="rId5" imgW="2535297" imgH="4583813" progId="Photoshop.Image.6">
                  <p:embed/>
                </p:oleObj>
              </mc:Choice>
              <mc:Fallback>
                <p:oleObj name="Image" r:id="rId5" imgW="2535297" imgH="4583813" progId="Photoshop.Image.6">
                  <p:embed/>
                  <p:pic>
                    <p:nvPicPr>
                      <p:cNvPr id="0" name="Object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7313" y="330200"/>
                        <a:ext cx="3076575" cy="57912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graphicFrame>
        <p:nvGraphicFramePr>
          <p:cNvPr id="2052" name="Object 4"/>
          <p:cNvGraphicFramePr>
            <a:graphicFrameLocks noChangeAspect="1"/>
          </p:cNvGraphicFramePr>
          <p:nvPr/>
        </p:nvGraphicFramePr>
        <p:xfrm>
          <a:off x="1281113" y="4140200"/>
          <a:ext cx="3200400" cy="2540000"/>
        </p:xfrm>
        <a:graphic>
          <a:graphicData uri="http://schemas.openxmlformats.org/presentationml/2006/ole">
            <mc:AlternateContent xmlns:mc="http://schemas.openxmlformats.org/markup-compatibility/2006">
              <mc:Choice xmlns:v="urn:schemas-microsoft-com:vml" Requires="v">
                <p:oleObj spid="_x0000_s2118" name="Image" r:id="rId7" imgW="2510919" imgH="2127328" progId="Photoshop.Image.6">
                  <p:embed/>
                </p:oleObj>
              </mc:Choice>
              <mc:Fallback>
                <p:oleObj name="Image" r:id="rId7" imgW="2510919" imgH="2127328" progId="Photoshop.Image.6">
                  <p:embed/>
                  <p:pic>
                    <p:nvPicPr>
                      <p:cNvPr id="0" name="Object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1113" y="4140200"/>
                        <a:ext cx="3200400" cy="254000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F5F5F"/>
                              </a:outerShdw>
                            </a:effectLst>
                          </a14:hiddenEffects>
                        </a:ext>
                      </a:extLst>
                    </p:spPr>
                  </p:pic>
                </p:oleObj>
              </mc:Fallback>
            </mc:AlternateContent>
          </a:graphicData>
        </a:graphic>
      </p:graphicFrame>
    </p:spTree>
  </p:cSld>
  <p:clrMapOvr>
    <a:masterClrMapping/>
  </p:clrMapOvr>
  <p:transition spd="slow">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590550" y="43656"/>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温度对酶作用的影响</a:t>
            </a:r>
          </a:p>
        </p:txBody>
      </p:sp>
      <p:sp>
        <p:nvSpPr>
          <p:cNvPr id="52226" name="Rectangle 3"/>
          <p:cNvSpPr>
            <a:spLocks noGrp="1" noChangeArrowheads="1"/>
          </p:cNvSpPr>
          <p:nvPr>
            <p:ph idx="1"/>
          </p:nvPr>
        </p:nvSpPr>
        <p:spPr>
          <a:xfrm>
            <a:off x="628650" y="1454150"/>
            <a:ext cx="7886700" cy="4351338"/>
          </a:xfrm>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酶的最适温度：</a:t>
            </a:r>
            <a:r>
              <a:rPr lang="zh-CN" altLang="en-US" sz="2400" b="1" dirty="0">
                <a:latin typeface="微软雅黑" panose="020B0503020204020204" pitchFamily="34" charset="-122"/>
                <a:ea typeface="微软雅黑" panose="020B0503020204020204" pitchFamily="34" charset="-122"/>
              </a:rPr>
              <a:t>在一定范围内，反应速度达到最大时所对应的温度称为酶的最适温度，它不是酶的特性常数。 </a:t>
            </a:r>
          </a:p>
        </p:txBody>
      </p:sp>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743200"/>
            <a:ext cx="5867400" cy="3754438"/>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52228" name="AutoShape 5">
            <a:hlinkClick r:id="rId4"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3261493429"/>
      </p:ext>
    </p:extLst>
  </p:cSld>
  <p:clrMapOvr>
    <a:masterClrMapping/>
  </p:clrMapOvr>
  <p:transition spd="slow">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590550" y="157162"/>
            <a:ext cx="7886700" cy="1325563"/>
          </a:xfrm>
        </p:spPr>
        <p:txBody>
          <a:bodyPr/>
          <a:lstStyle/>
          <a:p>
            <a:pPr eaLnBrk="1" hangingPunct="1"/>
            <a:r>
              <a:rPr lang="en-US" altLang="zh-CN" sz="3600" b="1" dirty="0" smtClean="0">
                <a:solidFill>
                  <a:srgbClr val="0000CC"/>
                </a:solidFill>
                <a:latin typeface="微软雅黑" panose="020B0503020204020204" pitchFamily="34" charset="-122"/>
                <a:ea typeface="微软雅黑" panose="020B0503020204020204" pitchFamily="34" charset="-122"/>
              </a:rPr>
              <a:t>PH</a:t>
            </a:r>
            <a:r>
              <a:rPr lang="zh-CN" altLang="en-US" sz="3600" b="1" dirty="0" smtClean="0">
                <a:solidFill>
                  <a:srgbClr val="0000CC"/>
                </a:solidFill>
                <a:latin typeface="微软雅黑" panose="020B0503020204020204" pitchFamily="34" charset="-122"/>
                <a:ea typeface="微软雅黑" panose="020B0503020204020204" pitchFamily="34" charset="-122"/>
              </a:rPr>
              <a:t>对酶作用的影响</a:t>
            </a:r>
          </a:p>
        </p:txBody>
      </p:sp>
      <p:sp>
        <p:nvSpPr>
          <p:cNvPr id="53250" name="Rectangle 3"/>
          <p:cNvSpPr>
            <a:spLocks noGrp="1" noChangeArrowheads="1"/>
          </p:cNvSpPr>
          <p:nvPr>
            <p:ph idx="1"/>
          </p:nvPr>
        </p:nvSpPr>
        <p:spPr>
          <a:xfrm>
            <a:off x="590550" y="1482725"/>
            <a:ext cx="7886700" cy="4351338"/>
          </a:xfrm>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酶的最适</a:t>
            </a:r>
            <a:r>
              <a:rPr lang="en-US" altLang="zh-CN" sz="2400" b="1" dirty="0">
                <a:solidFill>
                  <a:srgbClr val="CC0000"/>
                </a:solidFill>
                <a:latin typeface="微软雅黑" panose="020B0503020204020204" pitchFamily="34" charset="-122"/>
                <a:ea typeface="微软雅黑" panose="020B0503020204020204" pitchFamily="34" charset="-122"/>
              </a:rPr>
              <a:t>pH</a:t>
            </a:r>
            <a:r>
              <a:rPr lang="zh-CN" altLang="en-US" sz="2400" b="1" dirty="0">
                <a:solidFill>
                  <a:srgbClr val="CC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酶表现最大活力的</a:t>
            </a:r>
            <a:r>
              <a:rPr lang="en-US" altLang="zh-CN" sz="2400" b="1" dirty="0">
                <a:latin typeface="微软雅黑" panose="020B0503020204020204" pitchFamily="34" charset="-122"/>
                <a:ea typeface="微软雅黑" panose="020B0503020204020204" pitchFamily="34" charset="-122"/>
              </a:rPr>
              <a:t>pH</a:t>
            </a:r>
            <a:r>
              <a:rPr lang="zh-CN" altLang="en-US" sz="2400" b="1" dirty="0">
                <a:latin typeface="微软雅黑" panose="020B0503020204020204" pitchFamily="34" charset="-122"/>
                <a:ea typeface="微软雅黑" panose="020B0503020204020204" pitchFamily="34" charset="-122"/>
              </a:rPr>
              <a:t>，不是酶的特性常数</a:t>
            </a:r>
          </a:p>
          <a:p>
            <a:pPr eaLnBrk="1" hangingPunct="1">
              <a:lnSpc>
                <a:spcPct val="120000"/>
              </a:lnSpc>
              <a:buFontTx/>
              <a:buBlip>
                <a:blip r:embed="rId2"/>
              </a:buBlip>
            </a:pPr>
            <a:r>
              <a:rPr lang="en-US" altLang="zh-CN" sz="2400" b="1" dirty="0">
                <a:latin typeface="微软雅黑" panose="020B0503020204020204" pitchFamily="34" charset="-122"/>
                <a:ea typeface="微软雅黑" panose="020B0503020204020204" pitchFamily="34" charset="-122"/>
              </a:rPr>
              <a:t>pH</a:t>
            </a:r>
            <a:r>
              <a:rPr lang="zh-CN" altLang="en-US" sz="2400" b="1" dirty="0">
                <a:latin typeface="微软雅黑" panose="020B0503020204020204" pitchFamily="34" charset="-122"/>
                <a:ea typeface="微软雅黑" panose="020B0503020204020204" pitchFamily="34" charset="-122"/>
              </a:rPr>
              <a:t>对酶促反应速度的影响，主要有下列原因：</a:t>
            </a:r>
          </a:p>
          <a:p>
            <a:pPr lvl="1" eaLnBrk="1" hangingPunct="1">
              <a:buSzPct val="85000"/>
              <a:buFontTx/>
              <a:buBlip>
                <a:blip r:embed="rId2"/>
              </a:buBlip>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影响酶和底物的解离</a:t>
            </a:r>
          </a:p>
          <a:p>
            <a:pPr lvl="1" eaLnBrk="1" hangingPunct="1">
              <a:buSzPct val="85000"/>
              <a:buFontTx/>
              <a:buBlip>
                <a:blip r:embed="rId2"/>
              </a:buBlip>
            </a:pPr>
            <a:r>
              <a:rPr lang="en-US" altLang="zh-CN" sz="2000" dirty="0">
                <a:ea typeface="黑体" panose="02010609060101010101" pitchFamily="49" charset="-122"/>
              </a:rPr>
              <a:t>2   </a:t>
            </a:r>
            <a:r>
              <a:rPr lang="zh-CN" altLang="en-US" sz="2000" dirty="0">
                <a:ea typeface="黑体" panose="02010609060101010101" pitchFamily="49" charset="-122"/>
              </a:rPr>
              <a:t>影响酶分子的构象</a:t>
            </a:r>
          </a:p>
        </p:txBody>
      </p:sp>
      <p:pic>
        <p:nvPicPr>
          <p:cNvPr id="532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4" y="3352765"/>
            <a:ext cx="6619875" cy="3090898"/>
          </a:xfrm>
          <a:prstGeom prst="rect">
            <a:avLst/>
          </a:prstGeom>
          <a:noFill/>
          <a:ln w="41275">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53252" name="AutoShape 5">
            <a:hlinkClick r:id="rId4"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1185661543"/>
      </p:ext>
    </p:extLst>
  </p:cSld>
  <p:clrMapOvr>
    <a:masterClrMapping/>
  </p:clrMapOvr>
  <p:transition spd="slow">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597191" y="150680"/>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酶浓度对酶作用的影响</a:t>
            </a:r>
          </a:p>
        </p:txBody>
      </p:sp>
      <p:sp>
        <p:nvSpPr>
          <p:cNvPr id="54274" name="Rectangle 3"/>
          <p:cNvSpPr>
            <a:spLocks noGrp="1" noChangeArrowheads="1"/>
          </p:cNvSpPr>
          <p:nvPr>
            <p:ph idx="1"/>
          </p:nvPr>
        </p:nvSpPr>
        <p:spPr>
          <a:xfrm>
            <a:off x="572115" y="1628800"/>
            <a:ext cx="7886700" cy="4351338"/>
          </a:xfrm>
        </p:spPr>
        <p:txBody>
          <a:bodyPr>
            <a:normAutofit fontScale="77500" lnSpcReduction="20000"/>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在酶催化的反应中，</a:t>
            </a:r>
            <a:r>
              <a:rPr lang="zh-CN" altLang="en-US" sz="2400" b="1" dirty="0">
                <a:solidFill>
                  <a:srgbClr val="CC0000"/>
                </a:solidFill>
                <a:latin typeface="微软雅黑" panose="020B0503020204020204" pitchFamily="34" charset="-122"/>
                <a:ea typeface="微软雅黑" panose="020B0503020204020204" pitchFamily="34" charset="-122"/>
              </a:rPr>
              <a:t>当底物浓度大大超过酶浓度时，反应速率随酶浓度的增加而增加</a:t>
            </a:r>
            <a:r>
              <a:rPr lang="zh-CN" altLang="en-US" sz="2400" b="1" dirty="0">
                <a:latin typeface="微软雅黑" panose="020B0503020204020204" pitchFamily="34" charset="-122"/>
                <a:ea typeface="微软雅黑" panose="020B0503020204020204" pitchFamily="34" charset="-122"/>
              </a:rPr>
              <a:t>，两者成正比例关系。</a:t>
            </a:r>
          </a:p>
          <a:p>
            <a:pPr eaLnBrk="1" hangingPunct="1">
              <a:lnSpc>
                <a:spcPct val="120000"/>
              </a:lnSpc>
              <a:buFontTx/>
              <a:buBlip>
                <a:blip r:embed="rId2"/>
              </a:buBlip>
            </a:pPr>
            <a:endParaRPr lang="zh-CN" altLang="en-US" sz="2400" dirty="0">
              <a:ea typeface="黑体" panose="02010609060101010101" pitchFamily="49" charset="-122"/>
            </a:endParaRPr>
          </a:p>
          <a:p>
            <a:pPr eaLnBrk="1" hangingPunct="1">
              <a:lnSpc>
                <a:spcPct val="120000"/>
              </a:lnSpc>
              <a:buFontTx/>
              <a:buBlip>
                <a:blip r:embed="rId2"/>
              </a:buBlip>
            </a:pPr>
            <a:endParaRPr lang="zh-CN" altLang="en-US" sz="2400" dirty="0">
              <a:ea typeface="黑体" panose="02010609060101010101" pitchFamily="49" charset="-122"/>
            </a:endParaRPr>
          </a:p>
          <a:p>
            <a:pPr eaLnBrk="1" hangingPunct="1">
              <a:lnSpc>
                <a:spcPct val="120000"/>
              </a:lnSpc>
              <a:buFontTx/>
              <a:buBlip>
                <a:blip r:embed="rId2"/>
              </a:buBlip>
            </a:pPr>
            <a:endParaRPr lang="zh-CN" altLang="en-US" sz="2400" dirty="0">
              <a:ea typeface="黑体" panose="02010609060101010101" pitchFamily="49" charset="-122"/>
            </a:endParaRPr>
          </a:p>
          <a:p>
            <a:pPr eaLnBrk="1" hangingPunct="1">
              <a:lnSpc>
                <a:spcPct val="120000"/>
              </a:lnSpc>
              <a:buFontTx/>
              <a:buBlip>
                <a:blip r:embed="rId2"/>
              </a:buBlip>
            </a:pPr>
            <a:endParaRPr lang="zh-CN" altLang="en-US" sz="2400" dirty="0">
              <a:ea typeface="黑体" panose="02010609060101010101" pitchFamily="49" charset="-122"/>
            </a:endParaRPr>
          </a:p>
          <a:p>
            <a:pPr eaLnBrk="1" hangingPunct="1">
              <a:lnSpc>
                <a:spcPct val="120000"/>
              </a:lnSpc>
              <a:buFontTx/>
              <a:buBlip>
                <a:blip r:embed="rId2"/>
              </a:buBlip>
            </a:pPr>
            <a:endParaRPr lang="en-US" altLang="zh-CN" sz="2400" dirty="0" smtClean="0">
              <a:ea typeface="黑体" panose="02010609060101010101" pitchFamily="49" charset="-122"/>
            </a:endParaRPr>
          </a:p>
          <a:p>
            <a:pPr eaLnBrk="1" hangingPunct="1">
              <a:lnSpc>
                <a:spcPct val="120000"/>
              </a:lnSpc>
              <a:buFontTx/>
              <a:buBlip>
                <a:blip r:embed="rId2"/>
              </a:buBlip>
            </a:pPr>
            <a:endParaRPr lang="en-US" altLang="zh-CN" sz="2400" dirty="0">
              <a:ea typeface="黑体" panose="02010609060101010101" pitchFamily="49" charset="-122"/>
            </a:endParaRPr>
          </a:p>
          <a:p>
            <a:pPr eaLnBrk="1" hangingPunct="1">
              <a:lnSpc>
                <a:spcPct val="120000"/>
              </a:lnSpc>
              <a:buFontTx/>
              <a:buBlip>
                <a:blip r:embed="rId2"/>
              </a:buBlip>
            </a:pPr>
            <a:endParaRPr lang="en-US" altLang="zh-CN" sz="2400" dirty="0" smtClean="0">
              <a:ea typeface="黑体" panose="02010609060101010101" pitchFamily="49" charset="-122"/>
            </a:endParaRPr>
          </a:p>
          <a:p>
            <a:pPr eaLnBrk="1" hangingPunct="1">
              <a:lnSpc>
                <a:spcPct val="120000"/>
              </a:lnSpc>
              <a:buFontTx/>
              <a:buBlip>
                <a:blip r:embed="rId2"/>
              </a:buBlip>
            </a:pPr>
            <a:endParaRPr lang="en-US" altLang="zh-CN" sz="2400" dirty="0">
              <a:ea typeface="黑体" panose="02010609060101010101" pitchFamily="49" charset="-122"/>
            </a:endParaRPr>
          </a:p>
          <a:p>
            <a:pPr marL="0" indent="0" eaLnBrk="1" hangingPunct="1">
              <a:lnSpc>
                <a:spcPct val="120000"/>
              </a:lnSpc>
              <a:buNone/>
            </a:pPr>
            <a:endParaRPr lang="zh-CN" altLang="en-US" sz="2400" dirty="0">
              <a:ea typeface="黑体" panose="02010609060101010101" pitchFamily="49" charset="-122"/>
            </a:endParaRP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酶反应的这种性质是</a:t>
            </a:r>
            <a:r>
              <a:rPr lang="zh-CN" altLang="en-US" sz="2400" b="1" dirty="0">
                <a:solidFill>
                  <a:srgbClr val="CC0000"/>
                </a:solidFill>
                <a:latin typeface="微软雅黑" panose="020B0503020204020204" pitchFamily="34" charset="-122"/>
                <a:ea typeface="微软雅黑" panose="020B0503020204020204" pitchFamily="34" charset="-122"/>
              </a:rPr>
              <a:t>酶活力测定的基础之一</a:t>
            </a:r>
            <a:r>
              <a:rPr lang="zh-CN" altLang="en-US" sz="2400" b="1" dirty="0">
                <a:latin typeface="微软雅黑" panose="020B0503020204020204" pitchFamily="34" charset="-122"/>
                <a:ea typeface="微软雅黑" panose="020B0503020204020204" pitchFamily="34" charset="-122"/>
              </a:rPr>
              <a:t>，在分离纯化时常被应用。</a:t>
            </a:r>
          </a:p>
        </p:txBody>
      </p:sp>
      <p:grpSp>
        <p:nvGrpSpPr>
          <p:cNvPr id="54275" name="Group 4"/>
          <p:cNvGrpSpPr>
            <a:grpSpLocks/>
          </p:cNvGrpSpPr>
          <p:nvPr/>
        </p:nvGrpSpPr>
        <p:grpSpPr bwMode="auto">
          <a:xfrm>
            <a:off x="1447800" y="2743202"/>
            <a:ext cx="6019800" cy="2525713"/>
            <a:chOff x="192" y="1389"/>
            <a:chExt cx="5232" cy="2407"/>
          </a:xfrm>
        </p:grpSpPr>
        <p:pic>
          <p:nvPicPr>
            <p:cNvPr id="542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064"/>
              <a:ext cx="292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http://jswx.jsol.net/Biochem/images/0050203901.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880" y="1389"/>
              <a:ext cx="2544" cy="2407"/>
            </a:xfrm>
            <a:prstGeom prst="rect">
              <a:avLst/>
            </a:prstGeom>
            <a:noFill/>
            <a:ln w="38100" cmpd="dbl">
              <a:solidFill>
                <a:srgbClr val="808000"/>
              </a:solidFill>
              <a:miter lim="800000"/>
              <a:headEnd/>
              <a:tailEnd/>
            </a:ln>
            <a:extLst>
              <a:ext uri="{909E8E84-426E-40DD-AFC4-6F175D3DCCD1}">
                <a14:hiddenFill xmlns:a14="http://schemas.microsoft.com/office/drawing/2010/main">
                  <a:solidFill>
                    <a:srgbClr val="FFFFFF"/>
                  </a:solidFill>
                </a14:hiddenFill>
              </a:ext>
            </a:extLst>
          </p:spPr>
        </p:pic>
      </p:grpSp>
      <p:sp>
        <p:nvSpPr>
          <p:cNvPr id="54278" name="AutoShape 7">
            <a:hlinkClick r:id="rId6"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2821390751"/>
      </p:ext>
    </p:extLst>
  </p:cSld>
  <p:clrMapOvr>
    <a:masterClrMapping/>
  </p:clrMapOvr>
  <p:transition spd="slow">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激活剂对酶作用的影响</a:t>
            </a:r>
          </a:p>
        </p:txBody>
      </p:sp>
      <p:sp>
        <p:nvSpPr>
          <p:cNvPr id="55298" name="Rectangle 3"/>
          <p:cNvSpPr>
            <a:spLocks noGrp="1" noChangeArrowheads="1"/>
          </p:cNvSpPr>
          <p:nvPr>
            <p:ph idx="1"/>
          </p:nvPr>
        </p:nvSpPr>
        <p:spPr/>
        <p:txBody>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凡能</a:t>
            </a:r>
            <a:r>
              <a:rPr lang="zh-CN" altLang="en-US" sz="2400" b="1" dirty="0">
                <a:solidFill>
                  <a:srgbClr val="CC0000"/>
                </a:solidFill>
                <a:latin typeface="微软雅黑" panose="020B0503020204020204" pitchFamily="34" charset="-122"/>
                <a:ea typeface="微软雅黑" panose="020B0503020204020204" pitchFamily="34" charset="-122"/>
              </a:rPr>
              <a:t>提高酶的活性，加速酶反应进行的物质都称为激活剂或活化剂</a:t>
            </a:r>
            <a:r>
              <a:rPr lang="en-US" altLang="zh-CN" sz="2400" b="1" dirty="0">
                <a:latin typeface="微软雅黑" panose="020B0503020204020204" pitchFamily="34" charset="-122"/>
                <a:ea typeface="微软雅黑" panose="020B0503020204020204" pitchFamily="34" charset="-122"/>
              </a:rPr>
              <a:t>(activator)</a:t>
            </a:r>
            <a:r>
              <a:rPr lang="zh-CN" altLang="en-US" sz="2400" b="1" dirty="0">
                <a:latin typeface="微软雅黑" panose="020B0503020204020204" pitchFamily="34" charset="-122"/>
                <a:ea typeface="微软雅黑" panose="020B0503020204020204" pitchFamily="34" charset="-122"/>
              </a:rPr>
              <a:t>。</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一般</a:t>
            </a:r>
            <a:r>
              <a:rPr lang="zh-CN" altLang="en-US" sz="2400" b="1" dirty="0" smtClean="0">
                <a:latin typeface="微软雅黑" panose="020B0503020204020204" pitchFamily="34" charset="-122"/>
                <a:ea typeface="微软雅黑" panose="020B0503020204020204" pitchFamily="34" charset="-122"/>
              </a:rPr>
              <a:t>认为，激活剂</a:t>
            </a:r>
            <a:r>
              <a:rPr lang="zh-CN" altLang="en-US" sz="2400" b="1" dirty="0">
                <a:latin typeface="微软雅黑" panose="020B0503020204020204" pitchFamily="34" charset="-122"/>
                <a:ea typeface="微软雅黑" panose="020B0503020204020204" pitchFamily="34" charset="-122"/>
              </a:rPr>
              <a:t>的作用主要有以下几个方面：</a:t>
            </a:r>
          </a:p>
          <a:p>
            <a:pPr lvl="1" eaLnBrk="1" hangingPunct="1">
              <a:lnSpc>
                <a:spcPct val="120000"/>
              </a:lnSpc>
              <a:buFontTx/>
              <a:buBlip>
                <a:blip r:embed="rId2"/>
              </a:buBlip>
            </a:pPr>
            <a:r>
              <a:rPr lang="en-US" altLang="zh-CN" sz="2200" b="1" dirty="0">
                <a:solidFill>
                  <a:srgbClr val="CC0000"/>
                </a:solidFill>
                <a:latin typeface="微软雅黑" panose="020B0503020204020204" pitchFamily="34" charset="-122"/>
                <a:ea typeface="微软雅黑" panose="020B0503020204020204" pitchFamily="34" charset="-122"/>
              </a:rPr>
              <a:t>1</a:t>
            </a:r>
            <a:r>
              <a:rPr lang="zh-CN" altLang="en-US" sz="2200" b="1" dirty="0">
                <a:solidFill>
                  <a:srgbClr val="CC0000"/>
                </a:solidFill>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解除抑制剂的抑制作用  </a:t>
            </a:r>
          </a:p>
          <a:p>
            <a:pPr lvl="1" eaLnBrk="1" hangingPunct="1">
              <a:lnSpc>
                <a:spcPct val="120000"/>
              </a:lnSpc>
              <a:buFontTx/>
              <a:buBlip>
                <a:blip r:embed="rId2"/>
              </a:buBlip>
            </a:pPr>
            <a:r>
              <a:rPr lang="en-US" altLang="zh-CN" sz="2200" b="1" dirty="0">
                <a:solidFill>
                  <a:srgbClr val="CC0000"/>
                </a:solidFill>
                <a:latin typeface="微软雅黑" panose="020B0503020204020204" pitchFamily="34" charset="-122"/>
                <a:ea typeface="微软雅黑" panose="020B0503020204020204" pitchFamily="34" charset="-122"/>
              </a:rPr>
              <a:t>2</a:t>
            </a:r>
            <a:r>
              <a:rPr lang="zh-CN" altLang="en-US" sz="2200" b="1" dirty="0">
                <a:solidFill>
                  <a:srgbClr val="CC0000"/>
                </a:solidFill>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辅酶和辅基是构成某些有活性的全酶的必要组成成份</a:t>
            </a:r>
          </a:p>
          <a:p>
            <a:pPr lvl="1" eaLnBrk="1" hangingPunct="1">
              <a:lnSpc>
                <a:spcPct val="120000"/>
              </a:lnSpc>
              <a:buFontTx/>
              <a:buBlip>
                <a:blip r:embed="rId2"/>
              </a:buBlip>
            </a:pPr>
            <a:r>
              <a:rPr lang="en-US" altLang="zh-CN" sz="2200" b="1" dirty="0">
                <a:solidFill>
                  <a:srgbClr val="CC0000"/>
                </a:solidFill>
                <a:latin typeface="微软雅黑" panose="020B0503020204020204" pitchFamily="34" charset="-122"/>
                <a:ea typeface="微软雅黑" panose="020B0503020204020204" pitchFamily="34" charset="-122"/>
              </a:rPr>
              <a:t>3</a:t>
            </a:r>
            <a:r>
              <a:rPr lang="zh-CN" altLang="en-US" sz="2200" b="1" dirty="0">
                <a:solidFill>
                  <a:srgbClr val="CC0000"/>
                </a:solidFill>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无机离子激活许多酶类</a:t>
            </a:r>
          </a:p>
          <a:p>
            <a:pPr eaLnBrk="1" hangingPunct="1">
              <a:lnSpc>
                <a:spcPct val="120000"/>
              </a:lnSpc>
              <a:buFontTx/>
              <a:buBlip>
                <a:blip r:embed="rId2"/>
              </a:buBlip>
            </a:pPr>
            <a:endParaRPr lang="zh-CN" altLang="en-US" sz="2200" b="1" dirty="0">
              <a:latin typeface="微软雅黑" panose="020B0503020204020204" pitchFamily="34" charset="-122"/>
              <a:ea typeface="微软雅黑" panose="020B0503020204020204" pitchFamily="34" charset="-122"/>
            </a:endParaRPr>
          </a:p>
        </p:txBody>
      </p:sp>
      <p:sp>
        <p:nvSpPr>
          <p:cNvPr id="55299" name="AutoShape 4">
            <a:hlinkClick r:id="rId3"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2607552127"/>
      </p:ext>
    </p:extLst>
  </p:cSld>
  <p:clrMapOvr>
    <a:masterClrMapping/>
  </p:clrMapOvr>
  <p:transition spd="slow">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755576" y="116632"/>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抑制剂对酶作用的影响</a:t>
            </a:r>
          </a:p>
        </p:txBody>
      </p:sp>
      <p:sp>
        <p:nvSpPr>
          <p:cNvPr id="56322" name="Rectangle 3"/>
          <p:cNvSpPr>
            <a:spLocks noGrp="1" noChangeArrowheads="1"/>
          </p:cNvSpPr>
          <p:nvPr>
            <p:ph idx="1"/>
          </p:nvPr>
        </p:nvSpPr>
        <p:spPr>
          <a:xfrm>
            <a:off x="628650" y="1568450"/>
            <a:ext cx="7886700" cy="4351338"/>
          </a:xfrm>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抑制剂是能够降低酶的活性，使酶促反应速度减慢的物质。</a:t>
            </a:r>
            <a:r>
              <a:rPr lang="zh-CN" altLang="en-US" sz="2400" b="1" dirty="0">
                <a:solidFill>
                  <a:srgbClr val="000066"/>
                </a:solidFill>
                <a:latin typeface="微软雅黑" panose="020B0503020204020204" pitchFamily="34" charset="-122"/>
                <a:ea typeface="微软雅黑" panose="020B0503020204020204" pitchFamily="34" charset="-122"/>
              </a:rPr>
              <a:t>抑制作用不同于失活作用和去激活作用。</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抑制剂的作用机理</a:t>
            </a:r>
          </a:p>
          <a:p>
            <a:pPr lvl="1" eaLnBrk="1" hangingPunct="1">
              <a:lnSpc>
                <a:spcPct val="120000"/>
              </a:lnSpc>
              <a:buFontTx/>
              <a:buBlip>
                <a:blip r:embed="rId2"/>
              </a:buBlip>
            </a:pPr>
            <a:r>
              <a:rPr lang="zh-CN" altLang="en-US" sz="2000" b="1" dirty="0">
                <a:solidFill>
                  <a:srgbClr val="000066"/>
                </a:solidFill>
                <a:latin typeface="微软雅黑" panose="020B0503020204020204" pitchFamily="34" charset="-122"/>
                <a:ea typeface="微软雅黑" panose="020B0503020204020204" pitchFamily="34" charset="-122"/>
              </a:rPr>
              <a:t>底物类似物</a:t>
            </a:r>
            <a:r>
              <a:rPr lang="zh-CN" altLang="en-US" sz="2000" b="1" dirty="0">
                <a:latin typeface="微软雅黑" panose="020B0503020204020204" pitchFamily="34" charset="-122"/>
                <a:ea typeface="微软雅黑" panose="020B0503020204020204" pitchFamily="34" charset="-122"/>
              </a:rPr>
              <a:t>－－活性中心结合</a:t>
            </a:r>
          </a:p>
          <a:p>
            <a:pPr lvl="1" eaLnBrk="1" hangingPunct="1">
              <a:lnSpc>
                <a:spcPct val="120000"/>
              </a:lnSpc>
              <a:buFontTx/>
              <a:buBlip>
                <a:blip r:embed="rId2"/>
              </a:buBlip>
            </a:pPr>
            <a:r>
              <a:rPr lang="zh-CN" altLang="en-US" sz="2000" b="1" dirty="0">
                <a:solidFill>
                  <a:srgbClr val="000066"/>
                </a:solidFill>
                <a:latin typeface="微软雅黑" panose="020B0503020204020204" pitchFamily="34" charset="-122"/>
                <a:ea typeface="微软雅黑" panose="020B0503020204020204" pitchFamily="34" charset="-122"/>
              </a:rPr>
              <a:t>非底物类似物</a:t>
            </a:r>
            <a:r>
              <a:rPr lang="zh-CN" altLang="en-US" sz="2000" b="1" dirty="0">
                <a:latin typeface="微软雅黑" panose="020B0503020204020204" pitchFamily="34" charset="-122"/>
                <a:ea typeface="微软雅黑" panose="020B0503020204020204" pitchFamily="34" charset="-122"/>
              </a:rPr>
              <a:t>－－不与活性部位结合，但和酶活性部位以外的必需基团结合，从而影响酶促反应过程。</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抑制作用的分类及特点</a:t>
            </a:r>
          </a:p>
          <a:p>
            <a:pPr lvl="1" eaLnBrk="1" hangingPunct="1">
              <a:lnSpc>
                <a:spcPct val="120000"/>
              </a:lnSpc>
              <a:buFontTx/>
              <a:buBlip>
                <a:blip r:embed="rId2"/>
              </a:buBlip>
            </a:pPr>
            <a:r>
              <a:rPr lang="zh-CN" altLang="en-US" sz="2000" b="1" dirty="0">
                <a:solidFill>
                  <a:srgbClr val="008000"/>
                </a:solidFill>
                <a:latin typeface="微软雅黑" panose="020B0503020204020204" pitchFamily="34" charset="-122"/>
                <a:ea typeface="微软雅黑" panose="020B0503020204020204" pitchFamily="34" charset="-122"/>
                <a:hlinkClick r:id="rId3" action="ppaction://hlinksldjump"/>
              </a:rPr>
              <a:t>不可逆抑制</a:t>
            </a:r>
            <a:endParaRPr lang="en-US" altLang="zh-CN" sz="2000" b="1" dirty="0">
              <a:solidFill>
                <a:srgbClr val="008000"/>
              </a:solidFill>
              <a:latin typeface="微软雅黑" panose="020B0503020204020204" pitchFamily="34" charset="-122"/>
              <a:ea typeface="微软雅黑" panose="020B0503020204020204" pitchFamily="34" charset="-122"/>
            </a:endParaRPr>
          </a:p>
          <a:p>
            <a:pPr lvl="1" eaLnBrk="1" hangingPunct="1">
              <a:lnSpc>
                <a:spcPct val="120000"/>
              </a:lnSpc>
              <a:buFontTx/>
              <a:buBlip>
                <a:blip r:embed="rId2"/>
              </a:buBlip>
            </a:pPr>
            <a:r>
              <a:rPr lang="zh-CN" altLang="en-US" sz="2000" b="1" dirty="0">
                <a:solidFill>
                  <a:srgbClr val="008000"/>
                </a:solidFill>
                <a:latin typeface="微软雅黑" panose="020B0503020204020204" pitchFamily="34" charset="-122"/>
                <a:ea typeface="微软雅黑" panose="020B0503020204020204" pitchFamily="34" charset="-122"/>
                <a:hlinkClick r:id="rId4" action="ppaction://hlinksldjump"/>
              </a:rPr>
              <a:t>可逆抑制</a:t>
            </a:r>
            <a:endParaRPr lang="en-US" altLang="zh-CN" sz="2000" b="1" dirty="0">
              <a:solidFill>
                <a:srgbClr val="008000"/>
              </a:solidFill>
              <a:latin typeface="微软雅黑" panose="020B0503020204020204" pitchFamily="34" charset="-122"/>
              <a:ea typeface="微软雅黑" panose="020B0503020204020204" pitchFamily="34" charset="-122"/>
            </a:endParaRPr>
          </a:p>
        </p:txBody>
      </p:sp>
      <p:sp>
        <p:nvSpPr>
          <p:cNvPr id="56323" name="AutoShape 4">
            <a:hlinkClick r:id="rId5" action="ppaction://hlinksldjump"/>
          </p:cNvPr>
          <p:cNvSpPr>
            <a:spLocks noChangeArrowheads="1"/>
          </p:cNvSpPr>
          <p:nvPr/>
        </p:nvSpPr>
        <p:spPr bwMode="auto">
          <a:xfrm>
            <a:off x="8305800" y="6553200"/>
            <a:ext cx="838200" cy="304800"/>
          </a:xfrm>
          <a:prstGeom prst="bevel">
            <a:avLst>
              <a:gd name="adj" fmla="val 12500"/>
            </a:avLst>
          </a:prstGeom>
          <a:solidFill>
            <a:schemeClr val="accent1"/>
          </a:solidFill>
          <a:ln w="9525">
            <a:solidFill>
              <a:schemeClr val="tx1"/>
            </a:solidFill>
            <a:miter lim="800000"/>
            <a:headEnd/>
            <a:tailEnd/>
          </a:ln>
        </p:spPr>
        <p:txBody>
          <a:bodyPr wrap="none" anchor="ctr" anchorCtr="1"/>
          <a:lstStyle/>
          <a:p>
            <a:pPr algn="ctr"/>
            <a:r>
              <a:rPr lang="zh-CN" altLang="en-US"/>
              <a:t>返回</a:t>
            </a:r>
          </a:p>
        </p:txBody>
      </p:sp>
    </p:spTree>
    <p:extLst>
      <p:ext uri="{BB962C8B-B14F-4D97-AF65-F5344CB8AC3E}">
        <p14:creationId xmlns:p14="http://schemas.microsoft.com/office/powerpoint/2010/main" val="1827478586"/>
      </p:ext>
    </p:extLst>
  </p:cSld>
  <p:clrMapOvr>
    <a:masterClrMapping/>
  </p:clrMapOvr>
  <p:transition spd="slow">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67544" y="940622"/>
            <a:ext cx="8325880" cy="1325563"/>
          </a:xfrm>
        </p:spPr>
        <p:txBody>
          <a:bodyPr/>
          <a:lstStyle/>
          <a:p>
            <a:pPr eaLnBrk="1" hangingPunct="1"/>
            <a:r>
              <a:rPr lang="zh-CN" altLang="en-US" sz="3200" b="1" dirty="0" smtClean="0">
                <a:solidFill>
                  <a:srgbClr val="008000"/>
                </a:solidFill>
                <a:latin typeface="微软雅黑" panose="020B0503020204020204" pitchFamily="34" charset="-122"/>
                <a:ea typeface="微软雅黑" panose="020B0503020204020204" pitchFamily="34" charset="-122"/>
              </a:rPr>
              <a:t>不可逆抑制 </a:t>
            </a:r>
            <a:r>
              <a:rPr lang="en-US" altLang="zh-CN" sz="3200" b="1" dirty="0" smtClean="0">
                <a:solidFill>
                  <a:srgbClr val="008000"/>
                </a:solidFill>
                <a:latin typeface="微软雅黑" panose="020B0503020204020204" pitchFamily="34" charset="-122"/>
                <a:ea typeface="微软雅黑" panose="020B0503020204020204" pitchFamily="34" charset="-122"/>
              </a:rPr>
              <a:t>(irreversible inhibition)</a:t>
            </a:r>
            <a:endParaRPr lang="zh-CN" altLang="en-US" sz="3200" b="1" dirty="0" smtClean="0">
              <a:solidFill>
                <a:srgbClr val="008000"/>
              </a:solidFill>
              <a:latin typeface="微软雅黑" panose="020B0503020204020204" pitchFamily="34" charset="-122"/>
              <a:ea typeface="微软雅黑" panose="020B0503020204020204" pitchFamily="34" charset="-122"/>
            </a:endParaRPr>
          </a:p>
        </p:txBody>
      </p:sp>
      <p:sp>
        <p:nvSpPr>
          <p:cNvPr id="57346" name="Rectangle 3"/>
          <p:cNvSpPr>
            <a:spLocks noGrp="1" noChangeArrowheads="1"/>
          </p:cNvSpPr>
          <p:nvPr>
            <p:ph idx="1"/>
          </p:nvPr>
        </p:nvSpPr>
        <p:spPr>
          <a:xfrm>
            <a:off x="617837" y="1997847"/>
            <a:ext cx="7886700" cy="4351338"/>
          </a:xfrm>
        </p:spPr>
        <p:txBody>
          <a:bodyPr>
            <a:normAutofit/>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：抑制剂与酶活性中心必需基团以共价键结合，阻碍了底物的结合或破坏了酶的催化基团，引起酶活性丧失。不能用透析、超滤、凝胶过滤等物理方法去除抑制剂。</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结合部位</a:t>
            </a:r>
            <a:r>
              <a:rPr lang="zh-CN" altLang="en-US" sz="2400" b="1" dirty="0">
                <a:latin typeface="微软雅黑" panose="020B0503020204020204" pitchFamily="34" charset="-122"/>
                <a:ea typeface="微软雅黑" panose="020B0503020204020204" pitchFamily="34" charset="-122"/>
              </a:rPr>
              <a:t>：活性中心必需基团</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结合方式</a:t>
            </a:r>
            <a:r>
              <a:rPr lang="zh-CN" altLang="en-US" sz="2400" b="1" dirty="0">
                <a:latin typeface="微软雅黑" panose="020B0503020204020204" pitchFamily="34" charset="-122"/>
                <a:ea typeface="微软雅黑" panose="020B0503020204020204" pitchFamily="34" charset="-122"/>
              </a:rPr>
              <a:t>：共价键</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分类：根据抑制剂对酶选择性的方式分为</a:t>
            </a: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非专一性不可逆抑制</a:t>
            </a: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专一性不可逆抑制</a:t>
            </a:r>
          </a:p>
        </p:txBody>
      </p:sp>
      <p:sp>
        <p:nvSpPr>
          <p:cNvPr id="2" name="矩形 1"/>
          <p:cNvSpPr/>
          <p:nvPr/>
        </p:nvSpPr>
        <p:spPr>
          <a:xfrm>
            <a:off x="683568" y="548680"/>
            <a:ext cx="2880320" cy="584775"/>
          </a:xfrm>
          <a:prstGeom prst="rect">
            <a:avLst/>
          </a:prstGeom>
        </p:spPr>
        <p:txBody>
          <a:bodyPr wrap="square">
            <a:spAutoFit/>
          </a:bodyPr>
          <a:lstStyle/>
          <a:p>
            <a:r>
              <a:rPr lang="zh-CN" altLang="en-US" b="1" dirty="0">
                <a:solidFill>
                  <a:srgbClr val="CC0000"/>
                </a:solidFill>
                <a:latin typeface="微软雅黑" panose="020B0503020204020204" pitchFamily="34" charset="-122"/>
                <a:ea typeface="微软雅黑" panose="020B0503020204020204" pitchFamily="34" charset="-122"/>
              </a:rPr>
              <a:t>酶</a:t>
            </a:r>
            <a:r>
              <a:rPr lang="zh-CN" altLang="en-US" b="1" dirty="0" smtClean="0">
                <a:solidFill>
                  <a:srgbClr val="CC0000"/>
                </a:solidFill>
                <a:latin typeface="微软雅黑" panose="020B0503020204020204" pitchFamily="34" charset="-122"/>
                <a:ea typeface="微软雅黑" panose="020B0503020204020204" pitchFamily="34" charset="-122"/>
              </a:rPr>
              <a:t>的</a:t>
            </a:r>
            <a:r>
              <a:rPr lang="zh-CN" altLang="en-US" b="1" dirty="0">
                <a:solidFill>
                  <a:srgbClr val="CC0000"/>
                </a:solidFill>
                <a:latin typeface="微软雅黑" panose="020B0503020204020204" pitchFamily="34" charset="-122"/>
                <a:ea typeface="微软雅黑" panose="020B0503020204020204" pitchFamily="34" charset="-122"/>
              </a:rPr>
              <a:t>抑制</a:t>
            </a:r>
            <a:r>
              <a:rPr lang="zh-CN" altLang="en-US" b="1" dirty="0" smtClean="0">
                <a:solidFill>
                  <a:srgbClr val="CC0000"/>
                </a:solidFill>
                <a:latin typeface="微软雅黑" panose="020B0503020204020204" pitchFamily="34" charset="-122"/>
                <a:ea typeface="微软雅黑" panose="020B0503020204020204" pitchFamily="34" charset="-122"/>
              </a:rPr>
              <a:t>机制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6599599"/>
      </p:ext>
    </p:extLst>
  </p:cSld>
  <p:clrMapOvr>
    <a:masterClrMapping/>
  </p:clrMapOvr>
  <p:transition spd="slow">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628650" y="116632"/>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非专一性不可逆抑制</a:t>
            </a:r>
          </a:p>
        </p:txBody>
      </p:sp>
      <p:sp>
        <p:nvSpPr>
          <p:cNvPr id="58370" name="Rectangle 3"/>
          <p:cNvSpPr>
            <a:spLocks noGrp="1" noChangeArrowheads="1"/>
          </p:cNvSpPr>
          <p:nvPr>
            <p:ph idx="1"/>
          </p:nvPr>
        </p:nvSpPr>
        <p:spPr/>
        <p:txBody>
          <a:bodyPr/>
          <a:lstStyle/>
          <a:p>
            <a:pPr eaLnBrk="1" hangingPunct="1">
              <a:lnSpc>
                <a:spcPct val="120000"/>
              </a:lnSpc>
              <a:buSzPct val="80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一种抑制剂可作用于酶分子上的不同基团或作用于几种不同的酶。</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buSzPct val="80000"/>
              <a:buFontTx/>
              <a:buBlip>
                <a:blip r:embed="rId2"/>
              </a:buBlip>
            </a:pPr>
            <a:r>
              <a:rPr lang="zh-CN" altLang="en-US" sz="2400" b="1" dirty="0">
                <a:latin typeface="微软雅黑" panose="020B0503020204020204" pitchFamily="34" charset="-122"/>
                <a:ea typeface="微软雅黑" panose="020B0503020204020204" pitchFamily="34" charset="-122"/>
              </a:rPr>
              <a:t>例如：</a:t>
            </a:r>
            <a:r>
              <a:rPr lang="zh-CN" altLang="en-US" sz="2400" b="1" dirty="0">
                <a:solidFill>
                  <a:srgbClr val="CC0000"/>
                </a:solidFill>
                <a:latin typeface="微软雅黑" panose="020B0503020204020204" pitchFamily="34" charset="-122"/>
                <a:ea typeface="微软雅黑" panose="020B0503020204020204" pitchFamily="34" charset="-122"/>
              </a:rPr>
              <a:t>烷化剂类</a:t>
            </a:r>
            <a:r>
              <a:rPr lang="zh-CN" altLang="en-US" sz="2400" b="1" dirty="0">
                <a:latin typeface="微软雅黑" panose="020B0503020204020204" pitchFamily="34" charset="-122"/>
                <a:ea typeface="微软雅黑" panose="020B0503020204020204" pitchFamily="34" charset="-122"/>
              </a:rPr>
              <a:t>：碘乙酸、</a:t>
            </a:r>
            <a:r>
              <a:rPr lang="en-US" altLang="zh-CN" sz="2400" b="1" dirty="0">
                <a:latin typeface="微软雅黑" panose="020B0503020204020204" pitchFamily="34" charset="-122"/>
                <a:ea typeface="微软雅黑" panose="020B0503020204020204" pitchFamily="34" charset="-122"/>
              </a:rPr>
              <a:t>2,4-</a:t>
            </a:r>
            <a:r>
              <a:rPr lang="zh-CN" altLang="en-US" sz="2400" b="1" dirty="0">
                <a:latin typeface="微软雅黑" panose="020B0503020204020204" pitchFamily="34" charset="-122"/>
                <a:ea typeface="微软雅黑" panose="020B0503020204020204" pitchFamily="34" charset="-122"/>
              </a:rPr>
              <a:t>二硝基氟苯</a:t>
            </a:r>
            <a:r>
              <a:rPr lang="en-US" altLang="zh-CN" sz="2400" b="1" dirty="0">
                <a:latin typeface="微软雅黑" panose="020B0503020204020204" pitchFamily="34" charset="-122"/>
                <a:ea typeface="微软雅黑" panose="020B0503020204020204" pitchFamily="34" charset="-122"/>
              </a:rPr>
              <a:t>(DNFB)</a:t>
            </a:r>
            <a:r>
              <a:rPr lang="zh-CN" altLang="en-US" sz="2400" b="1" dirty="0">
                <a:latin typeface="微软雅黑" panose="020B0503020204020204" pitchFamily="34" charset="-122"/>
                <a:ea typeface="微软雅黑" panose="020B0503020204020204" pitchFamily="34" charset="-122"/>
              </a:rPr>
              <a:t>等</a:t>
            </a:r>
          </a:p>
          <a:p>
            <a:pPr eaLnBrk="1" hangingPunct="1">
              <a:lnSpc>
                <a:spcPct val="120000"/>
              </a:lnSpc>
              <a:buSzPct val="80000"/>
              <a:buFontTx/>
              <a:buNone/>
            </a:pPr>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  </a:t>
            </a:r>
            <a:r>
              <a:rPr lang="zh-CN" altLang="en-US" sz="2400" b="1" dirty="0" smtClean="0">
                <a:solidFill>
                  <a:srgbClr val="CC0000"/>
                </a:solidFill>
                <a:latin typeface="微软雅黑" panose="020B0503020204020204" pitchFamily="34" charset="-122"/>
                <a:ea typeface="微软雅黑" panose="020B0503020204020204" pitchFamily="34" charset="-122"/>
              </a:rPr>
              <a:t>酰化</a:t>
            </a:r>
            <a:r>
              <a:rPr lang="zh-CN" altLang="en-US" sz="2400" b="1" dirty="0">
                <a:solidFill>
                  <a:srgbClr val="CC0000"/>
                </a:solidFill>
                <a:latin typeface="微软雅黑" panose="020B0503020204020204" pitchFamily="34" charset="-122"/>
                <a:ea typeface="微软雅黑" panose="020B0503020204020204" pitchFamily="34" charset="-122"/>
              </a:rPr>
              <a:t>剂类</a:t>
            </a:r>
            <a:r>
              <a:rPr lang="zh-CN" altLang="en-US" sz="2400" b="1" dirty="0">
                <a:latin typeface="微软雅黑" panose="020B0503020204020204" pitchFamily="34" charset="-122"/>
                <a:ea typeface="微软雅黑" panose="020B0503020204020204" pitchFamily="34" charset="-122"/>
              </a:rPr>
              <a:t>：酸酐、磺酰氯等</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buSzPct val="80000"/>
              <a:buFontTx/>
              <a:buNone/>
            </a:pPr>
            <a:endParaRPr lang="zh-CN" altLang="en-US" sz="2400" dirty="0">
              <a:ea typeface="黑体" panose="02010609060101010101" pitchFamily="49" charset="-122"/>
            </a:endParaRPr>
          </a:p>
        </p:txBody>
      </p:sp>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l="23750" t="50000" r="44376" b="21001"/>
          <a:stretch>
            <a:fillRect/>
          </a:stretch>
        </p:blipFill>
        <p:spPr bwMode="auto">
          <a:xfrm>
            <a:off x="2339752" y="3852473"/>
            <a:ext cx="3886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299514"/>
      </p:ext>
    </p:extLst>
  </p:cSld>
  <p:clrMapOvr>
    <a:masterClrMapping/>
  </p:clrMapOvr>
  <p:transition spd="slow">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628650" y="61118"/>
            <a:ext cx="7886700" cy="1325563"/>
          </a:xfrm>
        </p:spPr>
        <p:txBody>
          <a:bodyPr/>
          <a:lstStyle/>
          <a:p>
            <a:pPr eaLnBrk="1" hangingPunct="1"/>
            <a:r>
              <a:rPr lang="zh-CN" altLang="en-US" sz="3600" b="1" dirty="0" smtClean="0">
                <a:solidFill>
                  <a:srgbClr val="0000CC"/>
                </a:solidFill>
                <a:latin typeface="微软雅黑" panose="020B0503020204020204" pitchFamily="34" charset="-122"/>
                <a:ea typeface="微软雅黑" panose="020B0503020204020204" pitchFamily="34" charset="-122"/>
              </a:rPr>
              <a:t>专一性不可逆抑制</a:t>
            </a:r>
          </a:p>
        </p:txBody>
      </p:sp>
      <p:sp>
        <p:nvSpPr>
          <p:cNvPr id="59394" name="Rectangle 3"/>
          <p:cNvSpPr>
            <a:spLocks noGrp="1" noChangeArrowheads="1"/>
          </p:cNvSpPr>
          <p:nvPr>
            <p:ph idx="1"/>
          </p:nvPr>
        </p:nvSpPr>
        <p:spPr>
          <a:xfrm>
            <a:off x="341784" y="1351156"/>
            <a:ext cx="8229600" cy="4525963"/>
          </a:xfrm>
        </p:spPr>
        <p:txBody>
          <a:bodyPr/>
          <a:lstStyle/>
          <a:p>
            <a:pPr eaLnBrk="1" hangingPunct="1">
              <a:lnSpc>
                <a:spcPct val="120000"/>
              </a:lnSpc>
              <a:buSzPct val="80000"/>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概念：</a:t>
            </a:r>
            <a:r>
              <a:rPr lang="zh-CN" altLang="en-US" sz="2400" b="1" dirty="0">
                <a:latin typeface="微软雅黑" panose="020B0503020204020204" pitchFamily="34" charset="-122"/>
                <a:ea typeface="微软雅黑" panose="020B0503020204020204" pitchFamily="34" charset="-122"/>
              </a:rPr>
              <a:t>一种抑制剂只作用于酶蛋白分子中一种氨基酸侧链基团或仅作用于一类酶。</a:t>
            </a:r>
          </a:p>
          <a:p>
            <a:pPr eaLnBrk="1" hangingPunct="1">
              <a:lnSpc>
                <a:spcPct val="120000"/>
              </a:lnSpc>
              <a:buSzPct val="80000"/>
              <a:buFontTx/>
              <a:buBlip>
                <a:blip r:embed="rId2"/>
              </a:buBlip>
            </a:pPr>
            <a:r>
              <a:rPr lang="zh-CN" altLang="en-US" sz="2400" b="1" dirty="0">
                <a:latin typeface="微软雅黑" panose="020B0503020204020204" pitchFamily="34" charset="-122"/>
                <a:ea typeface="微软雅黑" panose="020B0503020204020204" pitchFamily="34" charset="-122"/>
              </a:rPr>
              <a:t>例如：</a:t>
            </a:r>
          </a:p>
          <a:p>
            <a:pPr lvl="1" eaLnBrk="1" hangingPunct="1">
              <a:lnSpc>
                <a:spcPct val="120000"/>
              </a:lnSpc>
              <a:buSzPct val="80000"/>
              <a:buFontTx/>
              <a:buBlip>
                <a:blip r:embed="rId2"/>
              </a:buBlip>
            </a:pPr>
            <a:r>
              <a:rPr lang="zh-CN" altLang="en-US" sz="2200" b="1" dirty="0">
                <a:solidFill>
                  <a:srgbClr val="CC0000"/>
                </a:solidFill>
                <a:latin typeface="微软雅黑" panose="020B0503020204020204" pitchFamily="34" charset="-122"/>
                <a:ea typeface="微软雅黑" panose="020B0503020204020204" pitchFamily="34" charset="-122"/>
              </a:rPr>
              <a:t>有机汞</a:t>
            </a:r>
            <a:r>
              <a:rPr lang="zh-CN" altLang="en-US" sz="2200" b="1" dirty="0">
                <a:latin typeface="微软雅黑" panose="020B0503020204020204" pitchFamily="34" charset="-122"/>
                <a:ea typeface="微软雅黑" panose="020B0503020204020204" pitchFamily="34" charset="-122"/>
              </a:rPr>
              <a:t>可专一作用于巯基</a:t>
            </a:r>
          </a:p>
          <a:p>
            <a:pPr lvl="1" eaLnBrk="1" hangingPunct="1">
              <a:lnSpc>
                <a:spcPct val="120000"/>
              </a:lnSpc>
              <a:buSzPct val="80000"/>
              <a:buFontTx/>
              <a:buBlip>
                <a:blip r:embed="rId2"/>
              </a:buBlip>
            </a:pPr>
            <a:r>
              <a:rPr lang="zh-CN" altLang="en-US" sz="2200" b="1" dirty="0">
                <a:solidFill>
                  <a:srgbClr val="CC0000"/>
                </a:solidFill>
                <a:latin typeface="微软雅黑" panose="020B0503020204020204" pitchFamily="34" charset="-122"/>
                <a:ea typeface="微软雅黑" panose="020B0503020204020204" pitchFamily="34" charset="-122"/>
              </a:rPr>
              <a:t>有机磷农药</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如乐果、敌百虫等</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可专一作用于丝氨酸羟基</a:t>
            </a:r>
            <a:endParaRPr lang="en-US" altLang="zh-CN" sz="2200" b="1" dirty="0">
              <a:latin typeface="微软雅黑" panose="020B0503020204020204" pitchFamily="34" charset="-122"/>
              <a:ea typeface="微软雅黑" panose="020B0503020204020204" pitchFamily="34" charset="-122"/>
            </a:endParaRPr>
          </a:p>
          <a:p>
            <a:pPr lvl="1" eaLnBrk="1" hangingPunct="1">
              <a:lnSpc>
                <a:spcPct val="120000"/>
              </a:lnSpc>
              <a:buSzPct val="80000"/>
              <a:buFontTx/>
              <a:buBlip>
                <a:blip r:embed="rId2"/>
              </a:buBlip>
            </a:pPr>
            <a:endParaRPr lang="zh-CN" altLang="en-US" sz="2200" b="1" dirty="0">
              <a:latin typeface="微软雅黑" panose="020B0503020204020204" pitchFamily="34" charset="-122"/>
              <a:ea typeface="微软雅黑" panose="020B0503020204020204" pitchFamily="34" charset="-122"/>
            </a:endParaRPr>
          </a:p>
        </p:txBody>
      </p:sp>
      <p:pic>
        <p:nvPicPr>
          <p:cNvPr id="59396" name="Picture 5"/>
          <p:cNvPicPr>
            <a:picLocks noChangeAspect="1" noChangeArrowheads="1"/>
          </p:cNvPicPr>
          <p:nvPr/>
        </p:nvPicPr>
        <p:blipFill>
          <a:blip r:embed="rId3">
            <a:extLst>
              <a:ext uri="{28A0092B-C50C-407E-A947-70E740481C1C}">
                <a14:useLocalDpi xmlns:a14="http://schemas.microsoft.com/office/drawing/2010/main" val="0"/>
              </a:ext>
            </a:extLst>
          </a:blip>
          <a:srcRect l="25000" t="47000" r="45000" b="25999"/>
          <a:stretch>
            <a:fillRect/>
          </a:stretch>
        </p:blipFill>
        <p:spPr bwMode="auto">
          <a:xfrm>
            <a:off x="2339752" y="4005064"/>
            <a:ext cx="4233664" cy="238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9275"/>
      </p:ext>
    </p:extLst>
  </p:cSld>
  <p:clrMapOvr>
    <a:masterClrMapping/>
  </p:clrMapOvr>
  <p:transition spd="slow">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611560" y="116632"/>
            <a:ext cx="7886700" cy="1325563"/>
          </a:xfrm>
        </p:spPr>
        <p:txBody>
          <a:bodyPr/>
          <a:lstStyle/>
          <a:p>
            <a:pPr eaLnBrk="1" hangingPunct="1"/>
            <a:r>
              <a:rPr lang="zh-CN" altLang="en-US" b="1" dirty="0" smtClean="0">
                <a:solidFill>
                  <a:srgbClr val="008000"/>
                </a:solidFill>
                <a:latin typeface="微软雅黑" panose="020B0503020204020204" pitchFamily="34" charset="-122"/>
                <a:ea typeface="微软雅黑" panose="020B0503020204020204" pitchFamily="34" charset="-122"/>
              </a:rPr>
              <a:t>青霉素</a:t>
            </a:r>
          </a:p>
        </p:txBody>
      </p:sp>
      <p:pic>
        <p:nvPicPr>
          <p:cNvPr id="6041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600202"/>
            <a:ext cx="52578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5"/>
          <p:cNvSpPr>
            <a:spLocks noChangeArrowheads="1"/>
          </p:cNvSpPr>
          <p:nvPr/>
        </p:nvSpPr>
        <p:spPr bwMode="auto">
          <a:xfrm>
            <a:off x="1295400" y="1752600"/>
            <a:ext cx="533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A50021"/>
                </a:solidFill>
                <a:latin typeface="微软雅黑" panose="020B0503020204020204" pitchFamily="34" charset="-122"/>
                <a:ea typeface="微软雅黑" panose="020B0503020204020204" pitchFamily="34" charset="-122"/>
              </a:rPr>
              <a:t>青霉素对转肽酶的抑制作用</a:t>
            </a:r>
          </a:p>
        </p:txBody>
      </p:sp>
    </p:spTree>
    <p:extLst>
      <p:ext uri="{BB962C8B-B14F-4D97-AF65-F5344CB8AC3E}">
        <p14:creationId xmlns:p14="http://schemas.microsoft.com/office/powerpoint/2010/main" val="160824159"/>
      </p:ext>
    </p:extLst>
  </p:cSld>
  <p:clrMapOvr>
    <a:masterClrMapping/>
  </p:clrMapOvr>
  <p:transition spd="slow">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455074" y="188640"/>
            <a:ext cx="8229600" cy="1133859"/>
          </a:xfrm>
        </p:spPr>
        <p:txBody>
          <a:bodyPr/>
          <a:lstStyle/>
          <a:p>
            <a:pPr eaLnBrk="1" hangingPunct="1"/>
            <a:r>
              <a:rPr lang="zh-CN" altLang="en-US" b="1" dirty="0" smtClean="0">
                <a:solidFill>
                  <a:srgbClr val="008000"/>
                </a:solidFill>
                <a:latin typeface="微软雅黑" panose="020B0503020204020204" pitchFamily="34" charset="-122"/>
                <a:ea typeface="微软雅黑" panose="020B0503020204020204" pitchFamily="34" charset="-122"/>
              </a:rPr>
              <a:t>青霉素</a:t>
            </a:r>
          </a:p>
        </p:txBody>
      </p:sp>
      <p:sp>
        <p:nvSpPr>
          <p:cNvPr id="61442" name="Rectangle 3"/>
          <p:cNvSpPr>
            <a:spLocks noGrp="1" noChangeArrowheads="1"/>
          </p:cNvSpPr>
          <p:nvPr>
            <p:ph idx="1"/>
          </p:nvPr>
        </p:nvSpPr>
        <p:spPr/>
        <p:txBody>
          <a:bodyPr>
            <a:normAutofit/>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细菌细胞壁的合成是在</a:t>
            </a:r>
            <a:r>
              <a:rPr lang="zh-CN" altLang="en-US" sz="2400" b="1" dirty="0">
                <a:solidFill>
                  <a:srgbClr val="CC0000"/>
                </a:solidFill>
                <a:latin typeface="微软雅黑" panose="020B0503020204020204" pitchFamily="34" charset="-122"/>
                <a:ea typeface="微软雅黑" panose="020B0503020204020204" pitchFamily="34" charset="-122"/>
              </a:rPr>
              <a:t>转肽酶</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transpeptidases</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催化下，通过肽聚糖（</a:t>
            </a:r>
            <a:r>
              <a:rPr lang="en-US" altLang="zh-CN" sz="2400" b="1" dirty="0">
                <a:latin typeface="微软雅黑" panose="020B0503020204020204" pitchFamily="34" charset="-122"/>
                <a:ea typeface="微软雅黑" panose="020B0503020204020204" pitchFamily="34" charset="-122"/>
              </a:rPr>
              <a:t>peptidoglycan</a:t>
            </a:r>
            <a:r>
              <a:rPr lang="zh-CN" altLang="en-US" sz="2400" b="1" dirty="0">
                <a:latin typeface="微软雅黑" panose="020B0503020204020204" pitchFamily="34" charset="-122"/>
                <a:ea typeface="微软雅黑" panose="020B0503020204020204" pitchFamily="34" charset="-122"/>
              </a:rPr>
              <a:t>）的交联作用进行的。</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而</a:t>
            </a:r>
            <a:r>
              <a:rPr lang="zh-CN" altLang="en-US" sz="2400" b="1" dirty="0">
                <a:solidFill>
                  <a:srgbClr val="CC0000"/>
                </a:solidFill>
                <a:latin typeface="微软雅黑" panose="020B0503020204020204" pitchFamily="34" charset="-122"/>
                <a:ea typeface="微软雅黑" panose="020B0503020204020204" pitchFamily="34" charset="-122"/>
              </a:rPr>
              <a:t>青霉素的作用机制是抑制细菌的细胞壁的生物合成</a:t>
            </a:r>
            <a:r>
              <a:rPr lang="zh-CN" altLang="en-US" sz="2400" b="1" dirty="0">
                <a:latin typeface="微软雅黑" panose="020B0503020204020204" pitchFamily="34" charset="-122"/>
                <a:ea typeface="微软雅黑" panose="020B0503020204020204" pitchFamily="34" charset="-122"/>
              </a:rPr>
              <a:t>。</a:t>
            </a: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由于青霉素在结构上与转肽酶的天然底物肽聚糖的反应部位相似，所以能与转肽酶的活性中心上的丝氨酸残基形成共价键，从而抑制了细胞壁的合成。</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66"/>
                </a:solidFill>
                <a:latin typeface="微软雅黑" panose="020B0503020204020204" pitchFamily="34" charset="-122"/>
                <a:ea typeface="微软雅黑" panose="020B0503020204020204" pitchFamily="34" charset="-122"/>
              </a:rPr>
              <a:t>转肽酶的不可逆抑制剂</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新问题？</a:t>
            </a:r>
          </a:p>
          <a:p>
            <a:pPr lvl="1"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经过长期使用青霉素，将诱导生物体</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包括细菌等微生物</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产生青霉素酶</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penicillinase</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。青霉素酶能够水解</a:t>
            </a:r>
            <a:r>
              <a:rPr lang="en-US" altLang="zh-CN" sz="2000" b="1" dirty="0">
                <a:latin typeface="微软雅黑" panose="020B0503020204020204" pitchFamily="34" charset="-122"/>
                <a:ea typeface="微软雅黑" panose="020B0503020204020204" pitchFamily="34" charset="-122"/>
              </a:rPr>
              <a:t>β-</a:t>
            </a:r>
            <a:r>
              <a:rPr lang="zh-CN" altLang="en-US" sz="2000" b="1" dirty="0">
                <a:latin typeface="微软雅黑" panose="020B0503020204020204" pitchFamily="34" charset="-122"/>
                <a:ea typeface="微软雅黑" panose="020B0503020204020204" pitchFamily="34" charset="-122"/>
              </a:rPr>
              <a:t>内酰胺环，从而导致青霉素</a:t>
            </a:r>
            <a:r>
              <a:rPr lang="en-US" altLang="zh-CN" sz="2000" b="1" dirty="0">
                <a:latin typeface="微软雅黑" panose="020B0503020204020204" pitchFamily="34" charset="-122"/>
                <a:ea typeface="微软雅黑" panose="020B0503020204020204" pitchFamily="34" charset="-122"/>
              </a:rPr>
              <a:t>(G</a:t>
            </a:r>
            <a:r>
              <a:rPr lang="zh-CN" altLang="en-US" sz="2000" b="1" dirty="0">
                <a:latin typeface="微软雅黑" panose="020B0503020204020204" pitchFamily="34" charset="-122"/>
                <a:ea typeface="微软雅黑" panose="020B0503020204020204" pitchFamily="34" charset="-122"/>
              </a:rPr>
              <a:t>型和</a:t>
            </a:r>
            <a:r>
              <a:rPr lang="en-US" altLang="zh-CN" sz="2000" b="1" dirty="0">
                <a:latin typeface="微软雅黑" panose="020B0503020204020204" pitchFamily="34" charset="-122"/>
                <a:ea typeface="微软雅黑" panose="020B0503020204020204" pitchFamily="34" charset="-122"/>
              </a:rPr>
              <a:t>V</a:t>
            </a:r>
            <a:r>
              <a:rPr lang="zh-CN" altLang="en-US" sz="2000" b="1" dirty="0">
                <a:latin typeface="微软雅黑" panose="020B0503020204020204" pitchFamily="34" charset="-122"/>
                <a:ea typeface="微软雅黑" panose="020B0503020204020204" pitchFamily="34" charset="-122"/>
              </a:rPr>
              <a:t>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失效。</a:t>
            </a:r>
          </a:p>
        </p:txBody>
      </p:sp>
    </p:spTree>
    <p:extLst>
      <p:ext uri="{BB962C8B-B14F-4D97-AF65-F5344CB8AC3E}">
        <p14:creationId xmlns:p14="http://schemas.microsoft.com/office/powerpoint/2010/main" val="3467586730"/>
      </p:ext>
    </p:extLst>
  </p:cSld>
  <p:clrMapOvr>
    <a:masterClrMapping/>
  </p:clrMapOvr>
  <p:transition spd="slow">
    <p:random/>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TotalTime>
  <Words>6647</Words>
  <Application>Microsoft Office PowerPoint</Application>
  <PresentationFormat>全屏显示(4:3)</PresentationFormat>
  <Paragraphs>781</Paragraphs>
  <Slides>138</Slides>
  <Notes>10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9</vt:i4>
      </vt:variant>
      <vt:variant>
        <vt:lpstr>幻灯片标题</vt:lpstr>
      </vt:variant>
      <vt:variant>
        <vt:i4>138</vt:i4>
      </vt:variant>
    </vt:vector>
  </HeadingPairs>
  <TitlesOfParts>
    <vt:vector size="164" baseType="lpstr">
      <vt:lpstr>黑体</vt:lpstr>
      <vt:lpstr>华文彩云</vt:lpstr>
      <vt:lpstr>楷体_GB2312</vt:lpstr>
      <vt:lpstr>隶书</vt:lpstr>
      <vt:lpstr>宋体</vt:lpstr>
      <vt:lpstr>微软雅黑</vt:lpstr>
      <vt:lpstr>Arial</vt:lpstr>
      <vt:lpstr>Calibri</vt:lpstr>
      <vt:lpstr>Monotype Sorts</vt:lpstr>
      <vt:lpstr>MS Sans Serif</vt:lpstr>
      <vt:lpstr>Symbol</vt:lpstr>
      <vt:lpstr>Tahoma</vt:lpstr>
      <vt:lpstr>Times New Roman</vt:lpstr>
      <vt:lpstr>Webdings</vt:lpstr>
      <vt:lpstr>Wingdings</vt:lpstr>
      <vt:lpstr>Wingdings 2</vt:lpstr>
      <vt:lpstr>Office 主题</vt:lpstr>
      <vt:lpstr>BMP 图象</vt:lpstr>
      <vt:lpstr>Image</vt:lpstr>
      <vt:lpstr>位图图像</vt:lpstr>
      <vt:lpstr>Document</vt:lpstr>
      <vt:lpstr>公式</vt:lpstr>
      <vt:lpstr>Equation</vt:lpstr>
      <vt:lpstr>Bitmap Image</vt:lpstr>
      <vt:lpstr>Equation.3</vt:lpstr>
      <vt:lpstr>CS ChemDraw Drawing</vt:lpstr>
      <vt:lpstr>第6章   酶化学</vt:lpstr>
      <vt:lpstr>PowerPoint 演示文稿</vt:lpstr>
      <vt:lpstr>第一节  酶的概述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什么是酶？</vt:lpstr>
      <vt:lpstr>PowerPoint 演示文稿</vt:lpstr>
      <vt:lpstr>PowerPoint 演示文稿</vt:lpstr>
      <vt:lpstr>PowerPoint 演示文稿</vt:lpstr>
      <vt:lpstr>PowerPoint 演示文稿</vt:lpstr>
      <vt:lpstr>二、酶的作用特点</vt:lpstr>
      <vt:lpstr>PowerPoint 演示文稿</vt:lpstr>
      <vt:lpstr>PowerPoint 演示文稿</vt:lpstr>
      <vt:lpstr>3）酶具有高度专一性 （Specificity）</vt:lpstr>
      <vt:lpstr>相对专一性(Relative Specificity)</vt:lpstr>
      <vt:lpstr>几何异构专一性</vt:lpstr>
      <vt:lpstr>4）酶活性受到调节和控制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第三节   酶的作用机理 </vt:lpstr>
      <vt:lpstr>一 酶催化的中间产物理论</vt:lpstr>
      <vt:lpstr>PowerPoint 演示文稿</vt:lpstr>
      <vt:lpstr>酶的活性中心和必需基团 </vt:lpstr>
      <vt:lpstr>PowerPoint 演示文稿</vt:lpstr>
      <vt:lpstr>PowerPoint 演示文稿</vt:lpstr>
      <vt:lpstr> 三. 酶作用专一性机理</vt:lpstr>
      <vt:lpstr>酶专一性的“锁钥学说” </vt:lpstr>
      <vt:lpstr>酶专一性的“诱导契合学说”</vt:lpstr>
      <vt:lpstr>四、与酶的高效率有关的主要因素</vt:lpstr>
      <vt:lpstr>PowerPoint 演示文稿</vt:lpstr>
      <vt:lpstr>PowerPoint 演示文稿</vt:lpstr>
      <vt:lpstr>PowerPoint 演示文稿</vt:lpstr>
      <vt:lpstr>PowerPoint 演示文稿</vt:lpstr>
      <vt:lpstr>PowerPoint 演示文稿</vt:lpstr>
      <vt:lpstr>PowerPoint 演示文稿</vt:lpstr>
      <vt:lpstr>常见质子供体和受体</vt:lpstr>
      <vt:lpstr>PowerPoint 演示文稿</vt:lpstr>
      <vt:lpstr>PowerPoint 演示文稿</vt:lpstr>
      <vt:lpstr>PowerPoint 演示文稿</vt:lpstr>
      <vt:lpstr>PowerPoint 演示文稿</vt:lpstr>
      <vt:lpstr>第四节  酶促反应动力学              </vt:lpstr>
      <vt:lpstr>PowerPoint 演示文稿</vt:lpstr>
      <vt:lpstr>酶的制备及纯化</vt:lpstr>
      <vt:lpstr>酶活力及其测定</vt:lpstr>
      <vt:lpstr>酶活力单位</vt:lpstr>
      <vt:lpstr>PowerPoint 演示文稿</vt:lpstr>
      <vt:lpstr>酶的比活力</vt:lpstr>
      <vt:lpstr>PowerPoint 演示文稿</vt:lpstr>
      <vt:lpstr>二  酶促反应动力学</vt:lpstr>
      <vt:lpstr>酶促反应的基本动力学</vt:lpstr>
      <vt:lpstr>酶反应速度与底物浓度的关系曲线</vt:lpstr>
      <vt:lpstr>PowerPoint 演示文稿</vt:lpstr>
      <vt:lpstr>PowerPoint 演示文稿</vt:lpstr>
      <vt:lpstr>单分子酶促反应的米氏方程及Km</vt:lpstr>
      <vt:lpstr>米氏方程的推导</vt:lpstr>
      <vt:lpstr>米氏常数的意义</vt:lpstr>
      <vt:lpstr> 米氏常数的测定 </vt:lpstr>
      <vt:lpstr>PowerPoint 演示文稿</vt:lpstr>
      <vt:lpstr>温度对酶作用的影响</vt:lpstr>
      <vt:lpstr>PH对酶作用的影响</vt:lpstr>
      <vt:lpstr>酶浓度对酶作用的影响</vt:lpstr>
      <vt:lpstr>激活剂对酶作用的影响</vt:lpstr>
      <vt:lpstr>抑制剂对酶作用的影响</vt:lpstr>
      <vt:lpstr>不可逆抑制 (irreversible inhibition)</vt:lpstr>
      <vt:lpstr>非专一性不可逆抑制</vt:lpstr>
      <vt:lpstr>专一性不可逆抑制</vt:lpstr>
      <vt:lpstr>青霉素</vt:lpstr>
      <vt:lpstr>青霉素</vt:lpstr>
      <vt:lpstr>PowerPoint 演示文稿</vt:lpstr>
      <vt:lpstr>PowerPoint 演示文稿</vt:lpstr>
      <vt:lpstr>对青霉素酶不敏感的青霉素新品种</vt:lpstr>
      <vt:lpstr>可逆抑制 (reversible inhibition)</vt:lpstr>
      <vt:lpstr>竞争性抑制</vt:lpstr>
      <vt:lpstr>竞争性抑制</vt:lpstr>
      <vt:lpstr>药物分子的设计 </vt:lpstr>
      <vt:lpstr>磺胺类药物</vt:lpstr>
      <vt:lpstr>磺胺类药物</vt:lpstr>
      <vt:lpstr>PowerPoint 演示文稿</vt:lpstr>
      <vt:lpstr>非竞争性抑制</vt:lpstr>
      <vt:lpstr>PowerPoint 演示文稿</vt:lpstr>
      <vt:lpstr>反竞争性抑制</vt:lpstr>
      <vt:lpstr>反竞争性抑制</vt:lpstr>
      <vt:lpstr>可逆抑制剂对动力学常数的影响</vt:lpstr>
      <vt:lpstr>第五节  酶的活性调节 </vt:lpstr>
      <vt:lpstr>一、酶的别构（变构）效应</vt:lpstr>
      <vt:lpstr>ATCase的结构及其催化链的别构过度作用 </vt:lpstr>
      <vt:lpstr>别构酶的动力学曲线 </vt:lpstr>
      <vt:lpstr>酶的别构（变构）效应示意图</vt:lpstr>
      <vt:lpstr>二 酶的多种分子形式——同工酶 </vt:lpstr>
      <vt:lpstr>乳酸脱氢酶同工酶形成示意图 </vt:lpstr>
      <vt:lpstr>不同组织中LDH同工酶的电泳图谱</vt:lpstr>
      <vt:lpstr>血清LDH同工酶酶谱的变化规律</vt:lpstr>
      <vt:lpstr> 三、酶 原 的 激 活 </vt:lpstr>
      <vt:lpstr>胰蛋白酶原的激活示意图 </vt:lpstr>
      <vt:lpstr>第六节    酶工程简介</vt:lpstr>
      <vt:lpstr>PowerPoint 演示文稿</vt:lpstr>
      <vt:lpstr>PowerPoint 演示文稿</vt:lpstr>
      <vt:lpstr>固定化酶 </vt:lpstr>
      <vt:lpstr>戊二醛交联法</vt:lpstr>
      <vt:lpstr>酶的改造和模拟 </vt:lpstr>
      <vt:lpstr>人工模拟酶-benzyme </vt:lpstr>
      <vt:lpstr>生物酶工程示意图 </vt:lpstr>
      <vt:lpstr>PowerPoint 演示文稿</vt:lpstr>
      <vt:lpstr>PowerPoint 演示文稿</vt:lpstr>
      <vt:lpstr>PowerPoint 演示文稿</vt:lpstr>
      <vt:lpstr>PowerPoint 演示文稿</vt:lpstr>
      <vt:lpstr>PowerPoint 演示文稿</vt:lpstr>
    </vt:vector>
  </TitlesOfParts>
  <Company>ECUST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酶</dc:title>
  <dc:creator>李春秀</dc:creator>
  <cp:lastModifiedBy>李春秀</cp:lastModifiedBy>
  <cp:revision>45</cp:revision>
  <dcterms:created xsi:type="dcterms:W3CDTF">2020-11-01T03:23:21Z</dcterms:created>
  <dcterms:modified xsi:type="dcterms:W3CDTF">2020-11-12T09:30:26Z</dcterms:modified>
</cp:coreProperties>
</file>